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0"/>
  </p:notesMasterIdLst>
  <p:sldIdLst>
    <p:sldId id="256" r:id="rId2"/>
    <p:sldId id="277" r:id="rId3"/>
    <p:sldId id="257" r:id="rId4"/>
    <p:sldId id="312" r:id="rId5"/>
    <p:sldId id="313" r:id="rId6"/>
    <p:sldId id="295" r:id="rId7"/>
    <p:sldId id="297" r:id="rId8"/>
    <p:sldId id="306" r:id="rId9"/>
    <p:sldId id="307" r:id="rId10"/>
    <p:sldId id="311" r:id="rId11"/>
    <p:sldId id="308" r:id="rId12"/>
    <p:sldId id="309" r:id="rId13"/>
    <p:sldId id="280" r:id="rId14"/>
    <p:sldId id="315" r:id="rId15"/>
    <p:sldId id="285" r:id="rId16"/>
    <p:sldId id="316" r:id="rId17"/>
    <p:sldId id="287" r:id="rId18"/>
    <p:sldId id="317" r:id="rId19"/>
    <p:sldId id="286" r:id="rId20"/>
    <p:sldId id="281" r:id="rId21"/>
    <p:sldId id="305" r:id="rId22"/>
    <p:sldId id="283" r:id="rId23"/>
    <p:sldId id="302" r:id="rId24"/>
    <p:sldId id="303" r:id="rId25"/>
    <p:sldId id="304" r:id="rId26"/>
    <p:sldId id="282" r:id="rId27"/>
    <p:sldId id="314" r:id="rId28"/>
    <p:sldId id="276" r:id="rId29"/>
  </p:sldIdLst>
  <p:sldSz cx="18288000" cy="10287000"/>
  <p:notesSz cx="6858000" cy="9144000"/>
  <p:embeddedFontLst>
    <p:embeddedFont>
      <p:font typeface="Alexandria" panose="020B0604020202020204" charset="-78"/>
      <p:regular r:id="rId31"/>
    </p:embeddedFont>
    <p:embeddedFont>
      <p:font typeface="Alexandria Bold" panose="020B0604020202020204" charset="-78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Open Sans" panose="020B0606030504020204" pitchFamily="34" charset="0"/>
      <p:regular r:id="rId37"/>
      <p:bold r:id="rId38"/>
      <p:italic r:id="rId39"/>
      <p:boldItalic r:id="rId40"/>
    </p:embeddedFont>
    <p:embeddedFont>
      <p:font typeface="Open Sans Bold" panose="020B0806030504020204" charset="0"/>
      <p:regular r:id="rId41"/>
    </p:embeddedFont>
    <p:embeddedFont>
      <p:font typeface="Open Sans Italics" panose="020B0604020202020204" charset="0"/>
      <p:regular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7A00"/>
    <a:srgbClr val="D8E3C8"/>
    <a:srgbClr val="3857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50" d="100"/>
          <a:sy n="50" d="100"/>
        </p:scale>
        <p:origin x="946" y="18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E920E-09AA-4AD5-B329-58FAA67D435C}" type="datetimeFigureOut">
              <a:rPr lang="fr-FR" smtClean="0"/>
              <a:t>09/06/2026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3EC29D-18A4-4A44-B8CB-7D1B46614B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0344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3EC29D-18A4-4A44-B8CB-7D1B46614B75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5416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docs.google.com/forms/d/e/1FAIpQLSfgonhCXnwYNQDEsHOXSOEck_ivXqwWDUC-CPkA_ELGhB31Bw/viewform" TargetMode="External"/><Relationship Id="rId3" Type="http://schemas.openxmlformats.org/officeDocument/2006/relationships/image" Target="../media/image3.jpeg"/><Relationship Id="rId7" Type="http://schemas.openxmlformats.org/officeDocument/2006/relationships/hyperlink" Target="https://miro.com/app/board/uXjVIld2Jp4=/" TargetMode="External"/><Relationship Id="rId12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21.png"/><Relationship Id="rId5" Type="http://schemas.openxmlformats.org/officeDocument/2006/relationships/image" Target="../media/image11.png"/><Relationship Id="rId10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hyperlink" Target="https://fortifiedfutures-drive.twake.app/#/folder/4b74d40080bc11d0fc9d3b4737033187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3.jpeg"/><Relationship Id="rId7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hyperlink" Target="https://fortifiedfutures-drive.twake.app/#/folder/4b74d40080bc11d0fc9d3b4737033187" TargetMode="External"/><Relationship Id="rId5" Type="http://schemas.openxmlformats.org/officeDocument/2006/relationships/image" Target="../media/image11.png"/><Relationship Id="rId10" Type="http://schemas.openxmlformats.org/officeDocument/2006/relationships/hyperlink" Target="https://docs.google.com/forms/d/e/1FAIpQLSfgonhCXnwYNQDEsHOXSOEck_ivXqwWDUC-CPkA_ELGhB31Bw/viewform" TargetMode="External"/><Relationship Id="rId4" Type="http://schemas.openxmlformats.org/officeDocument/2006/relationships/image" Target="../media/image4.png"/><Relationship Id="rId9" Type="http://schemas.openxmlformats.org/officeDocument/2006/relationships/hyperlink" Target="https://miro.com/app/board/uXjVIld2Jp4=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.jpeg"/><Relationship Id="rId7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4.png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efforts-europe.eu" TargetMode="External"/><Relationship Id="rId5" Type="http://schemas.openxmlformats.org/officeDocument/2006/relationships/hyperlink" Target="http://www.sites-vauban.org" TargetMode="Externa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jpeg"/><Relationship Id="rId7" Type="http://schemas.openxmlformats.org/officeDocument/2006/relationships/hyperlink" Target="https://fortifiedfutures-drive.twake.app/#/folder/4b74d40080bc11d0fc9d3b4737033187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fortifiedfutures-drive.twake.app/#/folder/4b74d40080bc11d0fc9d3b4737033187" TargetMode="External"/><Relationship Id="rId3" Type="http://schemas.openxmlformats.org/officeDocument/2006/relationships/image" Target="../media/image3.jpeg"/><Relationship Id="rId7" Type="http://schemas.openxmlformats.org/officeDocument/2006/relationships/hyperlink" Target="https://docs.google.com/forms/d/e/1FAIpQLSfgonhCXnwYNQDEsHOXSOEck_ivXqwWDUC-CPkA_ELGhB31Bw/viewform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docs.google.com/forms/d/e/1FAIpQLSfgonhCXnwYNQDEsHOXSOEck_ivXqwWDUC-CPkA_ELGhB31Bw/viewform" TargetMode="External"/><Relationship Id="rId3" Type="http://schemas.openxmlformats.org/officeDocument/2006/relationships/image" Target="../media/image3.jpeg"/><Relationship Id="rId7" Type="http://schemas.openxmlformats.org/officeDocument/2006/relationships/hyperlink" Target="https://miro.com/app/board/uXjVIld2Jp4=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18.jpeg"/><Relationship Id="rId5" Type="http://schemas.openxmlformats.org/officeDocument/2006/relationships/image" Target="../media/image11.png"/><Relationship Id="rId10" Type="http://schemas.openxmlformats.org/officeDocument/2006/relationships/image" Target="../media/image17.png"/><Relationship Id="rId4" Type="http://schemas.openxmlformats.org/officeDocument/2006/relationships/image" Target="../media/image4.png"/><Relationship Id="rId9" Type="http://schemas.openxmlformats.org/officeDocument/2006/relationships/hyperlink" Target="https://fortifiedfutures-drive.twake.app/#/folder/4b74d40080bc11d0fc9d3b4737033187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docs.google.com/forms/d/e/1FAIpQLSfgonhCXnwYNQDEsHOXSOEck_ivXqwWDUC-CPkA_ELGhB31Bw/viewform" TargetMode="External"/><Relationship Id="rId3" Type="http://schemas.openxmlformats.org/officeDocument/2006/relationships/image" Target="../media/image3.jpeg"/><Relationship Id="rId7" Type="http://schemas.openxmlformats.org/officeDocument/2006/relationships/hyperlink" Target="https://miro.com/app/board/uXjVIld2Jp4=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hyperlink" Target="https://fortifiedfutures-drive.twake.app/#/folder/4b74d40080bc11d0fc9d3b4737033187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1047750"/>
            <a:ext cx="16230600" cy="0"/>
          </a:xfrm>
          <a:prstGeom prst="line">
            <a:avLst/>
          </a:prstGeom>
          <a:ln w="38100" cap="flat">
            <a:solidFill>
              <a:srgbClr val="8CB15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1028700" y="9239250"/>
            <a:ext cx="16230600" cy="0"/>
          </a:xfrm>
          <a:prstGeom prst="line">
            <a:avLst/>
          </a:prstGeom>
          <a:ln w="38100" cap="flat">
            <a:solidFill>
              <a:srgbClr val="8CB15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6872802" y="1105022"/>
            <a:ext cx="4421615" cy="2358195"/>
          </a:xfrm>
          <a:custGeom>
            <a:avLst/>
            <a:gdLst/>
            <a:ahLst/>
            <a:cxnLst/>
            <a:rect l="l" t="t" r="r" b="b"/>
            <a:pathLst>
              <a:path w="8843229" h="4716389">
                <a:moveTo>
                  <a:pt x="0" y="0"/>
                </a:moveTo>
                <a:lnTo>
                  <a:pt x="8843228" y="0"/>
                </a:lnTo>
                <a:lnTo>
                  <a:pt x="8843228" y="4716388"/>
                </a:lnTo>
                <a:lnTo>
                  <a:pt x="0" y="47163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557E7BCB-9EB1-437C-8C69-9361F25DA737}"/>
              </a:ext>
            </a:extLst>
          </p:cNvPr>
          <p:cNvGrpSpPr/>
          <p:nvPr/>
        </p:nvGrpSpPr>
        <p:grpSpPr>
          <a:xfrm>
            <a:off x="7239000" y="8004521"/>
            <a:ext cx="3657600" cy="1030931"/>
            <a:chOff x="7022157" y="7839328"/>
            <a:chExt cx="4243685" cy="1196125"/>
          </a:xfrm>
        </p:grpSpPr>
        <p:sp>
          <p:nvSpPr>
            <p:cNvPr id="5" name="Freeform 5"/>
            <p:cNvSpPr/>
            <p:nvPr/>
          </p:nvSpPr>
          <p:spPr>
            <a:xfrm>
              <a:off x="9187938" y="7839328"/>
              <a:ext cx="2077904" cy="1196125"/>
            </a:xfrm>
            <a:custGeom>
              <a:avLst/>
              <a:gdLst/>
              <a:ahLst/>
              <a:cxnLst/>
              <a:rect l="l" t="t" r="r" b="b"/>
              <a:pathLst>
                <a:path w="2077904" h="1196125">
                  <a:moveTo>
                    <a:pt x="0" y="0"/>
                  </a:moveTo>
                  <a:lnTo>
                    <a:pt x="2077905" y="0"/>
                  </a:lnTo>
                  <a:lnTo>
                    <a:pt x="2077905" y="1196125"/>
                  </a:lnTo>
                  <a:lnTo>
                    <a:pt x="0" y="1196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5367" t="-28296" r="-26116" b="-3282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7022157" y="7839328"/>
              <a:ext cx="1443854" cy="1196125"/>
            </a:xfrm>
            <a:custGeom>
              <a:avLst/>
              <a:gdLst/>
              <a:ahLst/>
              <a:cxnLst/>
              <a:rect l="l" t="t" r="r" b="b"/>
              <a:pathLst>
                <a:path w="1443854" h="1196125">
                  <a:moveTo>
                    <a:pt x="0" y="0"/>
                  </a:moveTo>
                  <a:lnTo>
                    <a:pt x="1443854" y="0"/>
                  </a:lnTo>
                  <a:lnTo>
                    <a:pt x="1443854" y="1196125"/>
                  </a:lnTo>
                  <a:lnTo>
                    <a:pt x="0" y="1196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C966769-51F8-432B-9012-87B409E4F4CE}"/>
              </a:ext>
            </a:extLst>
          </p:cNvPr>
          <p:cNvGrpSpPr/>
          <p:nvPr/>
        </p:nvGrpSpPr>
        <p:grpSpPr>
          <a:xfrm>
            <a:off x="1428750" y="3937552"/>
            <a:ext cx="15430500" cy="3110948"/>
            <a:chOff x="1428750" y="3694461"/>
            <a:chExt cx="15430500" cy="3110948"/>
          </a:xfrm>
        </p:grpSpPr>
        <p:sp>
          <p:nvSpPr>
            <p:cNvPr id="7" name="TextBox 7"/>
            <p:cNvSpPr txBox="1"/>
            <p:nvPr/>
          </p:nvSpPr>
          <p:spPr>
            <a:xfrm>
              <a:off x="1428750" y="3694461"/>
              <a:ext cx="15430500" cy="16619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5400" b="1" spc="486" dirty="0">
                  <a:solidFill>
                    <a:srgbClr val="000000"/>
                  </a:solidFill>
                  <a:latin typeface="Alexandria"/>
                  <a:ea typeface="Alexandria"/>
                  <a:cs typeface="Alexandria"/>
                  <a:sym typeface="Alexandria"/>
                </a:rPr>
                <a:t>The role of the private sector in climate resilience of fortifications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120E5AE-4D01-4F22-9AF9-7BEC410ECDFE}"/>
                </a:ext>
              </a:extLst>
            </p:cNvPr>
            <p:cNvSpPr txBox="1"/>
            <p:nvPr/>
          </p:nvSpPr>
          <p:spPr>
            <a:xfrm>
              <a:off x="1600200" y="5820524"/>
              <a:ext cx="14935200" cy="9848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3200" spc="486" dirty="0">
                  <a:solidFill>
                    <a:srgbClr val="000000"/>
                  </a:solidFill>
                  <a:latin typeface="Alexandria"/>
                  <a:ea typeface="Alexandria"/>
                  <a:cs typeface="Alexandria"/>
                  <a:sym typeface="Alexandria"/>
                </a:rPr>
                <a:t>EFFORTS Congress 2026, </a:t>
              </a:r>
              <a:r>
                <a:rPr lang="en-US" sz="3200" spc="486" dirty="0" err="1">
                  <a:solidFill>
                    <a:srgbClr val="000000"/>
                  </a:solidFill>
                  <a:latin typeface="Alexandria"/>
                  <a:ea typeface="Alexandria"/>
                  <a:cs typeface="Alexandria"/>
                  <a:sym typeface="Alexandria"/>
                </a:rPr>
                <a:t>Diest</a:t>
              </a:r>
              <a:endParaRPr lang="en-US" sz="3200" spc="486" dirty="0">
                <a:solidFill>
                  <a:srgbClr val="000000"/>
                </a:solidFill>
                <a:latin typeface="Alexandria"/>
                <a:ea typeface="Alexandria"/>
                <a:cs typeface="Alexandria"/>
                <a:sym typeface="Alexandria"/>
              </a:endParaRPr>
            </a:p>
            <a:p>
              <a:pPr algn="ctr"/>
              <a:r>
                <a:rPr lang="en-US" sz="3200" spc="486" dirty="0">
                  <a:solidFill>
                    <a:srgbClr val="000000"/>
                  </a:solidFill>
                  <a:latin typeface="Alexandria"/>
                  <a:ea typeface="Alexandria"/>
                  <a:cs typeface="Alexandria"/>
                  <a:sym typeface="Alexandria"/>
                </a:rPr>
                <a:t>Break-out session 1006206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1028700" y="9239250"/>
            <a:ext cx="16230600" cy="0"/>
          </a:xfrm>
          <a:prstGeom prst="line">
            <a:avLst/>
          </a:prstGeom>
          <a:ln w="38100" cap="flat">
            <a:solidFill>
              <a:srgbClr val="8CB15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16238475" y="9425939"/>
            <a:ext cx="1020825" cy="587628"/>
          </a:xfrm>
          <a:custGeom>
            <a:avLst/>
            <a:gdLst/>
            <a:ahLst/>
            <a:cxnLst/>
            <a:rect l="l" t="t" r="r" b="b"/>
            <a:pathLst>
              <a:path w="1020825" h="587628">
                <a:moveTo>
                  <a:pt x="0" y="0"/>
                </a:moveTo>
                <a:lnTo>
                  <a:pt x="1020825" y="0"/>
                </a:lnTo>
                <a:lnTo>
                  <a:pt x="1020825" y="587628"/>
                </a:lnTo>
                <a:lnTo>
                  <a:pt x="0" y="5876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367" t="-28296" r="-26116" b="-328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174478" y="9425939"/>
            <a:ext cx="709331" cy="587628"/>
          </a:xfrm>
          <a:custGeom>
            <a:avLst/>
            <a:gdLst/>
            <a:ahLst/>
            <a:cxnLst/>
            <a:rect l="l" t="t" r="r" b="b"/>
            <a:pathLst>
              <a:path w="709331" h="587628">
                <a:moveTo>
                  <a:pt x="0" y="0"/>
                </a:moveTo>
                <a:lnTo>
                  <a:pt x="709331" y="0"/>
                </a:lnTo>
                <a:lnTo>
                  <a:pt x="709331" y="587628"/>
                </a:lnTo>
                <a:lnTo>
                  <a:pt x="0" y="5876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804527" y="291650"/>
            <a:ext cx="2657142" cy="1417142"/>
          </a:xfrm>
          <a:custGeom>
            <a:avLst/>
            <a:gdLst/>
            <a:ahLst/>
            <a:cxnLst/>
            <a:rect l="l" t="t" r="r" b="b"/>
            <a:pathLst>
              <a:path w="2657142" h="1417142">
                <a:moveTo>
                  <a:pt x="0" y="0"/>
                </a:moveTo>
                <a:lnTo>
                  <a:pt x="2657142" y="0"/>
                </a:lnTo>
                <a:lnTo>
                  <a:pt x="2657142" y="1417143"/>
                </a:lnTo>
                <a:lnTo>
                  <a:pt x="0" y="14171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446611" y="1866900"/>
            <a:ext cx="2072754" cy="2072754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CB15E">
                <a:alpha val="69804"/>
              </a:srgbClr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AutoShape 14"/>
          <p:cNvSpPr/>
          <p:nvPr/>
        </p:nvSpPr>
        <p:spPr>
          <a:xfrm>
            <a:off x="7461487" y="2862743"/>
            <a:ext cx="620025" cy="0"/>
          </a:xfrm>
          <a:prstGeom prst="line">
            <a:avLst/>
          </a:prstGeom>
          <a:ln w="95250" cap="flat">
            <a:solidFill>
              <a:srgbClr val="8CB15E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15" name="AutoShape 15"/>
          <p:cNvSpPr/>
          <p:nvPr/>
        </p:nvSpPr>
        <p:spPr>
          <a:xfrm>
            <a:off x="7461487" y="3848100"/>
            <a:ext cx="620025" cy="0"/>
          </a:xfrm>
          <a:prstGeom prst="line">
            <a:avLst/>
          </a:prstGeom>
          <a:ln w="95250" cap="flat">
            <a:solidFill>
              <a:srgbClr val="8CB15E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17" name="AutoShape 17"/>
          <p:cNvSpPr/>
          <p:nvPr/>
        </p:nvSpPr>
        <p:spPr>
          <a:xfrm>
            <a:off x="7461487" y="5001568"/>
            <a:ext cx="620025" cy="0"/>
          </a:xfrm>
          <a:prstGeom prst="line">
            <a:avLst/>
          </a:prstGeom>
          <a:ln w="95250" cap="flat">
            <a:solidFill>
              <a:srgbClr val="8CB15E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20" name="Freeform 20"/>
          <p:cNvSpPr/>
          <p:nvPr/>
        </p:nvSpPr>
        <p:spPr>
          <a:xfrm>
            <a:off x="1904406" y="3650412"/>
            <a:ext cx="1058304" cy="1058304"/>
          </a:xfrm>
          <a:custGeom>
            <a:avLst/>
            <a:gdLst/>
            <a:ahLst/>
            <a:cxnLst/>
            <a:rect l="l" t="t" r="r" b="b"/>
            <a:pathLst>
              <a:path w="1058304" h="1058304">
                <a:moveTo>
                  <a:pt x="0" y="0"/>
                </a:moveTo>
                <a:lnTo>
                  <a:pt x="1058304" y="0"/>
                </a:lnTo>
                <a:lnTo>
                  <a:pt x="1058304" y="1058304"/>
                </a:lnTo>
                <a:lnTo>
                  <a:pt x="0" y="10583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1028700" y="832493"/>
            <a:ext cx="15931250" cy="5924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160"/>
              </a:lnSpc>
              <a:spcBef>
                <a:spcPct val="0"/>
              </a:spcBef>
            </a:pPr>
            <a:r>
              <a:rPr lang="en-US" sz="3000" b="1" spc="486" dirty="0">
                <a:solidFill>
                  <a:srgbClr val="000000"/>
                </a:solidFill>
                <a:latin typeface="Alexandria Bold"/>
                <a:ea typeface="Alexandria Bold"/>
                <a:cs typeface="Alexandria Bold"/>
                <a:sym typeface="Alexandria Bold"/>
              </a:rPr>
              <a:t>Available resources and how to contribute: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574884" y="2392694"/>
            <a:ext cx="1855743" cy="893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9"/>
              </a:lnSpc>
              <a:spcBef>
                <a:spcPct val="0"/>
              </a:spcBef>
            </a:pPr>
            <a:r>
              <a:rPr lang="en-US" sz="2571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Already available!!!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4620108" y="4416493"/>
            <a:ext cx="2072852" cy="668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2025 webinar report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4990247" y="3677285"/>
            <a:ext cx="1332574" cy="32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Miro board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8558416" y="3636787"/>
            <a:ext cx="8715171" cy="9796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659"/>
              </a:lnSpc>
            </a:pPr>
            <a:r>
              <a:rPr lang="en-US" sz="18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Site profiles- A tool to quickly understand each-other’s contexts.</a:t>
            </a:r>
          </a:p>
          <a:p>
            <a:pPr algn="l">
              <a:lnSpc>
                <a:spcPts val="2659"/>
              </a:lnSpc>
            </a:pPr>
            <a:r>
              <a:rPr lang="en-US" sz="1899" i="1" dirty="0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New members cans keep adding their profiles here! </a:t>
            </a:r>
          </a:p>
          <a:p>
            <a:pPr algn="l">
              <a:lnSpc>
                <a:spcPts val="2380"/>
              </a:lnSpc>
              <a:spcBef>
                <a:spcPct val="0"/>
              </a:spcBef>
            </a:pPr>
            <a:r>
              <a:rPr lang="en-US" sz="1200" i="1" dirty="0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  <a:hlinkClick r:id="rId7"/>
              </a:rPr>
              <a:t>https://miro.com/app/board/uXjVIld2Jp4=/</a:t>
            </a:r>
            <a:r>
              <a:rPr lang="en-US" sz="1200" i="1" dirty="0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8558416" y="4820911"/>
            <a:ext cx="8715171" cy="322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An digital copy that can be publicly shared to present the initiative to partners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4518905" y="2679312"/>
            <a:ext cx="2262306" cy="3225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Online survey 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8558416" y="2502361"/>
            <a:ext cx="8917540" cy="991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 way to get to know each other and for new participants to introduce themselves to the group </a:t>
            </a:r>
          </a:p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200" i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8"/>
              </a:rPr>
              <a:t>https://docs.google.com/forms/d/e/1FAIpQLSfgonhCXnwYNQDEsHOXSOEck_ivXqwWDUC-CPkA_ELGhB31Bw/viewform</a:t>
            </a:r>
            <a:r>
              <a:rPr lang="en-US" sz="1200" i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</p:txBody>
      </p:sp>
      <p:sp>
        <p:nvSpPr>
          <p:cNvPr id="42" name="TextBox 39">
            <a:extLst>
              <a:ext uri="{FF2B5EF4-FFF2-40B4-BE49-F238E27FC236}">
                <a16:creationId xmlns:a16="http://schemas.microsoft.com/office/drawing/2014/main" id="{91E40DD8-A1DF-4277-AC16-1138A1BE11C0}"/>
              </a:ext>
            </a:extLst>
          </p:cNvPr>
          <p:cNvSpPr txBox="1"/>
          <p:nvPr/>
        </p:nvSpPr>
        <p:spPr>
          <a:xfrm>
            <a:off x="4518905" y="1926488"/>
            <a:ext cx="2294842" cy="3225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 shared platform</a:t>
            </a:r>
          </a:p>
        </p:txBody>
      </p:sp>
      <p:sp>
        <p:nvSpPr>
          <p:cNvPr id="43" name="AutoShape 14">
            <a:extLst>
              <a:ext uri="{FF2B5EF4-FFF2-40B4-BE49-F238E27FC236}">
                <a16:creationId xmlns:a16="http://schemas.microsoft.com/office/drawing/2014/main" id="{01637EB5-8A62-4D47-8974-CB8E1F99FE04}"/>
              </a:ext>
            </a:extLst>
          </p:cNvPr>
          <p:cNvSpPr/>
          <p:nvPr/>
        </p:nvSpPr>
        <p:spPr>
          <a:xfrm>
            <a:off x="7447199" y="2080409"/>
            <a:ext cx="620025" cy="0"/>
          </a:xfrm>
          <a:prstGeom prst="line">
            <a:avLst/>
          </a:prstGeom>
          <a:ln w="95250" cap="flat">
            <a:solidFill>
              <a:srgbClr val="8CB15E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07361F9-2BD3-49B2-8715-7B03517B9318}"/>
              </a:ext>
            </a:extLst>
          </p:cNvPr>
          <p:cNvSpPr txBox="1"/>
          <p:nvPr/>
        </p:nvSpPr>
        <p:spPr>
          <a:xfrm>
            <a:off x="8544129" y="1913289"/>
            <a:ext cx="8917540" cy="322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Online drive </a:t>
            </a:r>
            <a:r>
              <a:rPr lang="en-US" sz="1200" i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9"/>
              </a:rPr>
              <a:t>https://fortifiedfutures-drive.twake.app/#/folder/4b74d40080bc11d0fc9d3b4737033187</a:t>
            </a:r>
            <a:r>
              <a:rPr lang="en-US" sz="1200" i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</p:txBody>
      </p:sp>
      <p:sp>
        <p:nvSpPr>
          <p:cNvPr id="27" name="TextBox 28">
            <a:extLst>
              <a:ext uri="{FF2B5EF4-FFF2-40B4-BE49-F238E27FC236}">
                <a16:creationId xmlns:a16="http://schemas.microsoft.com/office/drawing/2014/main" id="{8785E5B5-D688-496F-A739-269B263595F1}"/>
              </a:ext>
            </a:extLst>
          </p:cNvPr>
          <p:cNvSpPr txBox="1"/>
          <p:nvPr/>
        </p:nvSpPr>
        <p:spPr>
          <a:xfrm>
            <a:off x="4215389" y="5500902"/>
            <a:ext cx="2949352" cy="322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Written support</a:t>
            </a:r>
          </a:p>
        </p:txBody>
      </p:sp>
      <p:sp>
        <p:nvSpPr>
          <p:cNvPr id="28" name="TextBox 37">
            <a:extLst>
              <a:ext uri="{FF2B5EF4-FFF2-40B4-BE49-F238E27FC236}">
                <a16:creationId xmlns:a16="http://schemas.microsoft.com/office/drawing/2014/main" id="{7A37C5CE-FF11-46AF-9641-3E39DFD5D732}"/>
              </a:ext>
            </a:extLst>
          </p:cNvPr>
          <p:cNvSpPr txBox="1"/>
          <p:nvPr/>
        </p:nvSpPr>
        <p:spPr>
          <a:xfrm>
            <a:off x="8403999" y="5397239"/>
            <a:ext cx="8917540" cy="10150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en-US" sz="18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Concept note and 2026 project rationale</a:t>
            </a:r>
          </a:p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en-US" sz="18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“How to” sheets</a:t>
            </a:r>
          </a:p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en-US" sz="18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Contact list (in order to participants getting in touch with each-other)</a:t>
            </a:r>
          </a:p>
        </p:txBody>
      </p:sp>
      <p:sp>
        <p:nvSpPr>
          <p:cNvPr id="29" name="AutoShape 17">
            <a:extLst>
              <a:ext uri="{FF2B5EF4-FFF2-40B4-BE49-F238E27FC236}">
                <a16:creationId xmlns:a16="http://schemas.microsoft.com/office/drawing/2014/main" id="{EC407DDB-8877-48D4-A60F-4A0B1097AB6C}"/>
              </a:ext>
            </a:extLst>
          </p:cNvPr>
          <p:cNvSpPr/>
          <p:nvPr/>
        </p:nvSpPr>
        <p:spPr>
          <a:xfrm>
            <a:off x="7447199" y="5788528"/>
            <a:ext cx="620025" cy="0"/>
          </a:xfrm>
          <a:prstGeom prst="line">
            <a:avLst/>
          </a:prstGeom>
          <a:ln w="95250" cap="flat">
            <a:solidFill>
              <a:srgbClr val="8CB15E"/>
            </a:solidFill>
            <a:prstDash val="solid"/>
            <a:headEnd type="none" w="sm" len="sm"/>
            <a:tailEnd type="triangle" w="lg" len="med"/>
          </a:ln>
        </p:spPr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9F32018-D169-4D82-848E-2D7A57FD68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94325" y="6517363"/>
            <a:ext cx="1856881" cy="262109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AABC984-C490-424E-AC1C-4FBDB635E83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277600" y="6515100"/>
            <a:ext cx="1856881" cy="268248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491045A7-5124-4F37-A4D2-2E827B0DB05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359542" y="6506768"/>
            <a:ext cx="1857896" cy="266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3397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1028700" y="9239250"/>
            <a:ext cx="16230600" cy="0"/>
          </a:xfrm>
          <a:prstGeom prst="line">
            <a:avLst/>
          </a:prstGeom>
          <a:ln w="38100" cap="flat">
            <a:solidFill>
              <a:srgbClr val="8CB15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16238475" y="9425939"/>
            <a:ext cx="1020825" cy="587628"/>
          </a:xfrm>
          <a:custGeom>
            <a:avLst/>
            <a:gdLst/>
            <a:ahLst/>
            <a:cxnLst/>
            <a:rect l="l" t="t" r="r" b="b"/>
            <a:pathLst>
              <a:path w="1020825" h="587628">
                <a:moveTo>
                  <a:pt x="0" y="0"/>
                </a:moveTo>
                <a:lnTo>
                  <a:pt x="1020825" y="0"/>
                </a:lnTo>
                <a:lnTo>
                  <a:pt x="1020825" y="587628"/>
                </a:lnTo>
                <a:lnTo>
                  <a:pt x="0" y="5876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367" t="-28296" r="-26116" b="-328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174478" y="9425939"/>
            <a:ext cx="709331" cy="587628"/>
          </a:xfrm>
          <a:custGeom>
            <a:avLst/>
            <a:gdLst/>
            <a:ahLst/>
            <a:cxnLst/>
            <a:rect l="l" t="t" r="r" b="b"/>
            <a:pathLst>
              <a:path w="709331" h="587628">
                <a:moveTo>
                  <a:pt x="0" y="0"/>
                </a:moveTo>
                <a:lnTo>
                  <a:pt x="709331" y="0"/>
                </a:lnTo>
                <a:lnTo>
                  <a:pt x="709331" y="587628"/>
                </a:lnTo>
                <a:lnTo>
                  <a:pt x="0" y="5876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804527" y="291650"/>
            <a:ext cx="2657142" cy="1417142"/>
          </a:xfrm>
          <a:custGeom>
            <a:avLst/>
            <a:gdLst/>
            <a:ahLst/>
            <a:cxnLst/>
            <a:rect l="l" t="t" r="r" b="b"/>
            <a:pathLst>
              <a:path w="2657142" h="1417142">
                <a:moveTo>
                  <a:pt x="0" y="0"/>
                </a:moveTo>
                <a:lnTo>
                  <a:pt x="2657142" y="0"/>
                </a:lnTo>
                <a:lnTo>
                  <a:pt x="2657142" y="1417143"/>
                </a:lnTo>
                <a:lnTo>
                  <a:pt x="0" y="14171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432296" y="6170178"/>
            <a:ext cx="2046749" cy="2046749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CB15E">
                <a:alpha val="9804"/>
              </a:srgbClr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446611" y="1866900"/>
            <a:ext cx="2072754" cy="2072754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CB15E">
                <a:alpha val="69804"/>
              </a:srgbClr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AutoShape 14"/>
          <p:cNvSpPr/>
          <p:nvPr/>
        </p:nvSpPr>
        <p:spPr>
          <a:xfrm>
            <a:off x="7461487" y="2862743"/>
            <a:ext cx="620025" cy="0"/>
          </a:xfrm>
          <a:prstGeom prst="line">
            <a:avLst/>
          </a:prstGeom>
          <a:ln w="95250" cap="flat">
            <a:solidFill>
              <a:srgbClr val="8CB15E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15" name="AutoShape 15"/>
          <p:cNvSpPr/>
          <p:nvPr/>
        </p:nvSpPr>
        <p:spPr>
          <a:xfrm>
            <a:off x="7461487" y="3848100"/>
            <a:ext cx="620025" cy="0"/>
          </a:xfrm>
          <a:prstGeom prst="line">
            <a:avLst/>
          </a:prstGeom>
          <a:ln w="95250" cap="flat">
            <a:solidFill>
              <a:srgbClr val="8CB15E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16" name="AutoShape 16"/>
          <p:cNvSpPr/>
          <p:nvPr/>
        </p:nvSpPr>
        <p:spPr>
          <a:xfrm>
            <a:off x="7447199" y="7333620"/>
            <a:ext cx="620025" cy="0"/>
          </a:xfrm>
          <a:prstGeom prst="line">
            <a:avLst/>
          </a:prstGeom>
          <a:ln w="95250" cap="flat">
            <a:solidFill>
              <a:srgbClr val="E1E9D4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17" name="AutoShape 17"/>
          <p:cNvSpPr/>
          <p:nvPr/>
        </p:nvSpPr>
        <p:spPr>
          <a:xfrm>
            <a:off x="7461487" y="5001568"/>
            <a:ext cx="620025" cy="0"/>
          </a:xfrm>
          <a:prstGeom prst="line">
            <a:avLst/>
          </a:prstGeom>
          <a:ln w="95250" cap="flat">
            <a:solidFill>
              <a:srgbClr val="8CB15E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18" name="AutoShape 18"/>
          <p:cNvSpPr/>
          <p:nvPr/>
        </p:nvSpPr>
        <p:spPr>
          <a:xfrm>
            <a:off x="7447199" y="8343900"/>
            <a:ext cx="620025" cy="0"/>
          </a:xfrm>
          <a:prstGeom prst="line">
            <a:avLst/>
          </a:prstGeom>
          <a:ln w="95250" cap="flat">
            <a:solidFill>
              <a:srgbClr val="E1E9D4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20" name="Freeform 20"/>
          <p:cNvSpPr/>
          <p:nvPr/>
        </p:nvSpPr>
        <p:spPr>
          <a:xfrm>
            <a:off x="1904406" y="3650412"/>
            <a:ext cx="1058304" cy="1058304"/>
          </a:xfrm>
          <a:custGeom>
            <a:avLst/>
            <a:gdLst/>
            <a:ahLst/>
            <a:cxnLst/>
            <a:rect l="l" t="t" r="r" b="b"/>
            <a:pathLst>
              <a:path w="1058304" h="1058304">
                <a:moveTo>
                  <a:pt x="0" y="0"/>
                </a:moveTo>
                <a:lnTo>
                  <a:pt x="1058304" y="0"/>
                </a:lnTo>
                <a:lnTo>
                  <a:pt x="1058304" y="1058304"/>
                </a:lnTo>
                <a:lnTo>
                  <a:pt x="0" y="10583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954812" y="8062993"/>
            <a:ext cx="1056351" cy="1042907"/>
          </a:xfrm>
          <a:custGeom>
            <a:avLst/>
            <a:gdLst/>
            <a:ahLst/>
            <a:cxnLst/>
            <a:rect l="l" t="t" r="r" b="b"/>
            <a:pathLst>
              <a:path w="1056351" h="1042907">
                <a:moveTo>
                  <a:pt x="0" y="0"/>
                </a:moveTo>
                <a:lnTo>
                  <a:pt x="1056352" y="0"/>
                </a:lnTo>
                <a:lnTo>
                  <a:pt x="1056352" y="1042907"/>
                </a:lnTo>
                <a:lnTo>
                  <a:pt x="0" y="10429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1574884" y="6585564"/>
            <a:ext cx="1761572" cy="1354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9"/>
              </a:lnSpc>
              <a:spcBef>
                <a:spcPct val="0"/>
              </a:spcBef>
            </a:pPr>
            <a:r>
              <a:rPr lang="en-US" sz="2571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Coming in summer 2026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28700" y="832493"/>
            <a:ext cx="15931250" cy="5924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160"/>
              </a:lnSpc>
              <a:spcBef>
                <a:spcPct val="0"/>
              </a:spcBef>
            </a:pPr>
            <a:r>
              <a:rPr lang="en-US" sz="3000" b="1" spc="486" dirty="0">
                <a:solidFill>
                  <a:srgbClr val="000000"/>
                </a:solidFill>
                <a:latin typeface="Alexandria Bold"/>
                <a:ea typeface="Alexandria Bold"/>
                <a:cs typeface="Alexandria Bold"/>
                <a:sym typeface="Alexandria Bold"/>
              </a:rPr>
              <a:t>Available resources and how to contribute: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574884" y="2392694"/>
            <a:ext cx="1855743" cy="893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9"/>
              </a:lnSpc>
              <a:spcBef>
                <a:spcPct val="0"/>
              </a:spcBef>
            </a:pPr>
            <a:r>
              <a:rPr lang="en-US" sz="2571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Already available!!!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215389" y="5500902"/>
            <a:ext cx="2949352" cy="322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Written support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4516770" y="7200900"/>
            <a:ext cx="2360017" cy="322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Meeting minutes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4620108" y="4416493"/>
            <a:ext cx="2072852" cy="668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2025 webinar report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4990247" y="3677285"/>
            <a:ext cx="1332574" cy="32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Miro board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8553653" y="7168165"/>
            <a:ext cx="8715171" cy="6688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Italics"/>
              </a:rPr>
              <a:t>Summaries of the sessions</a:t>
            </a:r>
          </a:p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	Recordings (limited time depending on server stockage capacity)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8558416" y="3636787"/>
            <a:ext cx="8715171" cy="9796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659"/>
              </a:lnSpc>
            </a:pPr>
            <a:r>
              <a:rPr lang="en-US" sz="18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Site profiles- A tool to quickly understand each-other’s contexts.</a:t>
            </a:r>
          </a:p>
          <a:p>
            <a:pPr algn="l">
              <a:lnSpc>
                <a:spcPts val="2659"/>
              </a:lnSpc>
            </a:pPr>
            <a:r>
              <a:rPr lang="en-US" sz="1899" i="1" dirty="0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New members cans keep adding their profiles here! </a:t>
            </a:r>
          </a:p>
          <a:p>
            <a:pPr algn="l">
              <a:lnSpc>
                <a:spcPts val="2380"/>
              </a:lnSpc>
              <a:spcBef>
                <a:spcPct val="0"/>
              </a:spcBef>
            </a:pPr>
            <a:r>
              <a:rPr lang="en-US" sz="1200" i="1" dirty="0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  <a:hlinkClick r:id="rId9"/>
              </a:rPr>
              <a:t>https://miro.com/app/board/uXjVIld2Jp4=/</a:t>
            </a:r>
            <a:r>
              <a:rPr lang="en-US" sz="1200" i="1" dirty="0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8558416" y="4820911"/>
            <a:ext cx="8715171" cy="322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An digital copy that can be publicly shared to present the initiative to partners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8382629" y="8065727"/>
            <a:ext cx="8715171" cy="668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05104" lvl="1" algn="l"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 collective depot of good practice projects and project ideas by sites looking for partners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8403999" y="5397239"/>
            <a:ext cx="8917540" cy="10150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en-US" sz="18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Concept note and 2026 project rationale</a:t>
            </a:r>
          </a:p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en-US" sz="18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“How to” sheets</a:t>
            </a:r>
          </a:p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en-US" sz="18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Contact list (in order to participants getting in touch with each-other)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4492958" y="8141295"/>
            <a:ext cx="2360017" cy="32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Project sheets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4518905" y="2679312"/>
            <a:ext cx="2262306" cy="3225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Online survey 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8558416" y="2502361"/>
            <a:ext cx="8917540" cy="991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 way to get to know each other and for new participants to introduce themselves to the group </a:t>
            </a:r>
          </a:p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200" i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10"/>
              </a:rPr>
              <a:t>https://docs.google.com/forms/d/e/1FAIpQLSfgonhCXnwYNQDEsHOXSOEck_ivXqwWDUC-CPkA_ELGhB31Bw/viewform</a:t>
            </a:r>
            <a:r>
              <a:rPr lang="en-US" sz="1200" i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</p:txBody>
      </p:sp>
      <p:sp>
        <p:nvSpPr>
          <p:cNvPr id="42" name="TextBox 39">
            <a:extLst>
              <a:ext uri="{FF2B5EF4-FFF2-40B4-BE49-F238E27FC236}">
                <a16:creationId xmlns:a16="http://schemas.microsoft.com/office/drawing/2014/main" id="{91E40DD8-A1DF-4277-AC16-1138A1BE11C0}"/>
              </a:ext>
            </a:extLst>
          </p:cNvPr>
          <p:cNvSpPr txBox="1"/>
          <p:nvPr/>
        </p:nvSpPr>
        <p:spPr>
          <a:xfrm>
            <a:off x="4518905" y="1926488"/>
            <a:ext cx="2294842" cy="3225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 shared platform</a:t>
            </a:r>
          </a:p>
        </p:txBody>
      </p:sp>
      <p:sp>
        <p:nvSpPr>
          <p:cNvPr id="43" name="AutoShape 14">
            <a:extLst>
              <a:ext uri="{FF2B5EF4-FFF2-40B4-BE49-F238E27FC236}">
                <a16:creationId xmlns:a16="http://schemas.microsoft.com/office/drawing/2014/main" id="{01637EB5-8A62-4D47-8974-CB8E1F99FE04}"/>
              </a:ext>
            </a:extLst>
          </p:cNvPr>
          <p:cNvSpPr/>
          <p:nvPr/>
        </p:nvSpPr>
        <p:spPr>
          <a:xfrm>
            <a:off x="7447199" y="2080409"/>
            <a:ext cx="620025" cy="0"/>
          </a:xfrm>
          <a:prstGeom prst="line">
            <a:avLst/>
          </a:prstGeom>
          <a:ln w="95250" cap="flat">
            <a:solidFill>
              <a:srgbClr val="8CB15E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45" name="AutoShape 17">
            <a:extLst>
              <a:ext uri="{FF2B5EF4-FFF2-40B4-BE49-F238E27FC236}">
                <a16:creationId xmlns:a16="http://schemas.microsoft.com/office/drawing/2014/main" id="{F1F772AA-4289-491F-BF54-917D82ABC69F}"/>
              </a:ext>
            </a:extLst>
          </p:cNvPr>
          <p:cNvSpPr/>
          <p:nvPr/>
        </p:nvSpPr>
        <p:spPr>
          <a:xfrm>
            <a:off x="7447199" y="5788528"/>
            <a:ext cx="620025" cy="0"/>
          </a:xfrm>
          <a:prstGeom prst="line">
            <a:avLst/>
          </a:prstGeom>
          <a:ln w="95250" cap="flat">
            <a:solidFill>
              <a:srgbClr val="8CB15E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07361F9-2BD3-49B2-8715-7B03517B9318}"/>
              </a:ext>
            </a:extLst>
          </p:cNvPr>
          <p:cNvSpPr txBox="1"/>
          <p:nvPr/>
        </p:nvSpPr>
        <p:spPr>
          <a:xfrm>
            <a:off x="8544129" y="1913289"/>
            <a:ext cx="8917540" cy="322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Online drive </a:t>
            </a:r>
            <a:r>
              <a:rPr lang="en-US" sz="1200" i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11"/>
              </a:rPr>
              <a:t>https://fortifiedfutures-drive.twake.app/#/folder/4b74d40080bc11d0fc9d3b4737033187</a:t>
            </a:r>
            <a:r>
              <a:rPr lang="en-US" sz="1200" i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373109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1028700" y="9239250"/>
            <a:ext cx="16230600" cy="0"/>
          </a:xfrm>
          <a:prstGeom prst="line">
            <a:avLst/>
          </a:prstGeom>
          <a:ln w="38100" cap="flat">
            <a:solidFill>
              <a:srgbClr val="8CB15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16238475" y="9425939"/>
            <a:ext cx="1020825" cy="587628"/>
          </a:xfrm>
          <a:custGeom>
            <a:avLst/>
            <a:gdLst/>
            <a:ahLst/>
            <a:cxnLst/>
            <a:rect l="l" t="t" r="r" b="b"/>
            <a:pathLst>
              <a:path w="1020825" h="587628">
                <a:moveTo>
                  <a:pt x="0" y="0"/>
                </a:moveTo>
                <a:lnTo>
                  <a:pt x="1020825" y="0"/>
                </a:lnTo>
                <a:lnTo>
                  <a:pt x="1020825" y="587628"/>
                </a:lnTo>
                <a:lnTo>
                  <a:pt x="0" y="5876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367" t="-28296" r="-26116" b="-328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174478" y="9425939"/>
            <a:ext cx="709331" cy="587628"/>
          </a:xfrm>
          <a:custGeom>
            <a:avLst/>
            <a:gdLst/>
            <a:ahLst/>
            <a:cxnLst/>
            <a:rect l="l" t="t" r="r" b="b"/>
            <a:pathLst>
              <a:path w="709331" h="587628">
                <a:moveTo>
                  <a:pt x="0" y="0"/>
                </a:moveTo>
                <a:lnTo>
                  <a:pt x="709331" y="0"/>
                </a:lnTo>
                <a:lnTo>
                  <a:pt x="709331" y="587628"/>
                </a:lnTo>
                <a:lnTo>
                  <a:pt x="0" y="5876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804527" y="291650"/>
            <a:ext cx="2657142" cy="1417142"/>
          </a:xfrm>
          <a:custGeom>
            <a:avLst/>
            <a:gdLst/>
            <a:ahLst/>
            <a:cxnLst/>
            <a:rect l="l" t="t" r="r" b="b"/>
            <a:pathLst>
              <a:path w="2657142" h="1417142">
                <a:moveTo>
                  <a:pt x="0" y="0"/>
                </a:moveTo>
                <a:lnTo>
                  <a:pt x="2657142" y="0"/>
                </a:lnTo>
                <a:lnTo>
                  <a:pt x="2657142" y="1417143"/>
                </a:lnTo>
                <a:lnTo>
                  <a:pt x="0" y="14171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432296" y="6170178"/>
            <a:ext cx="2046749" cy="2046749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CB15E">
                <a:alpha val="9804"/>
              </a:srgbClr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AutoShape 16"/>
          <p:cNvSpPr/>
          <p:nvPr/>
        </p:nvSpPr>
        <p:spPr>
          <a:xfrm>
            <a:off x="7447199" y="7333620"/>
            <a:ext cx="620025" cy="0"/>
          </a:xfrm>
          <a:prstGeom prst="line">
            <a:avLst/>
          </a:prstGeom>
          <a:ln w="95250" cap="flat">
            <a:solidFill>
              <a:srgbClr val="E1E9D4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18" name="AutoShape 18"/>
          <p:cNvSpPr/>
          <p:nvPr/>
        </p:nvSpPr>
        <p:spPr>
          <a:xfrm>
            <a:off x="7447199" y="8343900"/>
            <a:ext cx="620025" cy="0"/>
          </a:xfrm>
          <a:prstGeom prst="line">
            <a:avLst/>
          </a:prstGeom>
          <a:ln w="95250" cap="flat">
            <a:solidFill>
              <a:srgbClr val="E1E9D4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21" name="Freeform 21"/>
          <p:cNvSpPr/>
          <p:nvPr/>
        </p:nvSpPr>
        <p:spPr>
          <a:xfrm>
            <a:off x="1954812" y="8062993"/>
            <a:ext cx="1056351" cy="1042907"/>
          </a:xfrm>
          <a:custGeom>
            <a:avLst/>
            <a:gdLst/>
            <a:ahLst/>
            <a:cxnLst/>
            <a:rect l="l" t="t" r="r" b="b"/>
            <a:pathLst>
              <a:path w="1056351" h="1042907">
                <a:moveTo>
                  <a:pt x="0" y="0"/>
                </a:moveTo>
                <a:lnTo>
                  <a:pt x="1056352" y="0"/>
                </a:lnTo>
                <a:lnTo>
                  <a:pt x="1056352" y="1042907"/>
                </a:lnTo>
                <a:lnTo>
                  <a:pt x="0" y="10429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1574884" y="6585564"/>
            <a:ext cx="1761572" cy="1354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9"/>
              </a:lnSpc>
              <a:spcBef>
                <a:spcPct val="0"/>
              </a:spcBef>
            </a:pPr>
            <a:r>
              <a:rPr lang="en-US" sz="2571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Coming in summer 2026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28700" y="832493"/>
            <a:ext cx="15931250" cy="5924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160"/>
              </a:lnSpc>
              <a:spcBef>
                <a:spcPct val="0"/>
              </a:spcBef>
            </a:pPr>
            <a:r>
              <a:rPr lang="en-US" sz="3000" b="1" spc="486" dirty="0">
                <a:solidFill>
                  <a:srgbClr val="000000"/>
                </a:solidFill>
                <a:latin typeface="Alexandria Bold"/>
                <a:ea typeface="Alexandria Bold"/>
                <a:cs typeface="Alexandria Bold"/>
                <a:sym typeface="Alexandria Bold"/>
              </a:rPr>
              <a:t>Available resources and how to contribute: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4516770" y="7200900"/>
            <a:ext cx="2360017" cy="322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Meeting minutes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8553653" y="7168165"/>
            <a:ext cx="8715171" cy="6688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Italics"/>
              </a:rPr>
              <a:t>Summaries of the sessions</a:t>
            </a:r>
          </a:p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	Recordings (limited time depending on server stockage capacity)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8382629" y="8065727"/>
            <a:ext cx="8715171" cy="668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05104" lvl="1" algn="l"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 collective depot of good practice projects and project ideas by sites looking for partners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4492958" y="8141295"/>
            <a:ext cx="2360017" cy="32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Project sheets</a:t>
            </a:r>
          </a:p>
        </p:txBody>
      </p:sp>
      <p:pic>
        <p:nvPicPr>
          <p:cNvPr id="44" name="Image 43">
            <a:extLst>
              <a:ext uri="{FF2B5EF4-FFF2-40B4-BE49-F238E27FC236}">
                <a16:creationId xmlns:a16="http://schemas.microsoft.com/office/drawing/2014/main" id="{3D8438A9-C922-4D02-AEF6-117CCB9A15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6770" y="1954788"/>
            <a:ext cx="12752054" cy="461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177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E3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7">
            <a:extLst>
              <a:ext uri="{FF2B5EF4-FFF2-40B4-BE49-F238E27FC236}">
                <a16:creationId xmlns:a16="http://schemas.microsoft.com/office/drawing/2014/main" id="{711E44D8-5A3F-46C0-8BA9-B817DC576BCB}"/>
              </a:ext>
            </a:extLst>
          </p:cNvPr>
          <p:cNvSpPr txBox="1"/>
          <p:nvPr/>
        </p:nvSpPr>
        <p:spPr>
          <a:xfrm>
            <a:off x="1676400" y="2476500"/>
            <a:ext cx="15430500" cy="49859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spc="486" dirty="0">
                <a:solidFill>
                  <a:srgbClr val="000000"/>
                </a:solidFill>
                <a:latin typeface="Alexandria"/>
                <a:ea typeface="Alexandria"/>
                <a:cs typeface="Alexandria"/>
                <a:sym typeface="Alexandria"/>
              </a:rPr>
              <a:t>A</a:t>
            </a:r>
            <a:r>
              <a:rPr kumimoji="0" lang="en-US" sz="5400" b="1" i="0" u="none" strike="noStrike" kern="1200" cap="none" spc="486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xandria"/>
                <a:ea typeface="Alexandria"/>
                <a:cs typeface="Alexandria"/>
                <a:sym typeface="Alexandria"/>
              </a:rPr>
              <a:t>ssociating</a:t>
            </a:r>
            <a:r>
              <a:rPr kumimoji="0" lang="en-US" sz="5400" b="1" i="0" u="none" strike="noStrike" kern="1200" cap="none" spc="48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xandria"/>
                <a:ea typeface="Alexandria"/>
                <a:cs typeface="Alexandria"/>
                <a:sym typeface="Alexandria"/>
              </a:rPr>
              <a:t> the private sector in climate resilience projects in European fortifications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spc="486" dirty="0">
                <a:solidFill>
                  <a:srgbClr val="000000"/>
                </a:solidFill>
                <a:latin typeface="Alexandria"/>
                <a:ea typeface="Alexandria"/>
                <a:cs typeface="Alexandria"/>
                <a:sym typeface="Alexandria"/>
              </a:rPr>
              <a:t>-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48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xandria"/>
                <a:ea typeface="Alexandria"/>
                <a:cs typeface="Alexandria"/>
                <a:sym typeface="Alexandria"/>
              </a:rPr>
              <a:t>Potential projects identified within the Fortified Futures initiative</a:t>
            </a:r>
          </a:p>
        </p:txBody>
      </p:sp>
    </p:spTree>
    <p:extLst>
      <p:ext uri="{BB962C8B-B14F-4D97-AF65-F5344CB8AC3E}">
        <p14:creationId xmlns:p14="http://schemas.microsoft.com/office/powerpoint/2010/main" val="4386498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1">
            <a:extLst>
              <a:ext uri="{FF2B5EF4-FFF2-40B4-BE49-F238E27FC236}">
                <a16:creationId xmlns:a16="http://schemas.microsoft.com/office/drawing/2014/main" id="{E5DB0369-29E8-45CE-B8E8-E92A26B15D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93" b="11250"/>
          <a:stretch/>
        </p:blipFill>
        <p:spPr>
          <a:xfrm>
            <a:off x="0" y="3619499"/>
            <a:ext cx="13030200" cy="6019801"/>
          </a:xfrm>
          <a:prstGeom prst="rect">
            <a:avLst/>
          </a:prstGeom>
        </p:spPr>
      </p:pic>
      <p:pic>
        <p:nvPicPr>
          <p:cNvPr id="4" name="Immagine 2">
            <a:extLst>
              <a:ext uri="{FF2B5EF4-FFF2-40B4-BE49-F238E27FC236}">
                <a16:creationId xmlns:a16="http://schemas.microsoft.com/office/drawing/2014/main" id="{1F7EF27B-1FD5-4006-B1C0-EF33C2E303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166" t="27497" r="16452" b="14444"/>
          <a:stretch/>
        </p:blipFill>
        <p:spPr>
          <a:xfrm>
            <a:off x="12344400" y="3619499"/>
            <a:ext cx="5943600" cy="599694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18C1D23-B69D-4962-A9F0-F14D571B1628}"/>
              </a:ext>
            </a:extLst>
          </p:cNvPr>
          <p:cNvSpPr txBox="1"/>
          <p:nvPr/>
        </p:nvSpPr>
        <p:spPr>
          <a:xfrm>
            <a:off x="4572000" y="4958834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6043B07-A60D-40C7-AC15-4660CEFE5FBC}"/>
              </a:ext>
            </a:extLst>
          </p:cNvPr>
          <p:cNvSpPr txBox="1"/>
          <p:nvPr/>
        </p:nvSpPr>
        <p:spPr>
          <a:xfrm>
            <a:off x="4572000" y="4958834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r-FR" dirty="0"/>
          </a:p>
        </p:txBody>
      </p:sp>
      <p:pic>
        <p:nvPicPr>
          <p:cNvPr id="12" name="Immagine 4">
            <a:extLst>
              <a:ext uri="{FF2B5EF4-FFF2-40B4-BE49-F238E27FC236}">
                <a16:creationId xmlns:a16="http://schemas.microsoft.com/office/drawing/2014/main" id="{D6946EAC-7D70-432B-A82E-23BB7BC5BA0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9782" t="20971" r="31189" b="6537"/>
          <a:stretch>
            <a:fillRect/>
          </a:stretch>
        </p:blipFill>
        <p:spPr>
          <a:xfrm>
            <a:off x="14859000" y="266700"/>
            <a:ext cx="3187227" cy="3329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7671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1028700" y="9239250"/>
            <a:ext cx="16230600" cy="0"/>
          </a:xfrm>
          <a:prstGeom prst="line">
            <a:avLst/>
          </a:prstGeom>
          <a:ln w="38100" cap="flat">
            <a:solidFill>
              <a:srgbClr val="8CB15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16238475" y="9425939"/>
            <a:ext cx="1020825" cy="587628"/>
          </a:xfrm>
          <a:custGeom>
            <a:avLst/>
            <a:gdLst/>
            <a:ahLst/>
            <a:cxnLst/>
            <a:rect l="l" t="t" r="r" b="b"/>
            <a:pathLst>
              <a:path w="1020825" h="587628">
                <a:moveTo>
                  <a:pt x="0" y="0"/>
                </a:moveTo>
                <a:lnTo>
                  <a:pt x="1020825" y="0"/>
                </a:lnTo>
                <a:lnTo>
                  <a:pt x="1020825" y="587628"/>
                </a:lnTo>
                <a:lnTo>
                  <a:pt x="0" y="5876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367" t="-28296" r="-26116" b="-328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174478" y="9425939"/>
            <a:ext cx="709331" cy="587628"/>
          </a:xfrm>
          <a:custGeom>
            <a:avLst/>
            <a:gdLst/>
            <a:ahLst/>
            <a:cxnLst/>
            <a:rect l="l" t="t" r="r" b="b"/>
            <a:pathLst>
              <a:path w="709331" h="587628">
                <a:moveTo>
                  <a:pt x="0" y="0"/>
                </a:moveTo>
                <a:lnTo>
                  <a:pt x="709331" y="0"/>
                </a:lnTo>
                <a:lnTo>
                  <a:pt x="709331" y="587628"/>
                </a:lnTo>
                <a:lnTo>
                  <a:pt x="0" y="5876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804527" y="291650"/>
            <a:ext cx="2657142" cy="1417142"/>
          </a:xfrm>
          <a:custGeom>
            <a:avLst/>
            <a:gdLst/>
            <a:ahLst/>
            <a:cxnLst/>
            <a:rect l="l" t="t" r="r" b="b"/>
            <a:pathLst>
              <a:path w="2657142" h="1417142">
                <a:moveTo>
                  <a:pt x="0" y="0"/>
                </a:moveTo>
                <a:lnTo>
                  <a:pt x="2657142" y="0"/>
                </a:lnTo>
                <a:lnTo>
                  <a:pt x="2657142" y="1417143"/>
                </a:lnTo>
                <a:lnTo>
                  <a:pt x="0" y="14171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25">
            <a:extLst>
              <a:ext uri="{FF2B5EF4-FFF2-40B4-BE49-F238E27FC236}">
                <a16:creationId xmlns:a16="http://schemas.microsoft.com/office/drawing/2014/main" id="{D6F3409B-0237-41FC-81CD-BC46B812AF64}"/>
              </a:ext>
            </a:extLst>
          </p:cNvPr>
          <p:cNvSpPr txBox="1"/>
          <p:nvPr/>
        </p:nvSpPr>
        <p:spPr>
          <a:xfrm>
            <a:off x="1037636" y="729397"/>
            <a:ext cx="15931250" cy="5924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160"/>
              </a:lnSpc>
              <a:spcBef>
                <a:spcPct val="0"/>
              </a:spcBef>
            </a:pPr>
            <a:r>
              <a:rPr lang="en-US" sz="3000" b="1" spc="486" dirty="0">
                <a:solidFill>
                  <a:srgbClr val="000000"/>
                </a:solidFill>
                <a:latin typeface="Alexandria Bold"/>
                <a:ea typeface="Alexandria Bold"/>
                <a:cs typeface="Alexandria Bold"/>
                <a:sym typeface="Alexandria Bold"/>
              </a:rPr>
              <a:t>Reuse: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DDF99661-A02B-463E-AD2D-7E44456A1D03}"/>
              </a:ext>
            </a:extLst>
          </p:cNvPr>
          <p:cNvSpPr/>
          <p:nvPr/>
        </p:nvSpPr>
        <p:spPr>
          <a:xfrm>
            <a:off x="12115800" y="1708792"/>
            <a:ext cx="5143500" cy="7143494"/>
          </a:xfrm>
          <a:prstGeom prst="roundRect">
            <a:avLst/>
          </a:prstGeom>
          <a:solidFill>
            <a:srgbClr val="D8E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extBox 25">
            <a:extLst>
              <a:ext uri="{FF2B5EF4-FFF2-40B4-BE49-F238E27FC236}">
                <a16:creationId xmlns:a16="http://schemas.microsoft.com/office/drawing/2014/main" id="{2361A038-F8E2-4AFB-A087-818DB7465BFC}"/>
              </a:ext>
            </a:extLst>
          </p:cNvPr>
          <p:cNvSpPr txBox="1"/>
          <p:nvPr/>
        </p:nvSpPr>
        <p:spPr>
          <a:xfrm>
            <a:off x="12572999" y="2171700"/>
            <a:ext cx="4267201" cy="6401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400" spc="486" dirty="0">
                <a:solidFill>
                  <a:srgbClr val="000000"/>
                </a:solidFill>
                <a:latin typeface="Alexandria Bold"/>
                <a:ea typeface="Alexandria Bold"/>
                <a:cs typeface="Alexandria Bold"/>
                <a:sym typeface="Alexandria Bold"/>
              </a:rPr>
              <a:t>Potential actions we can integrate as part of our project:</a:t>
            </a:r>
            <a:endParaRPr lang="en-US" sz="2800" spc="486" dirty="0">
              <a:solidFill>
                <a:srgbClr val="000000"/>
              </a:solidFill>
              <a:latin typeface="Alexandria Bold"/>
              <a:ea typeface="Alexandria Bold"/>
              <a:cs typeface="Alexandria Bold"/>
              <a:sym typeface="Alexandria Bold"/>
            </a:endParaRPr>
          </a:p>
          <a:p>
            <a:pPr algn="ctr">
              <a:spcBef>
                <a:spcPct val="0"/>
              </a:spcBef>
            </a:pPr>
            <a:endParaRPr lang="en-US" sz="2400" spc="486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lexandria Bold"/>
            </a:endParaRPr>
          </a:p>
          <a:p>
            <a:pPr algn="ctr">
              <a:spcBef>
                <a:spcPct val="0"/>
              </a:spcBef>
            </a:pPr>
            <a:r>
              <a:rPr lang="en-US" sz="2000" spc="486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exandria Bold"/>
              </a:rPr>
              <a:t>Dialogue with private developers, architects, and construction companies to include social and climate dimensions in the project – contract conditions</a:t>
            </a:r>
          </a:p>
          <a:p>
            <a:pPr algn="ctr">
              <a:spcBef>
                <a:spcPct val="0"/>
              </a:spcBef>
            </a:pPr>
            <a:endParaRPr lang="en-US" sz="2000" spc="486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lexandria Bold"/>
            </a:endParaRPr>
          </a:p>
          <a:p>
            <a:pPr algn="ctr">
              <a:spcBef>
                <a:spcPct val="0"/>
              </a:spcBef>
            </a:pPr>
            <a:r>
              <a:rPr lang="en-US" sz="2000" spc="486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exandria Bold"/>
              </a:rPr>
              <a:t>Research and training on historical and contemporary use of vegetation in fortifications – before the project? As par of the procurement?</a:t>
            </a:r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B0CA7ACA-14AA-4D58-98A2-ED402236F8A4}"/>
              </a:ext>
            </a:extLst>
          </p:cNvPr>
          <p:cNvSpPr/>
          <p:nvPr/>
        </p:nvSpPr>
        <p:spPr>
          <a:xfrm>
            <a:off x="1056686" y="2331230"/>
            <a:ext cx="5143500" cy="3139322"/>
          </a:xfrm>
          <a:custGeom>
            <a:avLst/>
            <a:gdLst/>
            <a:ahLst/>
            <a:cxnLst/>
            <a:rect l="l" t="t" r="r" b="b"/>
            <a:pathLst>
              <a:path w="7916724" h="5225038">
                <a:moveTo>
                  <a:pt x="0" y="0"/>
                </a:moveTo>
                <a:lnTo>
                  <a:pt x="7916724" y="0"/>
                </a:lnTo>
                <a:lnTo>
                  <a:pt x="7916724" y="5225038"/>
                </a:lnTo>
                <a:lnTo>
                  <a:pt x="0" y="52250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203" t="-4692" r="-2421" b="-3469"/>
            </a:stretch>
          </a:blipFill>
        </p:spPr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2A10A75-446F-45CB-8440-97E75D56AA54}"/>
              </a:ext>
            </a:extLst>
          </p:cNvPr>
          <p:cNvSpPr txBox="1"/>
          <p:nvPr/>
        </p:nvSpPr>
        <p:spPr>
          <a:xfrm>
            <a:off x="929640" y="1574933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spc="43" dirty="0">
                <a:solidFill>
                  <a:srgbClr val="50574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 Bold"/>
              </a:rPr>
              <a:t>Claudi</a:t>
            </a:r>
            <a:r>
              <a:rPr lang="en-US" b="1" spc="43" dirty="0">
                <a:solidFill>
                  <a:srgbClr val="50574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 Bold"/>
              </a:rPr>
              <a:t>o </a:t>
            </a:r>
            <a:r>
              <a:rPr lang="en-US" b="1" spc="43" dirty="0" err="1">
                <a:solidFill>
                  <a:srgbClr val="50574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 Bold"/>
              </a:rPr>
              <a:t>Ceccinelli</a:t>
            </a:r>
            <a:r>
              <a:rPr lang="en-US" b="1" spc="43" dirty="0">
                <a:solidFill>
                  <a:srgbClr val="50574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 Bold"/>
              </a:rPr>
              <a:t> </a:t>
            </a:r>
            <a:r>
              <a:rPr lang="en-US" sz="1800" b="1" spc="43" dirty="0">
                <a:solidFill>
                  <a:srgbClr val="50574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 Bold"/>
              </a:rPr>
              <a:t>- </a:t>
            </a:r>
            <a:r>
              <a:rPr lang="en-US" sz="1800" b="1" spc="43" dirty="0" err="1">
                <a:solidFill>
                  <a:srgbClr val="50574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 Bold"/>
              </a:rPr>
              <a:t>Venitian</a:t>
            </a:r>
            <a:r>
              <a:rPr lang="en-US" sz="1800" b="1" spc="43" dirty="0">
                <a:solidFill>
                  <a:srgbClr val="50574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 Bold"/>
              </a:rPr>
              <a:t> works of </a:t>
            </a:r>
            <a:r>
              <a:rPr lang="en-US" sz="1800" b="1" spc="43" dirty="0" err="1">
                <a:solidFill>
                  <a:srgbClr val="50574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 Bold"/>
              </a:rPr>
              <a:t>Defence</a:t>
            </a:r>
            <a:r>
              <a:rPr lang="en-US" sz="1800" b="1" spc="43" dirty="0">
                <a:solidFill>
                  <a:srgbClr val="50574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 Bold"/>
              </a:rPr>
              <a:t> (Bergamo, Italy)</a:t>
            </a:r>
            <a:endParaRPr lang="fr-FR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BF723A3-A3F5-4EEE-BB2B-15BF5FF1F1EF}"/>
              </a:ext>
            </a:extLst>
          </p:cNvPr>
          <p:cNvSpPr txBox="1"/>
          <p:nvPr/>
        </p:nvSpPr>
        <p:spPr>
          <a:xfrm>
            <a:off x="1137841" y="5712965"/>
            <a:ext cx="9758760" cy="3358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lnSpc>
                <a:spcPct val="120000"/>
              </a:lnSpc>
            </a:pPr>
            <a:r>
              <a:rPr lang="en-US" b="0" i="0" u="sng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Project in development - Key expected actions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endParaRPr lang="en-US" sz="16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 rtl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Stabilising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endangered buildings and improving overall site safety</a:t>
            </a:r>
            <a:endParaRPr lang="en-US" sz="16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 rtl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Enhancing existing structures and materials through environmentally responsible solutions</a:t>
            </a:r>
            <a:endParaRPr lang="en-US" sz="16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 rtl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Managing invasive vegetation affecting both structures and historic panoramic views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Implementing reversible interventions compatible with heritage conservation, climate and sustainability requirements</a:t>
            </a:r>
            <a:endParaRPr lang="en-US" sz="1600" b="1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 rtl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Reconnecting the fortress with the daily life of Bergamo through socially oriented uses</a:t>
            </a:r>
            <a:endParaRPr lang="en-US" sz="16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 rtl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Developing small-scale cultural, educational and interpretation activities linked to the UNESCO site</a:t>
            </a:r>
            <a:endParaRPr lang="en-US" sz="16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 rtl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Improving soft mobility access and pedestrian use of the hilltop site</a:t>
            </a:r>
          </a:p>
          <a:p>
            <a:pPr marL="285750" indent="-285750" algn="just" rtl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Restoring accessibility to currently closed structures and underground spaces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Preserving the public and accessible character of the site for local inhabitants</a:t>
            </a:r>
            <a:endParaRPr lang="en-US" sz="16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D2537DA1-2A37-4192-A8C0-D2DBC8112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004" y="2331229"/>
            <a:ext cx="2084196" cy="313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69853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1">
            <a:extLst>
              <a:ext uri="{FF2B5EF4-FFF2-40B4-BE49-F238E27FC236}">
                <a16:creationId xmlns:a16="http://schemas.microsoft.com/office/drawing/2014/main" id="{09DCA06D-1469-4AA2-8160-D1DE0A7C3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946235" y="158664"/>
            <a:ext cx="7784930" cy="9677400"/>
          </a:xfrm>
          <a:prstGeom prst="rect">
            <a:avLst/>
          </a:prstGeom>
        </p:spPr>
      </p:pic>
      <p:pic>
        <p:nvPicPr>
          <p:cNvPr id="3" name="Slika 9">
            <a:extLst>
              <a:ext uri="{FF2B5EF4-FFF2-40B4-BE49-F238E27FC236}">
                <a16:creationId xmlns:a16="http://schemas.microsoft.com/office/drawing/2014/main" id="{227BE469-0EE7-485C-B1D1-39932507F5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3824" y="1104898"/>
            <a:ext cx="8398936" cy="4724402"/>
          </a:xfrm>
          <a:prstGeom prst="rect">
            <a:avLst/>
          </a:prstGeom>
        </p:spPr>
      </p:pic>
      <p:pic>
        <p:nvPicPr>
          <p:cNvPr id="4" name="Slika 6">
            <a:extLst>
              <a:ext uri="{FF2B5EF4-FFF2-40B4-BE49-F238E27FC236}">
                <a16:creationId xmlns:a16="http://schemas.microsoft.com/office/drawing/2014/main" id="{AFFA2889-44AB-498C-B082-FBA0D1C99F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9064" y="5961547"/>
            <a:ext cx="3293536" cy="2928282"/>
          </a:xfrm>
          <a:prstGeom prst="rect">
            <a:avLst/>
          </a:prstGeom>
        </p:spPr>
      </p:pic>
      <p:pic>
        <p:nvPicPr>
          <p:cNvPr id="5" name="Slika 6">
            <a:extLst>
              <a:ext uri="{FF2B5EF4-FFF2-40B4-BE49-F238E27FC236}">
                <a16:creationId xmlns:a16="http://schemas.microsoft.com/office/drawing/2014/main" id="{E3C5B613-25F0-4371-97B2-AA6605C69F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6"/>
          <a:stretch/>
        </p:blipFill>
        <p:spPr bwMode="auto">
          <a:xfrm>
            <a:off x="13394264" y="5953927"/>
            <a:ext cx="4893735" cy="2928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61920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1028700" y="9239250"/>
            <a:ext cx="16230600" cy="0"/>
          </a:xfrm>
          <a:prstGeom prst="line">
            <a:avLst/>
          </a:prstGeom>
          <a:ln w="38100" cap="flat">
            <a:solidFill>
              <a:srgbClr val="8CB15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16238475" y="9425939"/>
            <a:ext cx="1020825" cy="587628"/>
          </a:xfrm>
          <a:custGeom>
            <a:avLst/>
            <a:gdLst/>
            <a:ahLst/>
            <a:cxnLst/>
            <a:rect l="l" t="t" r="r" b="b"/>
            <a:pathLst>
              <a:path w="1020825" h="587628">
                <a:moveTo>
                  <a:pt x="0" y="0"/>
                </a:moveTo>
                <a:lnTo>
                  <a:pt x="1020825" y="0"/>
                </a:lnTo>
                <a:lnTo>
                  <a:pt x="1020825" y="587628"/>
                </a:lnTo>
                <a:lnTo>
                  <a:pt x="0" y="5876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367" t="-28296" r="-26116" b="-328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174478" y="9425939"/>
            <a:ext cx="709331" cy="587628"/>
          </a:xfrm>
          <a:custGeom>
            <a:avLst/>
            <a:gdLst/>
            <a:ahLst/>
            <a:cxnLst/>
            <a:rect l="l" t="t" r="r" b="b"/>
            <a:pathLst>
              <a:path w="709331" h="587628">
                <a:moveTo>
                  <a:pt x="0" y="0"/>
                </a:moveTo>
                <a:lnTo>
                  <a:pt x="709331" y="0"/>
                </a:lnTo>
                <a:lnTo>
                  <a:pt x="709331" y="587628"/>
                </a:lnTo>
                <a:lnTo>
                  <a:pt x="0" y="5876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804527" y="291650"/>
            <a:ext cx="2657142" cy="1417142"/>
          </a:xfrm>
          <a:custGeom>
            <a:avLst/>
            <a:gdLst/>
            <a:ahLst/>
            <a:cxnLst/>
            <a:rect l="l" t="t" r="r" b="b"/>
            <a:pathLst>
              <a:path w="2657142" h="1417142">
                <a:moveTo>
                  <a:pt x="0" y="0"/>
                </a:moveTo>
                <a:lnTo>
                  <a:pt x="2657142" y="0"/>
                </a:lnTo>
                <a:lnTo>
                  <a:pt x="2657142" y="1417143"/>
                </a:lnTo>
                <a:lnTo>
                  <a:pt x="0" y="14171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25">
            <a:extLst>
              <a:ext uri="{FF2B5EF4-FFF2-40B4-BE49-F238E27FC236}">
                <a16:creationId xmlns:a16="http://schemas.microsoft.com/office/drawing/2014/main" id="{D6F3409B-0237-41FC-81CD-BC46B812AF64}"/>
              </a:ext>
            </a:extLst>
          </p:cNvPr>
          <p:cNvSpPr txBox="1"/>
          <p:nvPr/>
        </p:nvSpPr>
        <p:spPr>
          <a:xfrm>
            <a:off x="1037636" y="729397"/>
            <a:ext cx="15931250" cy="5924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160"/>
              </a:lnSpc>
              <a:spcBef>
                <a:spcPct val="0"/>
              </a:spcBef>
            </a:pPr>
            <a:r>
              <a:rPr lang="en-US" sz="3000" b="1" spc="486" dirty="0">
                <a:solidFill>
                  <a:srgbClr val="000000"/>
                </a:solidFill>
                <a:latin typeface="Alexandria Bold"/>
                <a:ea typeface="Alexandria Bold"/>
                <a:cs typeface="Alexandria Bold"/>
                <a:sym typeface="Alexandria Bold"/>
              </a:rPr>
              <a:t>Adapted materials: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B1B73FE-F9F1-40C5-8B96-7DE5A4BBFC36}"/>
              </a:ext>
            </a:extLst>
          </p:cNvPr>
          <p:cNvSpPr txBox="1"/>
          <p:nvPr/>
        </p:nvSpPr>
        <p:spPr>
          <a:xfrm>
            <a:off x="929640" y="1574933"/>
            <a:ext cx="151485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spc="43" dirty="0" err="1">
                <a:solidFill>
                  <a:srgbClr val="50574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 Bold"/>
              </a:rPr>
              <a:t>Anamarija</a:t>
            </a:r>
            <a:r>
              <a:rPr lang="en-US" sz="1800" b="1" spc="43" dirty="0">
                <a:solidFill>
                  <a:srgbClr val="50574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 Bold"/>
              </a:rPr>
              <a:t> </a:t>
            </a:r>
            <a:r>
              <a:rPr lang="en-US" b="1" spc="43" dirty="0" err="1">
                <a:solidFill>
                  <a:srgbClr val="50574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 Bold"/>
              </a:rPr>
              <a:t>Kucan</a:t>
            </a:r>
            <a:r>
              <a:rPr lang="en-US" b="1" spc="43" dirty="0">
                <a:solidFill>
                  <a:srgbClr val="50574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 Bold"/>
              </a:rPr>
              <a:t> - </a:t>
            </a:r>
            <a:r>
              <a:rPr lang="en-US" b="1" spc="43" dirty="0">
                <a:solidFill>
                  <a:srgbClr val="50574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Department for Archeology and Cultural Heritage</a:t>
            </a:r>
            <a:r>
              <a:rPr lang="fr-FR" b="1" spc="43" dirty="0">
                <a:solidFill>
                  <a:srgbClr val="50574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b="1" spc="43" dirty="0">
                <a:solidFill>
                  <a:srgbClr val="50574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Public Institution Nature of the </a:t>
            </a:r>
            <a:r>
              <a:rPr lang="en-US" b="1" spc="43" dirty="0" err="1">
                <a:solidFill>
                  <a:srgbClr val="50574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Šibenik</a:t>
            </a:r>
            <a:r>
              <a:rPr lang="en-US" b="1" spc="43" dirty="0">
                <a:solidFill>
                  <a:srgbClr val="50574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-Knin County</a:t>
            </a:r>
            <a:endParaRPr lang="hr-HR" b="1" spc="43" dirty="0">
              <a:solidFill>
                <a:srgbClr val="50574D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b="1" spc="43" dirty="0" err="1">
                <a:solidFill>
                  <a:srgbClr val="50574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 Bold"/>
              </a:rPr>
              <a:t>Venitian</a:t>
            </a:r>
            <a:r>
              <a:rPr lang="en-US" b="1" spc="43" dirty="0">
                <a:solidFill>
                  <a:srgbClr val="50574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 Bold"/>
              </a:rPr>
              <a:t> works of </a:t>
            </a:r>
            <a:r>
              <a:rPr lang="en-US" b="1" spc="43" dirty="0" err="1">
                <a:solidFill>
                  <a:srgbClr val="50574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 Bold"/>
              </a:rPr>
              <a:t>Defence</a:t>
            </a:r>
            <a:r>
              <a:rPr lang="en-US" b="1" spc="43" dirty="0">
                <a:solidFill>
                  <a:srgbClr val="50574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 Bold"/>
              </a:rPr>
              <a:t> (</a:t>
            </a:r>
            <a:r>
              <a:rPr lang="en-US" b="1" spc="43" dirty="0" err="1">
                <a:solidFill>
                  <a:srgbClr val="50574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 Bold"/>
              </a:rPr>
              <a:t>Šibenik</a:t>
            </a:r>
            <a:r>
              <a:rPr lang="en-US" b="1" spc="43" dirty="0">
                <a:solidFill>
                  <a:srgbClr val="50574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 Bold"/>
              </a:rPr>
              <a:t>, Croatia)</a:t>
            </a:r>
            <a:endParaRPr lang="fr-FR" b="1" spc="43" dirty="0">
              <a:solidFill>
                <a:srgbClr val="50574D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Slika 9">
            <a:extLst>
              <a:ext uri="{FF2B5EF4-FFF2-40B4-BE49-F238E27FC236}">
                <a16:creationId xmlns:a16="http://schemas.microsoft.com/office/drawing/2014/main" id="{42ADA1CD-A7E1-4504-A20C-57D0CD5E3E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760" y="5080966"/>
            <a:ext cx="7685157" cy="1639979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133BB59E-C22C-4369-88D3-DAB58BFD5D7A}"/>
              </a:ext>
            </a:extLst>
          </p:cNvPr>
          <p:cNvSpPr txBox="1"/>
          <p:nvPr/>
        </p:nvSpPr>
        <p:spPr>
          <a:xfrm>
            <a:off x="1017031" y="7498158"/>
            <a:ext cx="7501356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/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28625" indent="-428625" defTabSz="1371600"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technical and visual characteristics in accordance with the original brick and 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 high professional criteria</a:t>
            </a:r>
          </a:p>
          <a:p>
            <a:pPr marL="428625" indent="-428625" defTabSz="1371600">
              <a:buFont typeface="Arial" panose="020B0604020202020204" pitchFamily="34" charset="0"/>
              <a:buChar char="•"/>
            </a:pP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joint guidelines established in agreement with UNESCO partners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C54E0326-26E7-45DA-AA62-FBAA1095A9F7}"/>
              </a:ext>
            </a:extLst>
          </p:cNvPr>
          <p:cNvSpPr/>
          <p:nvPr/>
        </p:nvSpPr>
        <p:spPr>
          <a:xfrm>
            <a:off x="12115800" y="2437710"/>
            <a:ext cx="5143500" cy="6444333"/>
          </a:xfrm>
          <a:prstGeom prst="roundRect">
            <a:avLst/>
          </a:prstGeom>
          <a:solidFill>
            <a:srgbClr val="D8E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TextBox 25">
            <a:extLst>
              <a:ext uri="{FF2B5EF4-FFF2-40B4-BE49-F238E27FC236}">
                <a16:creationId xmlns:a16="http://schemas.microsoft.com/office/drawing/2014/main" id="{869B534B-8383-4CB2-B332-623E852D77B6}"/>
              </a:ext>
            </a:extLst>
          </p:cNvPr>
          <p:cNvSpPr txBox="1"/>
          <p:nvPr/>
        </p:nvSpPr>
        <p:spPr>
          <a:xfrm>
            <a:off x="12573000" y="2857500"/>
            <a:ext cx="4267201" cy="53553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400" spc="486" dirty="0">
                <a:solidFill>
                  <a:srgbClr val="000000"/>
                </a:solidFill>
                <a:latin typeface="Alexandria Bold"/>
                <a:ea typeface="Alexandria Bold"/>
                <a:cs typeface="Alexandria Bold"/>
                <a:sym typeface="Alexandria Bold"/>
              </a:rPr>
              <a:t>Potential actions we can integrate as part of our project:</a:t>
            </a:r>
          </a:p>
          <a:p>
            <a:pPr algn="ctr">
              <a:spcBef>
                <a:spcPct val="0"/>
              </a:spcBef>
            </a:pPr>
            <a:endParaRPr lang="en-US" sz="2400" spc="486" dirty="0">
              <a:solidFill>
                <a:srgbClr val="000000"/>
              </a:solidFill>
              <a:latin typeface="Alexandria Bold"/>
              <a:ea typeface="Alexandria Bold"/>
              <a:cs typeface="Alexandria Bold"/>
              <a:sym typeface="Alexandria Bold"/>
            </a:endParaRPr>
          </a:p>
          <a:p>
            <a:pPr algn="ctr">
              <a:spcBef>
                <a:spcPct val="0"/>
              </a:spcBef>
            </a:pPr>
            <a:r>
              <a:rPr lang="en-US" spc="486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exandria Bold"/>
              </a:rPr>
              <a:t>Dialogue with private construction companies and material providers</a:t>
            </a:r>
          </a:p>
          <a:p>
            <a:pPr algn="ctr">
              <a:spcBef>
                <a:spcPct val="0"/>
              </a:spcBef>
            </a:pPr>
            <a:endParaRPr lang="en-US" spc="486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lexandria Bold"/>
            </a:endParaRPr>
          </a:p>
          <a:p>
            <a:pPr algn="ctr">
              <a:spcBef>
                <a:spcPct val="0"/>
              </a:spcBef>
            </a:pPr>
            <a:r>
              <a:rPr lang="en-US" spc="486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exandria Bold"/>
              </a:rPr>
              <a:t>Negotiating the production of new materials adapted the climate requirements</a:t>
            </a:r>
          </a:p>
          <a:p>
            <a:pPr algn="ctr">
              <a:spcBef>
                <a:spcPct val="0"/>
              </a:spcBef>
            </a:pPr>
            <a:endParaRPr lang="en-US" spc="486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lexandria Bold"/>
            </a:endParaRPr>
          </a:p>
          <a:p>
            <a:pPr algn="ctr">
              <a:spcBef>
                <a:spcPct val="0"/>
              </a:spcBef>
            </a:pPr>
            <a:r>
              <a:rPr lang="en-US" spc="486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exandria Bold"/>
              </a:rPr>
              <a:t>Research and development agreements</a:t>
            </a:r>
          </a:p>
          <a:p>
            <a:pPr algn="ctr">
              <a:spcBef>
                <a:spcPct val="0"/>
              </a:spcBef>
            </a:pPr>
            <a:endParaRPr lang="en-US" spc="486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lexandria Bold"/>
            </a:endParaRPr>
          </a:p>
          <a:p>
            <a:pPr algn="ctr">
              <a:spcBef>
                <a:spcPct val="0"/>
              </a:spcBef>
            </a:pPr>
            <a:r>
              <a:rPr lang="en-US" spc="486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exandria Bold"/>
              </a:rPr>
              <a:t>Test projects and </a:t>
            </a:r>
          </a:p>
          <a:p>
            <a:pPr algn="ctr">
              <a:spcBef>
                <a:spcPct val="0"/>
              </a:spcBef>
            </a:pPr>
            <a:r>
              <a:rPr lang="en-US" spc="486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exandria Bold"/>
              </a:rPr>
              <a:t>related costs</a:t>
            </a:r>
          </a:p>
        </p:txBody>
      </p:sp>
      <p:pic>
        <p:nvPicPr>
          <p:cNvPr id="16" name="Slika 4">
            <a:extLst>
              <a:ext uri="{FF2B5EF4-FFF2-40B4-BE49-F238E27FC236}">
                <a16:creationId xmlns:a16="http://schemas.microsoft.com/office/drawing/2014/main" id="{6C26D268-0726-4307-9951-439857E3EC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8700" y="2493011"/>
            <a:ext cx="3771900" cy="2519905"/>
          </a:xfrm>
          <a:prstGeom prst="rect">
            <a:avLst/>
          </a:prstGeom>
        </p:spPr>
      </p:pic>
      <p:pic>
        <p:nvPicPr>
          <p:cNvPr id="17" name="Slika 10">
            <a:extLst>
              <a:ext uri="{FF2B5EF4-FFF2-40B4-BE49-F238E27FC236}">
                <a16:creationId xmlns:a16="http://schemas.microsoft.com/office/drawing/2014/main" id="{A7599EF6-C7DC-4D06-B6BA-4412782E706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967" t="5169" r="8706" b="10994"/>
          <a:stretch/>
        </p:blipFill>
        <p:spPr>
          <a:xfrm>
            <a:off x="4848814" y="2490792"/>
            <a:ext cx="3669572" cy="2519905"/>
          </a:xfrm>
          <a:prstGeom prst="rect">
            <a:avLst/>
          </a:prstGeom>
          <a:effectLst/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B6415EC6-903E-4FAF-84AB-E61AA274A200}"/>
              </a:ext>
            </a:extLst>
          </p:cNvPr>
          <p:cNvSpPr txBox="1"/>
          <p:nvPr/>
        </p:nvSpPr>
        <p:spPr>
          <a:xfrm>
            <a:off x="929640" y="6956767"/>
            <a:ext cx="79095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sr-Latn-RS" sz="1800" dirty="0">
                <a:solidFill>
                  <a:schemeClr val="bg2">
                    <a:lumMod val="10000"/>
                  </a:schemeClr>
                </a:solidFill>
                <a:latin typeface="Alexandria" panose="020B0604020202020204" charset="-78"/>
                <a:cs typeface="Alexandria" panose="020B0604020202020204" charset="-78"/>
              </a:rPr>
              <a:t>TECHNOLOGICAL STUDY FOR THE PROCUREMENT OF MASONRY UNITS (BRICK</a:t>
            </a:r>
            <a:r>
              <a:rPr lang="hr-HR" altLang="sr-Latn-RS" sz="1800" dirty="0">
                <a:solidFill>
                  <a:schemeClr val="bg2">
                    <a:lumMod val="10000"/>
                  </a:schemeClr>
                </a:solidFill>
                <a:latin typeface="Alexandria" panose="020B0604020202020204" charset="-78"/>
                <a:cs typeface="Alexandria" panose="020B0604020202020204" charset="-78"/>
              </a:rPr>
              <a:t>S) </a:t>
            </a:r>
            <a:r>
              <a:rPr lang="en-US" altLang="sr-Latn-RS" sz="1800" dirty="0">
                <a:solidFill>
                  <a:schemeClr val="bg2">
                    <a:lumMod val="10000"/>
                  </a:schemeClr>
                </a:solidFill>
                <a:latin typeface="Alexandria" panose="020B0604020202020204" charset="-78"/>
                <a:cs typeface="Alexandria" panose="020B0604020202020204" charset="-78"/>
              </a:rPr>
              <a:t>FOR S</a:t>
            </a:r>
            <a:r>
              <a:rPr lang="hr-HR" altLang="sr-Latn-RS" sz="1800" dirty="0">
                <a:solidFill>
                  <a:schemeClr val="bg2">
                    <a:lumMod val="10000"/>
                  </a:schemeClr>
                </a:solidFill>
                <a:latin typeface="Alexandria" panose="020B0604020202020204" charset="-78"/>
                <a:cs typeface="Alexandria" panose="020B0604020202020204" charset="-78"/>
              </a:rPr>
              <a:t>T NICHOLAS FORTRESS, </a:t>
            </a:r>
            <a:r>
              <a:rPr lang="pl-PL" altLang="sr-Latn-RS" sz="1800" dirty="0">
                <a:solidFill>
                  <a:schemeClr val="bg2">
                    <a:lumMod val="10000"/>
                  </a:schemeClr>
                </a:solidFill>
                <a:latin typeface="Alexandria" panose="020B0604020202020204" charset="-78"/>
                <a:cs typeface="Alexandria" panose="020B0604020202020204" charset="-78"/>
              </a:rPr>
              <a:t>Institut IGH,  2020</a:t>
            </a:r>
            <a:endParaRPr lang="fr-FR" altLang="sr-Latn-RS" sz="1800" dirty="0">
              <a:solidFill>
                <a:schemeClr val="bg2">
                  <a:lumMod val="10000"/>
                </a:schemeClr>
              </a:solidFill>
              <a:latin typeface="Alexandria" panose="020B0604020202020204" charset="-78"/>
              <a:cs typeface="Alexandria" panose="020B0604020202020204" charset="-78"/>
            </a:endParaRPr>
          </a:p>
        </p:txBody>
      </p:sp>
      <p:pic>
        <p:nvPicPr>
          <p:cNvPr id="22" name="Slika 7">
            <a:extLst>
              <a:ext uri="{FF2B5EF4-FFF2-40B4-BE49-F238E27FC236}">
                <a16:creationId xmlns:a16="http://schemas.microsoft.com/office/drawing/2014/main" id="{12A1DDBD-B8EC-49E4-959B-3A08473E15F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020" t="4002" r="8649" b="5534"/>
          <a:stretch/>
        </p:blipFill>
        <p:spPr>
          <a:xfrm>
            <a:off x="8600917" y="2461518"/>
            <a:ext cx="3312514" cy="2519905"/>
          </a:xfrm>
          <a:prstGeom prst="rect">
            <a:avLst/>
          </a:prstGeom>
        </p:spPr>
      </p:pic>
      <p:pic>
        <p:nvPicPr>
          <p:cNvPr id="23" name="Slika 2">
            <a:extLst>
              <a:ext uri="{FF2B5EF4-FFF2-40B4-BE49-F238E27FC236}">
                <a16:creationId xmlns:a16="http://schemas.microsoft.com/office/drawing/2014/main" id="{CB7AE7D7-1819-4D3F-B550-5FC7357626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494" y="5221677"/>
            <a:ext cx="2651561" cy="393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8064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7F2B87D1-7570-42EC-AB8E-1B50F81AD2A7}"/>
              </a:ext>
            </a:extLst>
          </p:cNvPr>
          <p:cNvGrpSpPr/>
          <p:nvPr/>
        </p:nvGrpSpPr>
        <p:grpSpPr>
          <a:xfrm>
            <a:off x="0" y="3314700"/>
            <a:ext cx="18288000" cy="5269931"/>
            <a:chOff x="4189654" y="1854769"/>
            <a:chExt cx="14098346" cy="3885159"/>
          </a:xfrm>
        </p:grpSpPr>
        <p:pic>
          <p:nvPicPr>
            <p:cNvPr id="3" name="Imagem 18">
              <a:extLst>
                <a:ext uri="{FF2B5EF4-FFF2-40B4-BE49-F238E27FC236}">
                  <a16:creationId xmlns:a16="http://schemas.microsoft.com/office/drawing/2014/main" id="{C5F5E217-FD09-4D9F-BA51-C9CD3373A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89654" y="1854769"/>
              <a:ext cx="4038600" cy="3885159"/>
            </a:xfrm>
            <a:prstGeom prst="rect">
              <a:avLst/>
            </a:prstGeom>
          </p:spPr>
        </p:pic>
        <p:pic>
          <p:nvPicPr>
            <p:cNvPr id="5" name="Imagem 3">
              <a:extLst>
                <a:ext uri="{FF2B5EF4-FFF2-40B4-BE49-F238E27FC236}">
                  <a16:creationId xmlns:a16="http://schemas.microsoft.com/office/drawing/2014/main" id="{3803757F-F191-48FC-A8E3-DB799D31E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58734" y="1859280"/>
              <a:ext cx="10029266" cy="3860899"/>
            </a:xfrm>
            <a:prstGeom prst="rect">
              <a:avLst/>
            </a:prstGeom>
          </p:spPr>
        </p:pic>
      </p:grpSp>
      <p:pic>
        <p:nvPicPr>
          <p:cNvPr id="8" name="Picture 6" descr="localizacao">
            <a:extLst>
              <a:ext uri="{FF2B5EF4-FFF2-40B4-BE49-F238E27FC236}">
                <a16:creationId xmlns:a16="http://schemas.microsoft.com/office/drawing/2014/main" id="{02BC6F9E-1D88-4CCF-A91F-D328572BF7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2" b="77255"/>
          <a:stretch/>
        </p:blipFill>
        <p:spPr bwMode="auto">
          <a:xfrm>
            <a:off x="13639800" y="624257"/>
            <a:ext cx="4226643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82167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1028700" y="9239250"/>
            <a:ext cx="16230600" cy="0"/>
          </a:xfrm>
          <a:prstGeom prst="line">
            <a:avLst/>
          </a:prstGeom>
          <a:ln w="38100" cap="flat">
            <a:solidFill>
              <a:srgbClr val="8CB15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16238475" y="9425939"/>
            <a:ext cx="1020825" cy="587628"/>
          </a:xfrm>
          <a:custGeom>
            <a:avLst/>
            <a:gdLst/>
            <a:ahLst/>
            <a:cxnLst/>
            <a:rect l="l" t="t" r="r" b="b"/>
            <a:pathLst>
              <a:path w="1020825" h="587628">
                <a:moveTo>
                  <a:pt x="0" y="0"/>
                </a:moveTo>
                <a:lnTo>
                  <a:pt x="1020825" y="0"/>
                </a:lnTo>
                <a:lnTo>
                  <a:pt x="1020825" y="587628"/>
                </a:lnTo>
                <a:lnTo>
                  <a:pt x="0" y="5876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367" t="-28296" r="-26116" b="-328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174478" y="9425939"/>
            <a:ext cx="709331" cy="587628"/>
          </a:xfrm>
          <a:custGeom>
            <a:avLst/>
            <a:gdLst/>
            <a:ahLst/>
            <a:cxnLst/>
            <a:rect l="l" t="t" r="r" b="b"/>
            <a:pathLst>
              <a:path w="709331" h="587628">
                <a:moveTo>
                  <a:pt x="0" y="0"/>
                </a:moveTo>
                <a:lnTo>
                  <a:pt x="709331" y="0"/>
                </a:lnTo>
                <a:lnTo>
                  <a:pt x="709331" y="587628"/>
                </a:lnTo>
                <a:lnTo>
                  <a:pt x="0" y="5876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804527" y="291650"/>
            <a:ext cx="2657142" cy="1417142"/>
          </a:xfrm>
          <a:custGeom>
            <a:avLst/>
            <a:gdLst/>
            <a:ahLst/>
            <a:cxnLst/>
            <a:rect l="l" t="t" r="r" b="b"/>
            <a:pathLst>
              <a:path w="2657142" h="1417142">
                <a:moveTo>
                  <a:pt x="0" y="0"/>
                </a:moveTo>
                <a:lnTo>
                  <a:pt x="2657142" y="0"/>
                </a:lnTo>
                <a:lnTo>
                  <a:pt x="2657142" y="1417143"/>
                </a:lnTo>
                <a:lnTo>
                  <a:pt x="0" y="14171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25">
            <a:extLst>
              <a:ext uri="{FF2B5EF4-FFF2-40B4-BE49-F238E27FC236}">
                <a16:creationId xmlns:a16="http://schemas.microsoft.com/office/drawing/2014/main" id="{D6F3409B-0237-41FC-81CD-BC46B812AF64}"/>
              </a:ext>
            </a:extLst>
          </p:cNvPr>
          <p:cNvSpPr txBox="1"/>
          <p:nvPr/>
        </p:nvSpPr>
        <p:spPr>
          <a:xfrm>
            <a:off x="1028700" y="729397"/>
            <a:ext cx="15931250" cy="5924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160"/>
              </a:lnSpc>
              <a:spcBef>
                <a:spcPct val="0"/>
              </a:spcBef>
            </a:pPr>
            <a:r>
              <a:rPr lang="en-US" sz="3000" b="1" spc="486" dirty="0">
                <a:solidFill>
                  <a:srgbClr val="000000"/>
                </a:solidFill>
                <a:latin typeface="Alexandria Bold"/>
                <a:ea typeface="Alexandria Bold"/>
                <a:cs typeface="Alexandria Bold"/>
                <a:sym typeface="Alexandria Bold"/>
              </a:rPr>
              <a:t>Conservation and limits of acceptable change: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65393BB-E043-4DB9-BB0E-5FC5C7AB43A1}"/>
              </a:ext>
            </a:extLst>
          </p:cNvPr>
          <p:cNvSpPr txBox="1"/>
          <p:nvPr/>
        </p:nvSpPr>
        <p:spPr>
          <a:xfrm>
            <a:off x="998220" y="1508540"/>
            <a:ext cx="14430964" cy="4501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1800" b="1" spc="43" dirty="0">
                <a:solidFill>
                  <a:srgbClr val="50574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 Bold"/>
              </a:rPr>
              <a:t>Magda de Oliveira Gonçalves - Fortresses of São João Baptista and São </a:t>
            </a:r>
            <a:r>
              <a:rPr lang="en-US" sz="1800" b="1" spc="43" dirty="0" err="1">
                <a:solidFill>
                  <a:srgbClr val="50574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 Bold"/>
              </a:rPr>
              <a:t>Sebastião</a:t>
            </a:r>
            <a:r>
              <a:rPr lang="en-US" sz="1800" b="1" spc="43" dirty="0">
                <a:solidFill>
                  <a:srgbClr val="50574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 Bold"/>
              </a:rPr>
              <a:t> (</a:t>
            </a:r>
            <a:r>
              <a:rPr lang="en-US" sz="1800" b="1" spc="43" dirty="0" err="1">
                <a:solidFill>
                  <a:srgbClr val="50574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 Bold"/>
              </a:rPr>
              <a:t>Angra</a:t>
            </a:r>
            <a:r>
              <a:rPr lang="en-US" sz="1800" b="1" spc="43" dirty="0">
                <a:solidFill>
                  <a:srgbClr val="50574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 Bold"/>
              </a:rPr>
              <a:t> do </a:t>
            </a:r>
            <a:r>
              <a:rPr lang="en-US" sz="1800" b="1" spc="43" dirty="0" err="1">
                <a:solidFill>
                  <a:srgbClr val="50574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 Bold"/>
              </a:rPr>
              <a:t>Heroísmo</a:t>
            </a:r>
            <a:r>
              <a:rPr lang="en-US" sz="1800" b="1" spc="43" dirty="0">
                <a:solidFill>
                  <a:srgbClr val="50574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 Bold"/>
              </a:rPr>
              <a:t>, Portugal)</a:t>
            </a:r>
          </a:p>
        </p:txBody>
      </p:sp>
      <p:pic>
        <p:nvPicPr>
          <p:cNvPr id="14" name="Imagem 9">
            <a:extLst>
              <a:ext uri="{FF2B5EF4-FFF2-40B4-BE49-F238E27FC236}">
                <a16:creationId xmlns:a16="http://schemas.microsoft.com/office/drawing/2014/main" id="{E6541D8E-4BC7-44E2-8445-B65A367A61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9479" y="2186765"/>
            <a:ext cx="6097319" cy="4308340"/>
          </a:xfrm>
          <a:prstGeom prst="rect">
            <a:avLst/>
          </a:prstGeom>
        </p:spPr>
      </p:pic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4C094FA0-C8E4-460F-A55F-BC29172E0458}"/>
              </a:ext>
            </a:extLst>
          </p:cNvPr>
          <p:cNvSpPr/>
          <p:nvPr/>
        </p:nvSpPr>
        <p:spPr>
          <a:xfrm>
            <a:off x="12115800" y="2437710"/>
            <a:ext cx="5143500" cy="6444333"/>
          </a:xfrm>
          <a:prstGeom prst="roundRect">
            <a:avLst/>
          </a:prstGeom>
          <a:solidFill>
            <a:srgbClr val="D8E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TextBox 25">
            <a:extLst>
              <a:ext uri="{FF2B5EF4-FFF2-40B4-BE49-F238E27FC236}">
                <a16:creationId xmlns:a16="http://schemas.microsoft.com/office/drawing/2014/main" id="{127EC9BC-1069-4C18-832F-F1B5C6AA5150}"/>
              </a:ext>
            </a:extLst>
          </p:cNvPr>
          <p:cNvSpPr txBox="1"/>
          <p:nvPr/>
        </p:nvSpPr>
        <p:spPr>
          <a:xfrm>
            <a:off x="12573000" y="2857500"/>
            <a:ext cx="4267201" cy="57861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400" spc="486" dirty="0">
                <a:solidFill>
                  <a:srgbClr val="000000"/>
                </a:solidFill>
                <a:latin typeface="Alexandria Bold"/>
                <a:ea typeface="Alexandria Bold"/>
                <a:cs typeface="Alexandria Bold"/>
                <a:sym typeface="Alexandria Bold"/>
              </a:rPr>
              <a:t>Potential actions we can integrate as part of our project:</a:t>
            </a:r>
          </a:p>
          <a:p>
            <a:pPr algn="ctr">
              <a:spcBef>
                <a:spcPct val="0"/>
              </a:spcBef>
            </a:pPr>
            <a:endParaRPr lang="en-US" sz="2400" spc="486" dirty="0">
              <a:solidFill>
                <a:srgbClr val="000000"/>
              </a:solidFill>
              <a:latin typeface="Alexandria Bold"/>
              <a:ea typeface="Alexandria Bold"/>
              <a:cs typeface="Alexandria Bold"/>
              <a:sym typeface="Alexandria Bold"/>
            </a:endParaRPr>
          </a:p>
          <a:p>
            <a:pPr algn="ctr">
              <a:spcBef>
                <a:spcPct val="0"/>
              </a:spcBef>
            </a:pPr>
            <a:r>
              <a:rPr lang="en-US" sz="2000" spc="486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exandria Bold"/>
              </a:rPr>
              <a:t>Discussing limits of acceptable change with public authorities allowing new solutions required by climate contexts</a:t>
            </a:r>
          </a:p>
          <a:p>
            <a:pPr algn="ctr">
              <a:spcBef>
                <a:spcPct val="0"/>
              </a:spcBef>
            </a:pPr>
            <a:endParaRPr lang="en-US" sz="2000" spc="486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lexandria Bold"/>
            </a:endParaRPr>
          </a:p>
          <a:p>
            <a:pPr algn="ctr">
              <a:spcBef>
                <a:spcPct val="0"/>
              </a:spcBef>
            </a:pPr>
            <a:r>
              <a:rPr lang="en-US" sz="2000" spc="486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exandria Bold"/>
              </a:rPr>
              <a:t>Partnerships with research institutes and departments in private companies allowing sites to be testing grounds at the head of solutions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22FDCFFA-6292-44E4-8F63-7022B9734A99}"/>
              </a:ext>
            </a:extLst>
          </p:cNvPr>
          <p:cNvGrpSpPr/>
          <p:nvPr/>
        </p:nvGrpSpPr>
        <p:grpSpPr>
          <a:xfrm>
            <a:off x="998220" y="2145351"/>
            <a:ext cx="2887980" cy="4293532"/>
            <a:chOff x="998220" y="2145351"/>
            <a:chExt cx="3802380" cy="5639588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761E215A-0629-416C-AB3A-BC00D5ED5A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49411"/>
            <a:stretch/>
          </p:blipFill>
          <p:spPr>
            <a:xfrm>
              <a:off x="998220" y="2145351"/>
              <a:ext cx="3802380" cy="2819794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3785925E-B92E-4600-9529-377FBEC7CD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0967"/>
            <a:stretch/>
          </p:blipFill>
          <p:spPr>
            <a:xfrm>
              <a:off x="1056679" y="4965145"/>
              <a:ext cx="3685461" cy="2819794"/>
            </a:xfrm>
            <a:prstGeom prst="rect">
              <a:avLst/>
            </a:prstGeom>
          </p:spPr>
        </p:pic>
      </p:grpSp>
      <p:sp>
        <p:nvSpPr>
          <p:cNvPr id="21" name="ZoneTexte 20">
            <a:extLst>
              <a:ext uri="{FF2B5EF4-FFF2-40B4-BE49-F238E27FC236}">
                <a16:creationId xmlns:a16="http://schemas.microsoft.com/office/drawing/2014/main" id="{9A52AE41-A5CF-4589-ABD4-35B2AC541661}"/>
              </a:ext>
            </a:extLst>
          </p:cNvPr>
          <p:cNvSpPr txBox="1"/>
          <p:nvPr/>
        </p:nvSpPr>
        <p:spPr>
          <a:xfrm>
            <a:off x="1042621" y="6873776"/>
            <a:ext cx="1033676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28625" indent="-428625" defTabSz="1371600"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Scientific and technical reports where provided by a public research institute on the mainland. They proved essential in underpinning and guiding the restoration design phase.</a:t>
            </a:r>
          </a:p>
          <a:p>
            <a:pPr defTabSz="1371600"/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28625" indent="-428625" defTabSz="1371600"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Reinterpretation and enhancement of the building, strengthening its identity and its potential for public enjoyment through low impact intervention.</a:t>
            </a:r>
          </a:p>
          <a:p>
            <a:pPr marL="885825" lvl="1" indent="-428625" defTabSz="1371600"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Application of lime mortar and protective paint to repel water and avoid further damage of the stone, which involved inevitably the transformation of the aesthetic of the building </a:t>
            </a:r>
          </a:p>
          <a:p>
            <a:pPr marL="428625" indent="-428625" defTabSz="1371600">
              <a:buFont typeface="Arial" panose="020B0604020202020204" pitchFamily="34" charset="0"/>
              <a:buChar char="•"/>
            </a:pPr>
            <a:endParaRPr lang="en-US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1203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E3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id="{B29A5245-559E-4513-A5D4-5592456DB7F4}"/>
              </a:ext>
            </a:extLst>
          </p:cNvPr>
          <p:cNvSpPr/>
          <p:nvPr/>
        </p:nvSpPr>
        <p:spPr>
          <a:xfrm>
            <a:off x="4357801" y="3162300"/>
            <a:ext cx="9572395" cy="5105278"/>
          </a:xfrm>
          <a:custGeom>
            <a:avLst/>
            <a:gdLst/>
            <a:ahLst/>
            <a:cxnLst/>
            <a:rect l="l" t="t" r="r" b="b"/>
            <a:pathLst>
              <a:path w="8843229" h="4716389">
                <a:moveTo>
                  <a:pt x="0" y="0"/>
                </a:moveTo>
                <a:lnTo>
                  <a:pt x="8843228" y="0"/>
                </a:lnTo>
                <a:lnTo>
                  <a:pt x="8843228" y="4716388"/>
                </a:lnTo>
                <a:lnTo>
                  <a:pt x="0" y="47163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711E44D8-5A3F-46C0-8BA9-B817DC576BCB}"/>
              </a:ext>
            </a:extLst>
          </p:cNvPr>
          <p:cNvSpPr txBox="1"/>
          <p:nvPr/>
        </p:nvSpPr>
        <p:spPr>
          <a:xfrm>
            <a:off x="1428748" y="1714500"/>
            <a:ext cx="1543050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spc="486" dirty="0">
                <a:solidFill>
                  <a:srgbClr val="000000"/>
                </a:solidFill>
                <a:latin typeface="Alexandria"/>
                <a:ea typeface="Alexandria"/>
                <a:cs typeface="Alexandria"/>
                <a:sym typeface="Alexandria"/>
              </a:rPr>
              <a:t>What is Fortified Futures?</a:t>
            </a:r>
          </a:p>
        </p:txBody>
      </p:sp>
    </p:spTree>
    <p:extLst>
      <p:ext uri="{BB962C8B-B14F-4D97-AF65-F5344CB8AC3E}">
        <p14:creationId xmlns:p14="http://schemas.microsoft.com/office/powerpoint/2010/main" val="35768303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E3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7">
            <a:extLst>
              <a:ext uri="{FF2B5EF4-FFF2-40B4-BE49-F238E27FC236}">
                <a16:creationId xmlns:a16="http://schemas.microsoft.com/office/drawing/2014/main" id="{711E44D8-5A3F-46C0-8BA9-B817DC576BCB}"/>
              </a:ext>
            </a:extLst>
          </p:cNvPr>
          <p:cNvSpPr txBox="1"/>
          <p:nvPr/>
        </p:nvSpPr>
        <p:spPr>
          <a:xfrm>
            <a:off x="1428749" y="843486"/>
            <a:ext cx="1543050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48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xandria"/>
                <a:ea typeface="Alexandria"/>
                <a:cs typeface="Alexandria"/>
                <a:sym typeface="Alexandria"/>
              </a:rPr>
              <a:t>Discussion #1 – projects (20’)</a:t>
            </a: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5BC31E12-08FB-48EF-BB91-17AFB1B52F30}"/>
              </a:ext>
            </a:extLst>
          </p:cNvPr>
          <p:cNvSpPr txBox="1"/>
          <p:nvPr/>
        </p:nvSpPr>
        <p:spPr>
          <a:xfrm>
            <a:off x="1249470" y="3314700"/>
            <a:ext cx="3914436" cy="1987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7373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1. Did one of the examples presented </a:t>
            </a:r>
            <a:r>
              <a:rPr lang="en-US" sz="2800" b="1" dirty="0">
                <a:solidFill>
                  <a:srgbClr val="457A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resonate </a:t>
            </a:r>
            <a:r>
              <a:rPr lang="en-US" sz="2800" b="1" dirty="0">
                <a:solidFill>
                  <a:srgbClr val="7373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with your own experience or site?</a:t>
            </a: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A7909550-8FF5-4AF5-93A4-00ADB7091C7B}"/>
              </a:ext>
            </a:extLst>
          </p:cNvPr>
          <p:cNvSpPr txBox="1"/>
          <p:nvPr/>
        </p:nvSpPr>
        <p:spPr>
          <a:xfrm>
            <a:off x="8610600" y="2400300"/>
            <a:ext cx="3914436" cy="2393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7373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1.1 Have you recently faced a </a:t>
            </a:r>
            <a:r>
              <a:rPr lang="en-US" sz="2800" b="1" dirty="0">
                <a:solidFill>
                  <a:srgbClr val="457A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similar challenge</a:t>
            </a:r>
            <a:r>
              <a:rPr lang="en-US" sz="2800" b="1" dirty="0">
                <a:solidFill>
                  <a:srgbClr val="7373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, and already developed a </a:t>
            </a:r>
            <a:r>
              <a:rPr lang="en-US" sz="2800" b="1" dirty="0">
                <a:solidFill>
                  <a:srgbClr val="457A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related PPP </a:t>
            </a:r>
            <a:r>
              <a:rPr lang="en-US" sz="2800" b="1" dirty="0">
                <a:solidFill>
                  <a:srgbClr val="7373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you would like to share?</a:t>
            </a:r>
          </a:p>
        </p:txBody>
      </p:sp>
      <p:sp>
        <p:nvSpPr>
          <p:cNvPr id="7" name="AutoShape 11">
            <a:extLst>
              <a:ext uri="{FF2B5EF4-FFF2-40B4-BE49-F238E27FC236}">
                <a16:creationId xmlns:a16="http://schemas.microsoft.com/office/drawing/2014/main" id="{490D20FC-BE7E-4AC8-BBB2-EB3942C85D87}"/>
              </a:ext>
            </a:extLst>
          </p:cNvPr>
          <p:cNvSpPr/>
          <p:nvPr/>
        </p:nvSpPr>
        <p:spPr>
          <a:xfrm flipV="1">
            <a:off x="6117084" y="2878436"/>
            <a:ext cx="1816223" cy="740264"/>
          </a:xfrm>
          <a:prstGeom prst="line">
            <a:avLst/>
          </a:prstGeom>
          <a:ln w="57150" cap="flat">
            <a:solidFill>
              <a:srgbClr val="457A00"/>
            </a:solidFill>
            <a:prstDash val="solid"/>
            <a:headEnd type="oval" w="med" len="med"/>
            <a:tailEnd type="triangle" w="med" len="med"/>
          </a:ln>
        </p:spPr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F7F587B-F91A-4830-9518-A2A61ADBD5C2}"/>
              </a:ext>
            </a:extLst>
          </p:cNvPr>
          <p:cNvSpPr/>
          <p:nvPr/>
        </p:nvSpPr>
        <p:spPr>
          <a:xfrm>
            <a:off x="914400" y="2781300"/>
            <a:ext cx="4584576" cy="2895601"/>
          </a:xfrm>
          <a:prstGeom prst="roundRect">
            <a:avLst/>
          </a:prstGeom>
          <a:noFill/>
          <a:ln>
            <a:solidFill>
              <a:srgbClr val="457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04FF3B-D743-48FE-8A4D-7A232AA3F637}"/>
              </a:ext>
            </a:extLst>
          </p:cNvPr>
          <p:cNvSpPr txBox="1"/>
          <p:nvPr/>
        </p:nvSpPr>
        <p:spPr>
          <a:xfrm>
            <a:off x="13478214" y="2781300"/>
            <a:ext cx="3914436" cy="1590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3079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7373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PPPs for heritage regeneration</a:t>
            </a:r>
          </a:p>
          <a:p>
            <a:pPr marL="457200" indent="-457200">
              <a:lnSpc>
                <a:spcPts val="3079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7373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Climate-smart PPPs</a:t>
            </a:r>
          </a:p>
          <a:p>
            <a:pPr>
              <a:lnSpc>
                <a:spcPts val="3079"/>
              </a:lnSpc>
              <a:spcBef>
                <a:spcPct val="0"/>
              </a:spcBef>
            </a:pPr>
            <a:r>
              <a:rPr lang="en-US" sz="2000" dirty="0">
                <a:solidFill>
                  <a:srgbClr val="7373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		…but both?</a:t>
            </a:r>
          </a:p>
        </p:txBody>
      </p:sp>
    </p:spTree>
    <p:extLst>
      <p:ext uri="{BB962C8B-B14F-4D97-AF65-F5344CB8AC3E}">
        <p14:creationId xmlns:p14="http://schemas.microsoft.com/office/powerpoint/2010/main" val="30006037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E3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7">
            <a:extLst>
              <a:ext uri="{FF2B5EF4-FFF2-40B4-BE49-F238E27FC236}">
                <a16:creationId xmlns:a16="http://schemas.microsoft.com/office/drawing/2014/main" id="{711E44D8-5A3F-46C0-8BA9-B817DC576BCB}"/>
              </a:ext>
            </a:extLst>
          </p:cNvPr>
          <p:cNvSpPr txBox="1"/>
          <p:nvPr/>
        </p:nvSpPr>
        <p:spPr>
          <a:xfrm>
            <a:off x="1428749" y="843486"/>
            <a:ext cx="1543050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48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xandria"/>
                <a:ea typeface="Alexandria"/>
                <a:cs typeface="Alexandria"/>
                <a:sym typeface="Alexandria"/>
              </a:rPr>
              <a:t>Discussion #1 – projects (20’)</a:t>
            </a: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5BC31E12-08FB-48EF-BB91-17AFB1B52F30}"/>
              </a:ext>
            </a:extLst>
          </p:cNvPr>
          <p:cNvSpPr txBox="1"/>
          <p:nvPr/>
        </p:nvSpPr>
        <p:spPr>
          <a:xfrm>
            <a:off x="1249470" y="3314700"/>
            <a:ext cx="3914436" cy="1987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07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1. Did one of the examples presented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57A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resonate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with your own experience or site?</a:t>
            </a: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A7909550-8FF5-4AF5-93A4-00ADB7091C7B}"/>
              </a:ext>
            </a:extLst>
          </p:cNvPr>
          <p:cNvSpPr txBox="1"/>
          <p:nvPr/>
        </p:nvSpPr>
        <p:spPr>
          <a:xfrm>
            <a:off x="8610600" y="2400300"/>
            <a:ext cx="3914436" cy="2393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07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1.1 Have you recently faced a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57A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similar challenge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, and already developed a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57A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related PPP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you would like to share?</a:t>
            </a: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9291969F-6AEB-47E3-BBC5-68ABEAB22A4F}"/>
              </a:ext>
            </a:extLst>
          </p:cNvPr>
          <p:cNvSpPr txBox="1"/>
          <p:nvPr/>
        </p:nvSpPr>
        <p:spPr>
          <a:xfrm>
            <a:off x="5337728" y="6880854"/>
            <a:ext cx="3218094" cy="19877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07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1.2 Do you have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57A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other examples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that could feed this collective reflection?</a:t>
            </a:r>
          </a:p>
        </p:txBody>
      </p:sp>
      <p:sp>
        <p:nvSpPr>
          <p:cNvPr id="7" name="AutoShape 11">
            <a:extLst>
              <a:ext uri="{FF2B5EF4-FFF2-40B4-BE49-F238E27FC236}">
                <a16:creationId xmlns:a16="http://schemas.microsoft.com/office/drawing/2014/main" id="{490D20FC-BE7E-4AC8-BBB2-EB3942C85D87}"/>
              </a:ext>
            </a:extLst>
          </p:cNvPr>
          <p:cNvSpPr/>
          <p:nvPr/>
        </p:nvSpPr>
        <p:spPr>
          <a:xfrm flipV="1">
            <a:off x="6117084" y="2878436"/>
            <a:ext cx="1816223" cy="740264"/>
          </a:xfrm>
          <a:prstGeom prst="line">
            <a:avLst/>
          </a:prstGeom>
          <a:ln w="57150" cap="flat">
            <a:solidFill>
              <a:srgbClr val="457A00"/>
            </a:solidFill>
            <a:prstDash val="solid"/>
            <a:headEnd type="oval" w="med" len="med"/>
            <a:tailEnd type="triangle" w="med" len="med"/>
          </a:ln>
        </p:spPr>
      </p:sp>
      <p:sp>
        <p:nvSpPr>
          <p:cNvPr id="8" name="AutoShape 12">
            <a:extLst>
              <a:ext uri="{FF2B5EF4-FFF2-40B4-BE49-F238E27FC236}">
                <a16:creationId xmlns:a16="http://schemas.microsoft.com/office/drawing/2014/main" id="{F0E727DE-F2BF-4D40-A23A-48A3337013D5}"/>
              </a:ext>
            </a:extLst>
          </p:cNvPr>
          <p:cNvSpPr/>
          <p:nvPr/>
        </p:nvSpPr>
        <p:spPr>
          <a:xfrm>
            <a:off x="3206688" y="6067309"/>
            <a:ext cx="1746312" cy="1209791"/>
          </a:xfrm>
          <a:prstGeom prst="line">
            <a:avLst/>
          </a:prstGeom>
          <a:ln w="57150" cap="flat">
            <a:solidFill>
              <a:srgbClr val="457A00"/>
            </a:solidFill>
            <a:prstDash val="solid"/>
            <a:headEnd type="oval" w="med" len="med"/>
            <a:tailEnd type="triangle" w="med" len="med"/>
          </a:ln>
        </p:spPr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F7F587B-F91A-4830-9518-A2A61ADBD5C2}"/>
              </a:ext>
            </a:extLst>
          </p:cNvPr>
          <p:cNvSpPr/>
          <p:nvPr/>
        </p:nvSpPr>
        <p:spPr>
          <a:xfrm>
            <a:off x="914400" y="2781300"/>
            <a:ext cx="4584576" cy="2895601"/>
          </a:xfrm>
          <a:prstGeom prst="roundRect">
            <a:avLst/>
          </a:prstGeom>
          <a:noFill/>
          <a:ln>
            <a:solidFill>
              <a:srgbClr val="457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04FF3B-D743-48FE-8A4D-7A232AA3F637}"/>
              </a:ext>
            </a:extLst>
          </p:cNvPr>
          <p:cNvSpPr txBox="1"/>
          <p:nvPr/>
        </p:nvSpPr>
        <p:spPr>
          <a:xfrm>
            <a:off x="13478214" y="2781300"/>
            <a:ext cx="3914436" cy="1590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ts val="307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PPPs for heritage regeneration</a:t>
            </a:r>
          </a:p>
          <a:p>
            <a:pPr marL="457200" marR="0" lvl="0" indent="-457200" algn="l" defTabSz="914400" rtl="0" eaLnBrk="1" fontAlgn="auto" latinLnBrk="0" hangingPunct="1">
              <a:lnSpc>
                <a:spcPts val="307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Climate-smart PPPs</a:t>
            </a:r>
          </a:p>
          <a:p>
            <a:pPr marL="0" marR="0" lvl="0" indent="0" algn="l" defTabSz="914400" rtl="0" eaLnBrk="1" fontAlgn="auto" latinLnBrk="0" hangingPunct="1">
              <a:lnSpc>
                <a:spcPts val="307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		…but both?</a:t>
            </a: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84DE601A-1F6F-4917-BF62-D05AD91FA8AB}"/>
              </a:ext>
            </a:extLst>
          </p:cNvPr>
          <p:cNvSpPr txBox="1"/>
          <p:nvPr/>
        </p:nvSpPr>
        <p:spPr>
          <a:xfrm>
            <a:off x="9531100" y="6511868"/>
            <a:ext cx="8145078" cy="2749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ts val="307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Who are/would be your potential partners?</a:t>
            </a:r>
          </a:p>
          <a:p>
            <a:pPr marL="457200" marR="0" lvl="0" indent="-457200" algn="l" defTabSz="914400" rtl="0" eaLnBrk="1" fontAlgn="auto" latinLnBrk="0" hangingPunct="1">
              <a:lnSpc>
                <a:spcPts val="307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Are they ready to take the climate and resiliency vision into account? How?</a:t>
            </a:r>
          </a:p>
          <a:p>
            <a:pPr marL="457200" marR="0" lvl="0" indent="-457200" algn="l" defTabSz="914400" rtl="0" eaLnBrk="1" fontAlgn="auto" latinLnBrk="0" hangingPunct="1">
              <a:lnSpc>
                <a:spcPts val="307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What could be the additional costs of demanding this vision to be taken into account?</a:t>
            </a:r>
          </a:p>
          <a:p>
            <a:pPr marL="457200" marR="0" lvl="0" indent="-457200" algn="l" defTabSz="914400" rtl="0" eaLnBrk="1" fontAlgn="auto" latinLnBrk="0" hangingPunct="1">
              <a:lnSpc>
                <a:spcPts val="307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How can we contribute to creating a context of well-aware partners that will be able to respond to our needs?</a:t>
            </a:r>
          </a:p>
        </p:txBody>
      </p:sp>
    </p:spTree>
    <p:extLst>
      <p:ext uri="{BB962C8B-B14F-4D97-AF65-F5344CB8AC3E}">
        <p14:creationId xmlns:p14="http://schemas.microsoft.com/office/powerpoint/2010/main" val="32980345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E3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7">
            <a:extLst>
              <a:ext uri="{FF2B5EF4-FFF2-40B4-BE49-F238E27FC236}">
                <a16:creationId xmlns:a16="http://schemas.microsoft.com/office/drawing/2014/main" id="{711E44D8-5A3F-46C0-8BA9-B817DC576BCB}"/>
              </a:ext>
            </a:extLst>
          </p:cNvPr>
          <p:cNvSpPr txBox="1"/>
          <p:nvPr/>
        </p:nvSpPr>
        <p:spPr>
          <a:xfrm>
            <a:off x="1428750" y="593359"/>
            <a:ext cx="15430500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48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xandria"/>
                <a:ea typeface="Alexandria"/>
                <a:cs typeface="Alexandria"/>
                <a:sym typeface="Alexandria"/>
              </a:rPr>
              <a:t>Discussion #2 – next steps for the Fortified Futures initiative (20’)</a:t>
            </a: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5BC31E12-08FB-48EF-BB91-17AFB1B52F30}"/>
              </a:ext>
            </a:extLst>
          </p:cNvPr>
          <p:cNvSpPr txBox="1"/>
          <p:nvPr/>
        </p:nvSpPr>
        <p:spPr>
          <a:xfrm>
            <a:off x="355818" y="2858109"/>
            <a:ext cx="4038600" cy="31604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0" lvl="0" algn="ctr" defTabSz="914400" rtl="0" eaLnBrk="1" fontAlgn="auto" latinLnBrk="0" hangingPunct="1">
              <a:lnSpc>
                <a:spcPts val="3079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dirty="0">
                <a:solidFill>
                  <a:srgbClr val="7373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2.1 How can we </a:t>
            </a:r>
            <a:r>
              <a:rPr lang="en-US" sz="2800" b="1" dirty="0">
                <a:solidFill>
                  <a:srgbClr val="457A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influence private partners </a:t>
            </a:r>
            <a:r>
              <a:rPr lang="en-US" sz="2800" b="1" dirty="0">
                <a:solidFill>
                  <a:srgbClr val="7373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to include our needs when there is no law enforcing the integration of future climate scenarios?</a:t>
            </a:r>
          </a:p>
          <a:p>
            <a:pPr marL="342900" marR="0" lvl="0" indent="-342900" algn="ctr" defTabSz="914400" rtl="0" eaLnBrk="1" fontAlgn="auto" latinLnBrk="0" hangingPunct="1">
              <a:lnSpc>
                <a:spcPts val="307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Nunito Bold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7C08F4-8367-4E64-9E9B-8A6234118E5E}"/>
              </a:ext>
            </a:extLst>
          </p:cNvPr>
          <p:cNvSpPr txBox="1"/>
          <p:nvPr/>
        </p:nvSpPr>
        <p:spPr>
          <a:xfrm>
            <a:off x="6354870" y="3149425"/>
            <a:ext cx="3914436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7373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2. So far, we are an exchange platform…</a:t>
            </a:r>
          </a:p>
        </p:txBody>
      </p:sp>
      <p:sp>
        <p:nvSpPr>
          <p:cNvPr id="12" name="AutoShape 12">
            <a:extLst>
              <a:ext uri="{FF2B5EF4-FFF2-40B4-BE49-F238E27FC236}">
                <a16:creationId xmlns:a16="http://schemas.microsoft.com/office/drawing/2014/main" id="{D11B416A-DDD6-4F18-87D8-D6F6830520EB}"/>
              </a:ext>
            </a:extLst>
          </p:cNvPr>
          <p:cNvSpPr/>
          <p:nvPr/>
        </p:nvSpPr>
        <p:spPr>
          <a:xfrm flipH="1">
            <a:off x="4546819" y="3611329"/>
            <a:ext cx="1244380" cy="333184"/>
          </a:xfrm>
          <a:prstGeom prst="line">
            <a:avLst/>
          </a:prstGeom>
          <a:ln w="57150" cap="flat">
            <a:solidFill>
              <a:srgbClr val="457A00"/>
            </a:solidFill>
            <a:prstDash val="solid"/>
            <a:headEnd type="oval" w="med" len="med"/>
            <a:tailEnd type="triangle" w="med" len="med"/>
          </a:ln>
        </p:spPr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A0BA58C3-1430-4F58-87C3-0A88ED1F4C07}"/>
              </a:ext>
            </a:extLst>
          </p:cNvPr>
          <p:cNvSpPr/>
          <p:nvPr/>
        </p:nvSpPr>
        <p:spPr>
          <a:xfrm>
            <a:off x="6019800" y="2616025"/>
            <a:ext cx="4584576" cy="1822293"/>
          </a:xfrm>
          <a:prstGeom prst="roundRect">
            <a:avLst/>
          </a:prstGeom>
          <a:noFill/>
          <a:ln>
            <a:solidFill>
              <a:srgbClr val="457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B24AAAD-FC8E-406D-8F05-31676D4066B6}"/>
              </a:ext>
            </a:extLst>
          </p:cNvPr>
          <p:cNvSpPr txBox="1"/>
          <p:nvPr/>
        </p:nvSpPr>
        <p:spPr>
          <a:xfrm>
            <a:off x="450391" y="5958604"/>
            <a:ext cx="5569409" cy="40346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fontAlgn="auto">
              <a:lnSpc>
                <a:spcPts val="307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000" dirty="0">
                <a:solidFill>
                  <a:srgbClr val="7373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Model contracts, requirements document</a:t>
            </a:r>
          </a:p>
          <a:p>
            <a:pPr marL="457200" marR="0" lvl="0" indent="-457200" fontAlgn="auto">
              <a:lnSpc>
                <a:spcPts val="307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000" dirty="0">
                <a:solidFill>
                  <a:srgbClr val="7373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Database of companies habilitated to work with heritage and sustainability? </a:t>
            </a:r>
          </a:p>
          <a:p>
            <a:pPr marL="914400" lvl="1" indent="-457200">
              <a:lnSpc>
                <a:spcPts val="3079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srgbClr val="7373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Ex. innovation companies trained to work with heritage</a:t>
            </a:r>
          </a:p>
          <a:p>
            <a:pPr marL="914400" lvl="1" indent="-457200">
              <a:lnSpc>
                <a:spcPts val="3079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srgbClr val="7373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Ex. heritage companies trained in climate resilience</a:t>
            </a:r>
          </a:p>
          <a:p>
            <a:pPr lvl="1">
              <a:lnSpc>
                <a:spcPts val="3079"/>
              </a:lnSpc>
              <a:spcBef>
                <a:spcPct val="0"/>
              </a:spcBef>
              <a:defRPr/>
            </a:pPr>
            <a:endParaRPr lang="en-US" sz="2000" dirty="0">
              <a:solidFill>
                <a:srgbClr val="73737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Nunito Bold"/>
            </a:endParaRPr>
          </a:p>
          <a:p>
            <a:pPr marL="457200" marR="0" lvl="0" indent="-457200" fontAlgn="auto">
              <a:lnSpc>
                <a:spcPts val="307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000" dirty="0">
                <a:solidFill>
                  <a:srgbClr val="7373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Have you experience such kind of action? Does a label exist in your country?</a:t>
            </a:r>
          </a:p>
        </p:txBody>
      </p:sp>
    </p:spTree>
    <p:extLst>
      <p:ext uri="{BB962C8B-B14F-4D97-AF65-F5344CB8AC3E}">
        <p14:creationId xmlns:p14="http://schemas.microsoft.com/office/powerpoint/2010/main" val="33647300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E3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7">
            <a:extLst>
              <a:ext uri="{FF2B5EF4-FFF2-40B4-BE49-F238E27FC236}">
                <a16:creationId xmlns:a16="http://schemas.microsoft.com/office/drawing/2014/main" id="{711E44D8-5A3F-46C0-8BA9-B817DC576BCB}"/>
              </a:ext>
            </a:extLst>
          </p:cNvPr>
          <p:cNvSpPr txBox="1"/>
          <p:nvPr/>
        </p:nvSpPr>
        <p:spPr>
          <a:xfrm>
            <a:off x="1428750" y="593359"/>
            <a:ext cx="15430500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48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xandria"/>
                <a:ea typeface="Alexandria"/>
                <a:cs typeface="Alexandria"/>
                <a:sym typeface="Alexandria"/>
              </a:rPr>
              <a:t>Discussion #2 – next steps for the Fortified Futures initiative (20’)</a:t>
            </a: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5BC31E12-08FB-48EF-BB91-17AFB1B52F30}"/>
              </a:ext>
            </a:extLst>
          </p:cNvPr>
          <p:cNvSpPr txBox="1"/>
          <p:nvPr/>
        </p:nvSpPr>
        <p:spPr>
          <a:xfrm>
            <a:off x="355818" y="2858109"/>
            <a:ext cx="4038600" cy="31604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07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2.1 How can we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57A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influence private partners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to include our needs when there is no law enforcing the integration of future climate scenarios?</a:t>
            </a:r>
          </a:p>
          <a:p>
            <a:pPr marL="342900" marR="0" lvl="0" indent="-342900" algn="ctr" defTabSz="914400" rtl="0" eaLnBrk="1" fontAlgn="auto" latinLnBrk="0" hangingPunct="1">
              <a:lnSpc>
                <a:spcPts val="307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Nunito Bold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7C08F4-8367-4E64-9E9B-8A6234118E5E}"/>
              </a:ext>
            </a:extLst>
          </p:cNvPr>
          <p:cNvSpPr txBox="1"/>
          <p:nvPr/>
        </p:nvSpPr>
        <p:spPr>
          <a:xfrm>
            <a:off x="6354870" y="3149425"/>
            <a:ext cx="3914436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07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2. So far, we are an exchange platform…</a:t>
            </a:r>
          </a:p>
        </p:txBody>
      </p:sp>
      <p:sp>
        <p:nvSpPr>
          <p:cNvPr id="11" name="AutoShape 11">
            <a:extLst>
              <a:ext uri="{FF2B5EF4-FFF2-40B4-BE49-F238E27FC236}">
                <a16:creationId xmlns:a16="http://schemas.microsoft.com/office/drawing/2014/main" id="{9E885A9A-A67C-4917-A0BB-D4BA65C92326}"/>
              </a:ext>
            </a:extLst>
          </p:cNvPr>
          <p:cNvSpPr/>
          <p:nvPr/>
        </p:nvSpPr>
        <p:spPr>
          <a:xfrm>
            <a:off x="8191842" y="4643394"/>
            <a:ext cx="118046" cy="728706"/>
          </a:xfrm>
          <a:prstGeom prst="line">
            <a:avLst/>
          </a:prstGeom>
          <a:ln w="57150" cap="flat">
            <a:solidFill>
              <a:srgbClr val="457A00"/>
            </a:solidFill>
            <a:prstDash val="solid"/>
            <a:headEnd type="oval" w="med" len="med"/>
            <a:tailEnd type="triangle" w="med" len="med"/>
          </a:ln>
        </p:spPr>
      </p:sp>
      <p:sp>
        <p:nvSpPr>
          <p:cNvPr id="12" name="AutoShape 12">
            <a:extLst>
              <a:ext uri="{FF2B5EF4-FFF2-40B4-BE49-F238E27FC236}">
                <a16:creationId xmlns:a16="http://schemas.microsoft.com/office/drawing/2014/main" id="{D11B416A-DDD6-4F18-87D8-D6F6830520EB}"/>
              </a:ext>
            </a:extLst>
          </p:cNvPr>
          <p:cNvSpPr/>
          <p:nvPr/>
        </p:nvSpPr>
        <p:spPr>
          <a:xfrm flipH="1">
            <a:off x="4546819" y="3611329"/>
            <a:ext cx="1244380" cy="333184"/>
          </a:xfrm>
          <a:prstGeom prst="line">
            <a:avLst/>
          </a:prstGeom>
          <a:ln w="57150" cap="flat">
            <a:solidFill>
              <a:srgbClr val="457A00"/>
            </a:solidFill>
            <a:prstDash val="solid"/>
            <a:headEnd type="oval" w="med" len="med"/>
            <a:tailEnd type="triangle" w="med" len="med"/>
          </a:ln>
        </p:spPr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A0BA58C3-1430-4F58-87C3-0A88ED1F4C07}"/>
              </a:ext>
            </a:extLst>
          </p:cNvPr>
          <p:cNvSpPr/>
          <p:nvPr/>
        </p:nvSpPr>
        <p:spPr>
          <a:xfrm>
            <a:off x="6019800" y="2616025"/>
            <a:ext cx="4584576" cy="1822293"/>
          </a:xfrm>
          <a:prstGeom prst="roundRect">
            <a:avLst/>
          </a:prstGeom>
          <a:noFill/>
          <a:ln>
            <a:solidFill>
              <a:srgbClr val="457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45BF46CB-30EA-47FF-9E76-FEFDF53468B5}"/>
              </a:ext>
            </a:extLst>
          </p:cNvPr>
          <p:cNvSpPr txBox="1"/>
          <p:nvPr/>
        </p:nvSpPr>
        <p:spPr>
          <a:xfrm>
            <a:off x="6666825" y="5577177"/>
            <a:ext cx="4038600" cy="1590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07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1.2 Should we as a European work group try to push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57A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advocacy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towards…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Nunito Bold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B24AAAD-FC8E-406D-8F05-31676D4066B6}"/>
              </a:ext>
            </a:extLst>
          </p:cNvPr>
          <p:cNvSpPr txBox="1"/>
          <p:nvPr/>
        </p:nvSpPr>
        <p:spPr>
          <a:xfrm>
            <a:off x="450391" y="5958604"/>
            <a:ext cx="5569409" cy="40346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ts val="307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Model contracts, requirements document</a:t>
            </a:r>
          </a:p>
          <a:p>
            <a:pPr marL="457200" marR="0" lvl="0" indent="-457200" algn="l" defTabSz="914400" rtl="0" eaLnBrk="1" fontAlgn="auto" latinLnBrk="0" hangingPunct="1">
              <a:lnSpc>
                <a:spcPts val="307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Database of companies habilitated to work with heritage and sustainability? </a:t>
            </a:r>
          </a:p>
          <a:p>
            <a:pPr marL="914400" marR="0" lvl="1" indent="-457200" algn="l" defTabSz="914400" rtl="0" eaLnBrk="1" fontAlgn="auto" latinLnBrk="0" hangingPunct="1">
              <a:lnSpc>
                <a:spcPts val="307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Ex. innovation companies trained to work with heritage</a:t>
            </a:r>
          </a:p>
          <a:p>
            <a:pPr marL="914400" marR="0" lvl="1" indent="-457200" algn="l" defTabSz="914400" rtl="0" eaLnBrk="1" fontAlgn="auto" latinLnBrk="0" hangingPunct="1">
              <a:lnSpc>
                <a:spcPts val="307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Ex. heritage companies trained in climate resilience</a:t>
            </a:r>
          </a:p>
          <a:p>
            <a:pPr marL="457200" marR="0" lvl="1" indent="0" algn="l" defTabSz="914400" rtl="0" eaLnBrk="1" fontAlgn="auto" latinLnBrk="0" hangingPunct="1">
              <a:lnSpc>
                <a:spcPts val="307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737373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Nunito Bold"/>
            </a:endParaRPr>
          </a:p>
          <a:p>
            <a:pPr marL="457200" marR="0" lvl="0" indent="-457200" algn="l" defTabSz="914400" rtl="0" eaLnBrk="1" fontAlgn="auto" latinLnBrk="0" hangingPunct="1">
              <a:lnSpc>
                <a:spcPts val="307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Have you experience such kind of action? Does a label exist in your country?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2B0ADBE-0B57-427E-8BAA-658545A7A24D}"/>
              </a:ext>
            </a:extLst>
          </p:cNvPr>
          <p:cNvSpPr txBox="1"/>
          <p:nvPr/>
        </p:nvSpPr>
        <p:spPr>
          <a:xfrm>
            <a:off x="7086600" y="7387652"/>
            <a:ext cx="5943600" cy="20469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ts val="307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a “Green heritage label”</a:t>
            </a:r>
          </a:p>
          <a:p>
            <a:pPr marL="457200" marR="0" lvl="0" indent="-457200" algn="l" defTabSz="914400" rtl="0" eaLnBrk="1" fontAlgn="auto" latinLnBrk="0" hangingPunct="1">
              <a:lnSpc>
                <a:spcPts val="307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a “guideline” (for partners, developers, governmental agencies)</a:t>
            </a:r>
          </a:p>
          <a:p>
            <a:pPr marL="457200" marR="0" lvl="0" indent="-457200" algn="l" defTabSz="914400" rtl="0" eaLnBrk="1" fontAlgn="auto" latinLnBrk="0" hangingPunct="1">
              <a:lnSpc>
                <a:spcPts val="307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a “EU norm”</a:t>
            </a:r>
          </a:p>
          <a:p>
            <a:pPr marL="457200" marR="0" lvl="0" indent="-457200" algn="l" defTabSz="914400" rtl="0" eaLnBrk="1" fontAlgn="auto" latinLnBrk="0" hangingPunct="1">
              <a:lnSpc>
                <a:spcPts val="307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a dedicated “training program” with schools</a:t>
            </a:r>
          </a:p>
        </p:txBody>
      </p:sp>
    </p:spTree>
    <p:extLst>
      <p:ext uri="{BB962C8B-B14F-4D97-AF65-F5344CB8AC3E}">
        <p14:creationId xmlns:p14="http://schemas.microsoft.com/office/powerpoint/2010/main" val="14640054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E3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7">
            <a:extLst>
              <a:ext uri="{FF2B5EF4-FFF2-40B4-BE49-F238E27FC236}">
                <a16:creationId xmlns:a16="http://schemas.microsoft.com/office/drawing/2014/main" id="{711E44D8-5A3F-46C0-8BA9-B817DC576BCB}"/>
              </a:ext>
            </a:extLst>
          </p:cNvPr>
          <p:cNvSpPr txBox="1"/>
          <p:nvPr/>
        </p:nvSpPr>
        <p:spPr>
          <a:xfrm>
            <a:off x="1428750" y="593359"/>
            <a:ext cx="15430500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48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xandria"/>
                <a:ea typeface="Alexandria"/>
                <a:cs typeface="Alexandria"/>
                <a:sym typeface="Alexandria"/>
              </a:rPr>
              <a:t>Discussion #2 – next steps for the Fortified Futures initiative (20’)</a:t>
            </a: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5BC31E12-08FB-48EF-BB91-17AFB1B52F30}"/>
              </a:ext>
            </a:extLst>
          </p:cNvPr>
          <p:cNvSpPr txBox="1"/>
          <p:nvPr/>
        </p:nvSpPr>
        <p:spPr>
          <a:xfrm>
            <a:off x="355818" y="2858109"/>
            <a:ext cx="4038600" cy="31604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07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2.1 How can we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57A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influence private partners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to include our needs when there is no law enforcing the integration of future climate scenarios?</a:t>
            </a:r>
          </a:p>
          <a:p>
            <a:pPr marL="342900" marR="0" lvl="0" indent="-342900" algn="ctr" defTabSz="914400" rtl="0" eaLnBrk="1" fontAlgn="auto" latinLnBrk="0" hangingPunct="1">
              <a:lnSpc>
                <a:spcPts val="307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Nunito Bold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7C08F4-8367-4E64-9E9B-8A6234118E5E}"/>
              </a:ext>
            </a:extLst>
          </p:cNvPr>
          <p:cNvSpPr txBox="1"/>
          <p:nvPr/>
        </p:nvSpPr>
        <p:spPr>
          <a:xfrm>
            <a:off x="6354870" y="3149425"/>
            <a:ext cx="3914436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07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2. So far, we are an exchange platform…</a:t>
            </a:r>
          </a:p>
        </p:txBody>
      </p:sp>
      <p:sp>
        <p:nvSpPr>
          <p:cNvPr id="11" name="AutoShape 11">
            <a:extLst>
              <a:ext uri="{FF2B5EF4-FFF2-40B4-BE49-F238E27FC236}">
                <a16:creationId xmlns:a16="http://schemas.microsoft.com/office/drawing/2014/main" id="{9E885A9A-A67C-4917-A0BB-D4BA65C92326}"/>
              </a:ext>
            </a:extLst>
          </p:cNvPr>
          <p:cNvSpPr/>
          <p:nvPr/>
        </p:nvSpPr>
        <p:spPr>
          <a:xfrm>
            <a:off x="8191842" y="4643394"/>
            <a:ext cx="118046" cy="728706"/>
          </a:xfrm>
          <a:prstGeom prst="line">
            <a:avLst/>
          </a:prstGeom>
          <a:ln w="57150" cap="flat">
            <a:solidFill>
              <a:srgbClr val="457A00"/>
            </a:solidFill>
            <a:prstDash val="solid"/>
            <a:headEnd type="oval" w="med" len="med"/>
            <a:tailEnd type="triangle" w="med" len="med"/>
          </a:ln>
        </p:spPr>
      </p:sp>
      <p:sp>
        <p:nvSpPr>
          <p:cNvPr id="12" name="AutoShape 12">
            <a:extLst>
              <a:ext uri="{FF2B5EF4-FFF2-40B4-BE49-F238E27FC236}">
                <a16:creationId xmlns:a16="http://schemas.microsoft.com/office/drawing/2014/main" id="{D11B416A-DDD6-4F18-87D8-D6F6830520EB}"/>
              </a:ext>
            </a:extLst>
          </p:cNvPr>
          <p:cNvSpPr/>
          <p:nvPr/>
        </p:nvSpPr>
        <p:spPr>
          <a:xfrm flipH="1">
            <a:off x="4546819" y="3611329"/>
            <a:ext cx="1244380" cy="333184"/>
          </a:xfrm>
          <a:prstGeom prst="line">
            <a:avLst/>
          </a:prstGeom>
          <a:ln w="57150" cap="flat">
            <a:solidFill>
              <a:srgbClr val="457A00"/>
            </a:solidFill>
            <a:prstDash val="solid"/>
            <a:headEnd type="oval" w="med" len="med"/>
            <a:tailEnd type="triangle" w="med" len="med"/>
          </a:ln>
        </p:spPr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A0BA58C3-1430-4F58-87C3-0A88ED1F4C07}"/>
              </a:ext>
            </a:extLst>
          </p:cNvPr>
          <p:cNvSpPr/>
          <p:nvPr/>
        </p:nvSpPr>
        <p:spPr>
          <a:xfrm>
            <a:off x="6019800" y="2616025"/>
            <a:ext cx="4584576" cy="1822293"/>
          </a:xfrm>
          <a:prstGeom prst="roundRect">
            <a:avLst/>
          </a:prstGeom>
          <a:noFill/>
          <a:ln>
            <a:solidFill>
              <a:srgbClr val="457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E8AB0075-3FC3-4B97-B720-9ED52E9DD607}"/>
              </a:ext>
            </a:extLst>
          </p:cNvPr>
          <p:cNvSpPr txBox="1"/>
          <p:nvPr/>
        </p:nvSpPr>
        <p:spPr>
          <a:xfrm>
            <a:off x="12664841" y="2876684"/>
            <a:ext cx="4807416" cy="19877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07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1.3 If any, what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57A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role could/should the private sector play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in the evolution of our initiative?</a:t>
            </a:r>
          </a:p>
          <a:p>
            <a:pPr marL="0" marR="0" lvl="0" indent="0" algn="ctr" defTabSz="914400" rtl="0" eaLnBrk="1" fontAlgn="auto" latinLnBrk="0" hangingPunct="1">
              <a:lnSpc>
                <a:spcPts val="307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37373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Nunito Bold"/>
            </a:endParaRP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45BF46CB-30EA-47FF-9E76-FEFDF53468B5}"/>
              </a:ext>
            </a:extLst>
          </p:cNvPr>
          <p:cNvSpPr txBox="1"/>
          <p:nvPr/>
        </p:nvSpPr>
        <p:spPr>
          <a:xfrm>
            <a:off x="6666825" y="5577177"/>
            <a:ext cx="4038600" cy="1590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07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1.2 Should we as a European work group try to push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57A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advocacy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towards…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Nunito Bold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B24AAAD-FC8E-406D-8F05-31676D4066B6}"/>
              </a:ext>
            </a:extLst>
          </p:cNvPr>
          <p:cNvSpPr txBox="1"/>
          <p:nvPr/>
        </p:nvSpPr>
        <p:spPr>
          <a:xfrm>
            <a:off x="450391" y="5958604"/>
            <a:ext cx="5569409" cy="40346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ts val="307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Model contracts, requirements document</a:t>
            </a:r>
          </a:p>
          <a:p>
            <a:pPr marL="457200" marR="0" lvl="0" indent="-457200" algn="l" defTabSz="914400" rtl="0" eaLnBrk="1" fontAlgn="auto" latinLnBrk="0" hangingPunct="1">
              <a:lnSpc>
                <a:spcPts val="307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Database of companies habilitated to work with heritage and sustainability? </a:t>
            </a:r>
          </a:p>
          <a:p>
            <a:pPr marL="914400" marR="0" lvl="1" indent="-457200" algn="l" defTabSz="914400" rtl="0" eaLnBrk="1" fontAlgn="auto" latinLnBrk="0" hangingPunct="1">
              <a:lnSpc>
                <a:spcPts val="307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Ex. innovation companies trained to work with heritage</a:t>
            </a:r>
          </a:p>
          <a:p>
            <a:pPr marL="914400" marR="0" lvl="1" indent="-457200" algn="l" defTabSz="914400" rtl="0" eaLnBrk="1" fontAlgn="auto" latinLnBrk="0" hangingPunct="1">
              <a:lnSpc>
                <a:spcPts val="307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Ex. heritage companies trained in climate resilience</a:t>
            </a:r>
          </a:p>
          <a:p>
            <a:pPr marL="457200" marR="0" lvl="1" indent="0" algn="l" defTabSz="914400" rtl="0" eaLnBrk="1" fontAlgn="auto" latinLnBrk="0" hangingPunct="1">
              <a:lnSpc>
                <a:spcPts val="307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737373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Nunito Bold"/>
            </a:endParaRPr>
          </a:p>
          <a:p>
            <a:pPr marL="457200" marR="0" lvl="0" indent="-457200" algn="l" defTabSz="914400" rtl="0" eaLnBrk="1" fontAlgn="auto" latinLnBrk="0" hangingPunct="1">
              <a:lnSpc>
                <a:spcPts val="307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Have you experience such kind of action? Does a label exist in your country?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2B0ADBE-0B57-427E-8BAA-658545A7A24D}"/>
              </a:ext>
            </a:extLst>
          </p:cNvPr>
          <p:cNvSpPr txBox="1"/>
          <p:nvPr/>
        </p:nvSpPr>
        <p:spPr>
          <a:xfrm>
            <a:off x="7086600" y="7387652"/>
            <a:ext cx="5943600" cy="20469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ts val="307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a “Green heritage label”</a:t>
            </a:r>
          </a:p>
          <a:p>
            <a:pPr marL="457200" marR="0" lvl="0" indent="-457200" algn="l" defTabSz="914400" rtl="0" eaLnBrk="1" fontAlgn="auto" latinLnBrk="0" hangingPunct="1">
              <a:lnSpc>
                <a:spcPts val="307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a “guideline” (for partners, developers, governmental agencies)</a:t>
            </a:r>
          </a:p>
          <a:p>
            <a:pPr marL="457200" marR="0" lvl="0" indent="-457200" algn="l" defTabSz="914400" rtl="0" eaLnBrk="1" fontAlgn="auto" latinLnBrk="0" hangingPunct="1">
              <a:lnSpc>
                <a:spcPts val="307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a “EU norm”</a:t>
            </a:r>
          </a:p>
          <a:p>
            <a:pPr marL="457200" marR="0" lvl="0" indent="-457200" algn="l" defTabSz="914400" rtl="0" eaLnBrk="1" fontAlgn="auto" latinLnBrk="0" hangingPunct="1">
              <a:lnSpc>
                <a:spcPts val="307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a dedicated “training program” with schools</a:t>
            </a:r>
          </a:p>
        </p:txBody>
      </p:sp>
      <p:sp>
        <p:nvSpPr>
          <p:cNvPr id="22" name="AutoShape 11">
            <a:extLst>
              <a:ext uri="{FF2B5EF4-FFF2-40B4-BE49-F238E27FC236}">
                <a16:creationId xmlns:a16="http://schemas.microsoft.com/office/drawing/2014/main" id="{238F5D0E-5891-44FC-8854-38A98781B081}"/>
              </a:ext>
            </a:extLst>
          </p:cNvPr>
          <p:cNvSpPr/>
          <p:nvPr/>
        </p:nvSpPr>
        <p:spPr>
          <a:xfrm flipV="1">
            <a:off x="10939445" y="3390899"/>
            <a:ext cx="1536928" cy="220431"/>
          </a:xfrm>
          <a:prstGeom prst="line">
            <a:avLst/>
          </a:prstGeom>
          <a:ln w="57150" cap="flat">
            <a:solidFill>
              <a:srgbClr val="457A00"/>
            </a:solidFill>
            <a:prstDash val="solid"/>
            <a:headEnd type="oval" w="med" len="med"/>
            <a:tailEnd type="triangle" w="med" len="med"/>
          </a:ln>
        </p:spPr>
      </p:sp>
    </p:spTree>
    <p:extLst>
      <p:ext uri="{BB962C8B-B14F-4D97-AF65-F5344CB8AC3E}">
        <p14:creationId xmlns:p14="http://schemas.microsoft.com/office/powerpoint/2010/main" val="27733846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E3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7">
            <a:extLst>
              <a:ext uri="{FF2B5EF4-FFF2-40B4-BE49-F238E27FC236}">
                <a16:creationId xmlns:a16="http://schemas.microsoft.com/office/drawing/2014/main" id="{711E44D8-5A3F-46C0-8BA9-B817DC576BCB}"/>
              </a:ext>
            </a:extLst>
          </p:cNvPr>
          <p:cNvSpPr txBox="1"/>
          <p:nvPr/>
        </p:nvSpPr>
        <p:spPr>
          <a:xfrm>
            <a:off x="1428750" y="593359"/>
            <a:ext cx="15430500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48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xandria"/>
                <a:ea typeface="Alexandria"/>
                <a:cs typeface="Alexandria"/>
                <a:sym typeface="Alexandria"/>
              </a:rPr>
              <a:t>Discussion #2 – next steps for the Fortified Futures initiative (20’)</a:t>
            </a: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5BC31E12-08FB-48EF-BB91-17AFB1B52F30}"/>
              </a:ext>
            </a:extLst>
          </p:cNvPr>
          <p:cNvSpPr txBox="1"/>
          <p:nvPr/>
        </p:nvSpPr>
        <p:spPr>
          <a:xfrm>
            <a:off x="355818" y="2858109"/>
            <a:ext cx="4038600" cy="31604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07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2.1 How can we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57A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influence private partners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to include our needs when there is no law enforcing the integration of future climate scenarios?</a:t>
            </a:r>
          </a:p>
          <a:p>
            <a:pPr marL="342900" marR="0" lvl="0" indent="-342900" algn="ctr" defTabSz="914400" rtl="0" eaLnBrk="1" fontAlgn="auto" latinLnBrk="0" hangingPunct="1">
              <a:lnSpc>
                <a:spcPts val="307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Nunito Bold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7C08F4-8367-4E64-9E9B-8A6234118E5E}"/>
              </a:ext>
            </a:extLst>
          </p:cNvPr>
          <p:cNvSpPr txBox="1"/>
          <p:nvPr/>
        </p:nvSpPr>
        <p:spPr>
          <a:xfrm>
            <a:off x="6354870" y="3149425"/>
            <a:ext cx="3914436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07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2. So far, we are an exchange platform…</a:t>
            </a:r>
          </a:p>
        </p:txBody>
      </p:sp>
      <p:sp>
        <p:nvSpPr>
          <p:cNvPr id="11" name="AutoShape 11">
            <a:extLst>
              <a:ext uri="{FF2B5EF4-FFF2-40B4-BE49-F238E27FC236}">
                <a16:creationId xmlns:a16="http://schemas.microsoft.com/office/drawing/2014/main" id="{9E885A9A-A67C-4917-A0BB-D4BA65C92326}"/>
              </a:ext>
            </a:extLst>
          </p:cNvPr>
          <p:cNvSpPr/>
          <p:nvPr/>
        </p:nvSpPr>
        <p:spPr>
          <a:xfrm>
            <a:off x="8191842" y="4643394"/>
            <a:ext cx="118046" cy="728706"/>
          </a:xfrm>
          <a:prstGeom prst="line">
            <a:avLst/>
          </a:prstGeom>
          <a:ln w="57150" cap="flat">
            <a:solidFill>
              <a:srgbClr val="457A00"/>
            </a:solidFill>
            <a:prstDash val="solid"/>
            <a:headEnd type="oval" w="med" len="med"/>
            <a:tailEnd type="triangle" w="med" len="med"/>
          </a:ln>
        </p:spPr>
      </p:sp>
      <p:sp>
        <p:nvSpPr>
          <p:cNvPr id="12" name="AutoShape 12">
            <a:extLst>
              <a:ext uri="{FF2B5EF4-FFF2-40B4-BE49-F238E27FC236}">
                <a16:creationId xmlns:a16="http://schemas.microsoft.com/office/drawing/2014/main" id="{D11B416A-DDD6-4F18-87D8-D6F6830520EB}"/>
              </a:ext>
            </a:extLst>
          </p:cNvPr>
          <p:cNvSpPr/>
          <p:nvPr/>
        </p:nvSpPr>
        <p:spPr>
          <a:xfrm flipH="1">
            <a:off x="4546819" y="3611329"/>
            <a:ext cx="1244380" cy="333184"/>
          </a:xfrm>
          <a:prstGeom prst="line">
            <a:avLst/>
          </a:prstGeom>
          <a:ln w="57150" cap="flat">
            <a:solidFill>
              <a:srgbClr val="457A00"/>
            </a:solidFill>
            <a:prstDash val="solid"/>
            <a:headEnd type="oval" w="med" len="med"/>
            <a:tailEnd type="triangle" w="med" len="med"/>
          </a:ln>
        </p:spPr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A0BA58C3-1430-4F58-87C3-0A88ED1F4C07}"/>
              </a:ext>
            </a:extLst>
          </p:cNvPr>
          <p:cNvSpPr/>
          <p:nvPr/>
        </p:nvSpPr>
        <p:spPr>
          <a:xfrm>
            <a:off x="6019800" y="2616025"/>
            <a:ext cx="4584576" cy="1822293"/>
          </a:xfrm>
          <a:prstGeom prst="roundRect">
            <a:avLst/>
          </a:prstGeom>
          <a:noFill/>
          <a:ln>
            <a:solidFill>
              <a:srgbClr val="457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E8AB0075-3FC3-4B97-B720-9ED52E9DD607}"/>
              </a:ext>
            </a:extLst>
          </p:cNvPr>
          <p:cNvSpPr txBox="1"/>
          <p:nvPr/>
        </p:nvSpPr>
        <p:spPr>
          <a:xfrm>
            <a:off x="12664841" y="2876684"/>
            <a:ext cx="4807416" cy="19877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07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1.3 If any, what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57A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role could/should the private sector play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in the evolution of our initiative?</a:t>
            </a:r>
          </a:p>
          <a:p>
            <a:pPr marL="0" marR="0" lvl="0" indent="0" algn="ctr" defTabSz="914400" rtl="0" eaLnBrk="1" fontAlgn="auto" latinLnBrk="0" hangingPunct="1">
              <a:lnSpc>
                <a:spcPts val="307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37373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Nunito Bold"/>
            </a:endParaRP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45BF46CB-30EA-47FF-9E76-FEFDF53468B5}"/>
              </a:ext>
            </a:extLst>
          </p:cNvPr>
          <p:cNvSpPr txBox="1"/>
          <p:nvPr/>
        </p:nvSpPr>
        <p:spPr>
          <a:xfrm>
            <a:off x="6666825" y="5577177"/>
            <a:ext cx="4038600" cy="1590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07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1.2 Should we as a European work group try to push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57A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advocacy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 towards…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Nunito Bold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6A35C28-C8D5-48FA-9EA4-AF4CF13A4ECC}"/>
              </a:ext>
            </a:extLst>
          </p:cNvPr>
          <p:cNvSpPr txBox="1"/>
          <p:nvPr/>
        </p:nvSpPr>
        <p:spPr>
          <a:xfrm>
            <a:off x="13496925" y="4992047"/>
            <a:ext cx="3975332" cy="16825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07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1.4 How do we integrate this questions in our work in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57A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2027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?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B24AAAD-FC8E-406D-8F05-31676D4066B6}"/>
              </a:ext>
            </a:extLst>
          </p:cNvPr>
          <p:cNvSpPr txBox="1"/>
          <p:nvPr/>
        </p:nvSpPr>
        <p:spPr>
          <a:xfrm>
            <a:off x="450391" y="5958604"/>
            <a:ext cx="5569409" cy="40346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ts val="307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Model contracts, requirements document</a:t>
            </a:r>
          </a:p>
          <a:p>
            <a:pPr marL="457200" marR="0" lvl="0" indent="-457200" algn="l" defTabSz="914400" rtl="0" eaLnBrk="1" fontAlgn="auto" latinLnBrk="0" hangingPunct="1">
              <a:lnSpc>
                <a:spcPts val="307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Database of companies habilitated to work with heritage and sustainability? </a:t>
            </a:r>
          </a:p>
          <a:p>
            <a:pPr marL="914400" marR="0" lvl="1" indent="-457200" algn="l" defTabSz="914400" rtl="0" eaLnBrk="1" fontAlgn="auto" latinLnBrk="0" hangingPunct="1">
              <a:lnSpc>
                <a:spcPts val="307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Ex. innovation companies trained to work with heritage</a:t>
            </a:r>
          </a:p>
          <a:p>
            <a:pPr marL="914400" marR="0" lvl="1" indent="-457200" algn="l" defTabSz="914400" rtl="0" eaLnBrk="1" fontAlgn="auto" latinLnBrk="0" hangingPunct="1">
              <a:lnSpc>
                <a:spcPts val="307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Ex. heritage companies trained in climate resilience</a:t>
            </a:r>
          </a:p>
          <a:p>
            <a:pPr marL="457200" marR="0" lvl="1" indent="0" algn="l" defTabSz="914400" rtl="0" eaLnBrk="1" fontAlgn="auto" latinLnBrk="0" hangingPunct="1">
              <a:lnSpc>
                <a:spcPts val="307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737373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Nunito Bold"/>
            </a:endParaRPr>
          </a:p>
          <a:p>
            <a:pPr marL="457200" marR="0" lvl="0" indent="-457200" algn="l" defTabSz="914400" rtl="0" eaLnBrk="1" fontAlgn="auto" latinLnBrk="0" hangingPunct="1">
              <a:lnSpc>
                <a:spcPts val="307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Have you experience such kind of action? Does a label exist in your country?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2B0ADBE-0B57-427E-8BAA-658545A7A24D}"/>
              </a:ext>
            </a:extLst>
          </p:cNvPr>
          <p:cNvSpPr txBox="1"/>
          <p:nvPr/>
        </p:nvSpPr>
        <p:spPr>
          <a:xfrm>
            <a:off x="7086600" y="7387652"/>
            <a:ext cx="5943600" cy="20469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ts val="307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a “Green heritage label”</a:t>
            </a:r>
          </a:p>
          <a:p>
            <a:pPr marL="457200" marR="0" lvl="0" indent="-457200" algn="l" defTabSz="914400" rtl="0" eaLnBrk="1" fontAlgn="auto" latinLnBrk="0" hangingPunct="1">
              <a:lnSpc>
                <a:spcPts val="307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a “guideline” (for partners, developers, governmental agencies)</a:t>
            </a:r>
          </a:p>
          <a:p>
            <a:pPr marL="457200" marR="0" lvl="0" indent="-457200" algn="l" defTabSz="914400" rtl="0" eaLnBrk="1" fontAlgn="auto" latinLnBrk="0" hangingPunct="1">
              <a:lnSpc>
                <a:spcPts val="307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a “EU norm”</a:t>
            </a:r>
          </a:p>
          <a:p>
            <a:pPr marL="457200" marR="0" lvl="0" indent="-457200" algn="l" defTabSz="914400" rtl="0" eaLnBrk="1" fontAlgn="auto" latinLnBrk="0" hangingPunct="1">
              <a:lnSpc>
                <a:spcPts val="307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a dedicated “training program” with schools</a:t>
            </a:r>
          </a:p>
        </p:txBody>
      </p:sp>
      <p:sp>
        <p:nvSpPr>
          <p:cNvPr id="21" name="AutoShape 11">
            <a:extLst>
              <a:ext uri="{FF2B5EF4-FFF2-40B4-BE49-F238E27FC236}">
                <a16:creationId xmlns:a16="http://schemas.microsoft.com/office/drawing/2014/main" id="{786B52FD-1E2F-40C7-84E0-90014015A23D}"/>
              </a:ext>
            </a:extLst>
          </p:cNvPr>
          <p:cNvSpPr/>
          <p:nvPr/>
        </p:nvSpPr>
        <p:spPr>
          <a:xfrm>
            <a:off x="10705423" y="4477915"/>
            <a:ext cx="3010577" cy="1405369"/>
          </a:xfrm>
          <a:prstGeom prst="line">
            <a:avLst/>
          </a:prstGeom>
          <a:ln w="57150" cap="flat">
            <a:solidFill>
              <a:srgbClr val="457A00"/>
            </a:solidFill>
            <a:prstDash val="solid"/>
            <a:headEnd type="oval" w="med" len="med"/>
            <a:tailEnd type="triangle" w="med" len="med"/>
          </a:ln>
        </p:spPr>
      </p:sp>
      <p:sp>
        <p:nvSpPr>
          <p:cNvPr id="22" name="AutoShape 11">
            <a:extLst>
              <a:ext uri="{FF2B5EF4-FFF2-40B4-BE49-F238E27FC236}">
                <a16:creationId xmlns:a16="http://schemas.microsoft.com/office/drawing/2014/main" id="{238F5D0E-5891-44FC-8854-38A98781B081}"/>
              </a:ext>
            </a:extLst>
          </p:cNvPr>
          <p:cNvSpPr/>
          <p:nvPr/>
        </p:nvSpPr>
        <p:spPr>
          <a:xfrm flipV="1">
            <a:off x="10939445" y="3390899"/>
            <a:ext cx="1536928" cy="220431"/>
          </a:xfrm>
          <a:prstGeom prst="line">
            <a:avLst/>
          </a:prstGeom>
          <a:ln w="57150" cap="flat">
            <a:solidFill>
              <a:srgbClr val="457A00"/>
            </a:solidFill>
            <a:prstDash val="solid"/>
            <a:headEnd type="oval" w="med" len="med"/>
            <a:tailEnd type="triangle" w="med" len="med"/>
          </a:ln>
        </p:spPr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1C70FC6D-D1E7-4B57-A095-63C9E06B4EB8}"/>
              </a:ext>
            </a:extLst>
          </p:cNvPr>
          <p:cNvSpPr txBox="1"/>
          <p:nvPr/>
        </p:nvSpPr>
        <p:spPr>
          <a:xfrm>
            <a:off x="13944600" y="6830774"/>
            <a:ext cx="4121609" cy="36370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ts val="307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Starting with a “manifesto”</a:t>
            </a:r>
          </a:p>
          <a:p>
            <a:pPr marL="457200" marR="0" lvl="0" indent="-457200" algn="l" defTabSz="914400" rtl="0" eaLnBrk="1" fontAlgn="auto" latinLnBrk="0" hangingPunct="1">
              <a:lnSpc>
                <a:spcPts val="307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A results dissemination phase among private partners</a:t>
            </a:r>
          </a:p>
          <a:p>
            <a:pPr marL="457200" marR="0" lvl="0" indent="-457200" algn="l" defTabSz="914400" rtl="0" eaLnBrk="1" fontAlgn="auto" latinLnBrk="0" hangingPunct="1">
              <a:lnSpc>
                <a:spcPts val="307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/>
              </a:rPr>
              <a:t>Including these question in future EU project montage (ex. Using “green” restoration projects as a tests for PPPs)</a:t>
            </a:r>
          </a:p>
          <a:p>
            <a:pPr marL="457200" marR="0" lvl="0" indent="-457200" algn="l" defTabSz="914400" rtl="0" eaLnBrk="1" fontAlgn="auto" latinLnBrk="0" hangingPunct="1">
              <a:lnSpc>
                <a:spcPts val="307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737373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Nunito Bold"/>
            </a:endParaRPr>
          </a:p>
        </p:txBody>
      </p:sp>
    </p:spTree>
    <p:extLst>
      <p:ext uri="{BB962C8B-B14F-4D97-AF65-F5344CB8AC3E}">
        <p14:creationId xmlns:p14="http://schemas.microsoft.com/office/powerpoint/2010/main" val="11018010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57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7">
            <a:extLst>
              <a:ext uri="{FF2B5EF4-FFF2-40B4-BE49-F238E27FC236}">
                <a16:creationId xmlns:a16="http://schemas.microsoft.com/office/drawing/2014/main" id="{711E44D8-5A3F-46C0-8BA9-B817DC576BCB}"/>
              </a:ext>
            </a:extLst>
          </p:cNvPr>
          <p:cNvSpPr txBox="1"/>
          <p:nvPr/>
        </p:nvSpPr>
        <p:spPr>
          <a:xfrm>
            <a:off x="2177720" y="800100"/>
            <a:ext cx="15614979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486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exandria"/>
                <a:ea typeface="Alexandria"/>
                <a:cs typeface="Alexandria"/>
                <a:sym typeface="Alexandria"/>
              </a:rPr>
              <a:t>Would you like to join us?</a:t>
            </a:r>
          </a:p>
        </p:txBody>
      </p:sp>
      <p:sp>
        <p:nvSpPr>
          <p:cNvPr id="9" name="Freeform 22">
            <a:extLst>
              <a:ext uri="{FF2B5EF4-FFF2-40B4-BE49-F238E27FC236}">
                <a16:creationId xmlns:a16="http://schemas.microsoft.com/office/drawing/2014/main" id="{0E1FE7B9-8BC1-47B1-BEBD-A810FF0600CB}"/>
              </a:ext>
            </a:extLst>
          </p:cNvPr>
          <p:cNvSpPr/>
          <p:nvPr/>
        </p:nvSpPr>
        <p:spPr>
          <a:xfrm>
            <a:off x="14173200" y="1215598"/>
            <a:ext cx="2812143" cy="2559537"/>
          </a:xfrm>
          <a:custGeom>
            <a:avLst/>
            <a:gdLst/>
            <a:ahLst/>
            <a:cxnLst/>
            <a:rect l="l" t="t" r="r" b="b"/>
            <a:pathLst>
              <a:path w="1548822" h="1396756">
                <a:moveTo>
                  <a:pt x="0" y="0"/>
                </a:moveTo>
                <a:lnTo>
                  <a:pt x="1548822" y="0"/>
                </a:lnTo>
                <a:lnTo>
                  <a:pt x="1548822" y="1396755"/>
                </a:lnTo>
                <a:lnTo>
                  <a:pt x="0" y="13967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biLevel thresh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0A31F03-A412-442A-BA31-566221B598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0" y="2004962"/>
            <a:ext cx="11125200" cy="718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3651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1028700" y="9239250"/>
            <a:ext cx="16230600" cy="0"/>
          </a:xfrm>
          <a:prstGeom prst="line">
            <a:avLst/>
          </a:prstGeom>
          <a:ln w="38100" cap="flat">
            <a:solidFill>
              <a:srgbClr val="8CB15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16238475" y="9425939"/>
            <a:ext cx="1020825" cy="587628"/>
          </a:xfrm>
          <a:custGeom>
            <a:avLst/>
            <a:gdLst/>
            <a:ahLst/>
            <a:cxnLst/>
            <a:rect l="l" t="t" r="r" b="b"/>
            <a:pathLst>
              <a:path w="1020825" h="587628">
                <a:moveTo>
                  <a:pt x="0" y="0"/>
                </a:moveTo>
                <a:lnTo>
                  <a:pt x="1020825" y="0"/>
                </a:lnTo>
                <a:lnTo>
                  <a:pt x="1020825" y="587628"/>
                </a:lnTo>
                <a:lnTo>
                  <a:pt x="0" y="5876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367" t="-28296" r="-26116" b="-328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174478" y="9425939"/>
            <a:ext cx="709331" cy="587628"/>
          </a:xfrm>
          <a:custGeom>
            <a:avLst/>
            <a:gdLst/>
            <a:ahLst/>
            <a:cxnLst/>
            <a:rect l="l" t="t" r="r" b="b"/>
            <a:pathLst>
              <a:path w="709331" h="587628">
                <a:moveTo>
                  <a:pt x="0" y="0"/>
                </a:moveTo>
                <a:lnTo>
                  <a:pt x="709331" y="0"/>
                </a:lnTo>
                <a:lnTo>
                  <a:pt x="709331" y="587628"/>
                </a:lnTo>
                <a:lnTo>
                  <a:pt x="0" y="5876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804527" y="291650"/>
            <a:ext cx="2657142" cy="1417142"/>
          </a:xfrm>
          <a:custGeom>
            <a:avLst/>
            <a:gdLst/>
            <a:ahLst/>
            <a:cxnLst/>
            <a:rect l="l" t="t" r="r" b="b"/>
            <a:pathLst>
              <a:path w="2657142" h="1417142">
                <a:moveTo>
                  <a:pt x="0" y="0"/>
                </a:moveTo>
                <a:lnTo>
                  <a:pt x="2657142" y="0"/>
                </a:lnTo>
                <a:lnTo>
                  <a:pt x="2657142" y="1417143"/>
                </a:lnTo>
                <a:lnTo>
                  <a:pt x="0" y="14171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6" name="Freeform 8">
            <a:extLst>
              <a:ext uri="{FF2B5EF4-FFF2-40B4-BE49-F238E27FC236}">
                <a16:creationId xmlns:a16="http://schemas.microsoft.com/office/drawing/2014/main" id="{9039E831-0E39-4D98-BE9C-5E423B526C4B}"/>
              </a:ext>
            </a:extLst>
          </p:cNvPr>
          <p:cNvSpPr/>
          <p:nvPr/>
        </p:nvSpPr>
        <p:spPr>
          <a:xfrm>
            <a:off x="5444407" y="3395005"/>
            <a:ext cx="1432923" cy="1395171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457A00">
              <a:alpha val="30196"/>
            </a:srgbClr>
          </a:solidFill>
        </p:spPr>
      </p:sp>
      <p:sp>
        <p:nvSpPr>
          <p:cNvPr id="38" name="Freeform 8">
            <a:extLst>
              <a:ext uri="{FF2B5EF4-FFF2-40B4-BE49-F238E27FC236}">
                <a16:creationId xmlns:a16="http://schemas.microsoft.com/office/drawing/2014/main" id="{5ECD7198-B032-4DAB-ABB5-E7E1B80505A7}"/>
              </a:ext>
            </a:extLst>
          </p:cNvPr>
          <p:cNvSpPr/>
          <p:nvPr/>
        </p:nvSpPr>
        <p:spPr>
          <a:xfrm>
            <a:off x="3837274" y="3391453"/>
            <a:ext cx="1432923" cy="1395171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457A00">
              <a:alpha val="30196"/>
            </a:srgbClr>
          </a:solidFill>
        </p:spPr>
      </p:sp>
      <p:sp>
        <p:nvSpPr>
          <p:cNvPr id="35" name="Freeform 8">
            <a:extLst>
              <a:ext uri="{FF2B5EF4-FFF2-40B4-BE49-F238E27FC236}">
                <a16:creationId xmlns:a16="http://schemas.microsoft.com/office/drawing/2014/main" id="{62B32DBA-35A2-4B62-957A-6C16DE135283}"/>
              </a:ext>
            </a:extLst>
          </p:cNvPr>
          <p:cNvSpPr/>
          <p:nvPr/>
        </p:nvSpPr>
        <p:spPr>
          <a:xfrm>
            <a:off x="8846133" y="3406434"/>
            <a:ext cx="1488925" cy="1432918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D8E3C8"/>
          </a:solidFill>
          <a:ln w="57150">
            <a:solidFill>
              <a:srgbClr val="457A00"/>
            </a:solidFill>
            <a:prstDash val="sysDot"/>
          </a:ln>
        </p:spPr>
      </p:sp>
      <p:sp>
        <p:nvSpPr>
          <p:cNvPr id="34" name="Freeform 8">
            <a:extLst>
              <a:ext uri="{FF2B5EF4-FFF2-40B4-BE49-F238E27FC236}">
                <a16:creationId xmlns:a16="http://schemas.microsoft.com/office/drawing/2014/main" id="{89635377-E35A-422C-BCF3-C86DB622CF2E}"/>
              </a:ext>
            </a:extLst>
          </p:cNvPr>
          <p:cNvSpPr/>
          <p:nvPr/>
        </p:nvSpPr>
        <p:spPr>
          <a:xfrm>
            <a:off x="7239000" y="3406434"/>
            <a:ext cx="1488925" cy="1432918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D8E3C8"/>
          </a:solidFill>
          <a:ln w="57150">
            <a:solidFill>
              <a:srgbClr val="457A00"/>
            </a:solidFill>
            <a:prstDash val="sysDot"/>
          </a:ln>
        </p:spPr>
      </p:sp>
      <p:sp>
        <p:nvSpPr>
          <p:cNvPr id="33" name="Freeform 8">
            <a:extLst>
              <a:ext uri="{FF2B5EF4-FFF2-40B4-BE49-F238E27FC236}">
                <a16:creationId xmlns:a16="http://schemas.microsoft.com/office/drawing/2014/main" id="{D27EFD02-68D8-4C19-A970-E12BFBAFF5CC}"/>
              </a:ext>
            </a:extLst>
          </p:cNvPr>
          <p:cNvSpPr/>
          <p:nvPr/>
        </p:nvSpPr>
        <p:spPr>
          <a:xfrm>
            <a:off x="1143000" y="3391458"/>
            <a:ext cx="1488925" cy="1432918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457A00"/>
          </a:solidFill>
        </p:spPr>
      </p:sp>
      <p:sp>
        <p:nvSpPr>
          <p:cNvPr id="15" name="TextBox 39">
            <a:extLst>
              <a:ext uri="{FF2B5EF4-FFF2-40B4-BE49-F238E27FC236}">
                <a16:creationId xmlns:a16="http://schemas.microsoft.com/office/drawing/2014/main" id="{57A3B4DA-1409-424C-87BB-EF9EB2919AAB}"/>
              </a:ext>
            </a:extLst>
          </p:cNvPr>
          <p:cNvSpPr txBox="1"/>
          <p:nvPr/>
        </p:nvSpPr>
        <p:spPr>
          <a:xfrm>
            <a:off x="1351240" y="4991050"/>
            <a:ext cx="982419" cy="3127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6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June 2025</a:t>
            </a:r>
          </a:p>
        </p:txBody>
      </p:sp>
      <p:sp>
        <p:nvSpPr>
          <p:cNvPr id="16" name="AutoShape 3">
            <a:extLst>
              <a:ext uri="{FF2B5EF4-FFF2-40B4-BE49-F238E27FC236}">
                <a16:creationId xmlns:a16="http://schemas.microsoft.com/office/drawing/2014/main" id="{0E769202-FBDB-4307-AC45-4127AD2EF4EE}"/>
              </a:ext>
            </a:extLst>
          </p:cNvPr>
          <p:cNvSpPr/>
          <p:nvPr/>
        </p:nvSpPr>
        <p:spPr>
          <a:xfrm flipV="1">
            <a:off x="1196985" y="5439990"/>
            <a:ext cx="16062314" cy="17776"/>
          </a:xfrm>
          <a:prstGeom prst="line">
            <a:avLst/>
          </a:prstGeom>
          <a:ln w="76200" cap="flat">
            <a:solidFill>
              <a:srgbClr val="385723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7" name="TextBox 39">
            <a:extLst>
              <a:ext uri="{FF2B5EF4-FFF2-40B4-BE49-F238E27FC236}">
                <a16:creationId xmlns:a16="http://schemas.microsoft.com/office/drawing/2014/main" id="{68B7D26F-AA87-4DE4-9954-F4F99EC3D750}"/>
              </a:ext>
            </a:extLst>
          </p:cNvPr>
          <p:cNvSpPr txBox="1"/>
          <p:nvPr/>
        </p:nvSpPr>
        <p:spPr>
          <a:xfrm>
            <a:off x="3091105" y="5556951"/>
            <a:ext cx="982419" cy="6589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6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November 2025</a:t>
            </a:r>
          </a:p>
        </p:txBody>
      </p:sp>
      <p:sp>
        <p:nvSpPr>
          <p:cNvPr id="18" name="TextBox 39">
            <a:extLst>
              <a:ext uri="{FF2B5EF4-FFF2-40B4-BE49-F238E27FC236}">
                <a16:creationId xmlns:a16="http://schemas.microsoft.com/office/drawing/2014/main" id="{D89838C6-16E8-448D-853D-8C2D8CB4F306}"/>
              </a:ext>
            </a:extLst>
          </p:cNvPr>
          <p:cNvSpPr txBox="1"/>
          <p:nvPr/>
        </p:nvSpPr>
        <p:spPr>
          <a:xfrm>
            <a:off x="4553734" y="4983375"/>
            <a:ext cx="1538284" cy="3127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6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January 2026</a:t>
            </a:r>
          </a:p>
        </p:txBody>
      </p:sp>
      <p:sp>
        <p:nvSpPr>
          <p:cNvPr id="19" name="TextBox 39">
            <a:extLst>
              <a:ext uri="{FF2B5EF4-FFF2-40B4-BE49-F238E27FC236}">
                <a16:creationId xmlns:a16="http://schemas.microsoft.com/office/drawing/2014/main" id="{84778721-0AAE-45E7-9174-B203B03FC865}"/>
              </a:ext>
            </a:extLst>
          </p:cNvPr>
          <p:cNvSpPr txBox="1"/>
          <p:nvPr/>
        </p:nvSpPr>
        <p:spPr>
          <a:xfrm>
            <a:off x="6864409" y="5598384"/>
            <a:ext cx="982419" cy="6589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6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March 2026</a:t>
            </a:r>
          </a:p>
        </p:txBody>
      </p:sp>
      <p:sp>
        <p:nvSpPr>
          <p:cNvPr id="20" name="TextBox 39">
            <a:extLst>
              <a:ext uri="{FF2B5EF4-FFF2-40B4-BE49-F238E27FC236}">
                <a16:creationId xmlns:a16="http://schemas.microsoft.com/office/drawing/2014/main" id="{57FD74EF-A196-416B-88F1-FC275864F2C6}"/>
              </a:ext>
            </a:extLst>
          </p:cNvPr>
          <p:cNvSpPr txBox="1"/>
          <p:nvPr/>
        </p:nvSpPr>
        <p:spPr>
          <a:xfrm>
            <a:off x="8738362" y="4979284"/>
            <a:ext cx="982419" cy="3127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6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April 2026</a:t>
            </a:r>
          </a:p>
        </p:txBody>
      </p:sp>
      <p:sp>
        <p:nvSpPr>
          <p:cNvPr id="21" name="TextBox 39">
            <a:extLst>
              <a:ext uri="{FF2B5EF4-FFF2-40B4-BE49-F238E27FC236}">
                <a16:creationId xmlns:a16="http://schemas.microsoft.com/office/drawing/2014/main" id="{D0632483-D4C9-40F0-A205-CEE554A92C29}"/>
              </a:ext>
            </a:extLst>
          </p:cNvPr>
          <p:cNvSpPr txBox="1"/>
          <p:nvPr/>
        </p:nvSpPr>
        <p:spPr>
          <a:xfrm>
            <a:off x="9634432" y="5605758"/>
            <a:ext cx="982419" cy="3127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6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Mai 2026</a:t>
            </a:r>
          </a:p>
        </p:txBody>
      </p:sp>
      <p:sp>
        <p:nvSpPr>
          <p:cNvPr id="22" name="TextBox 39">
            <a:extLst>
              <a:ext uri="{FF2B5EF4-FFF2-40B4-BE49-F238E27FC236}">
                <a16:creationId xmlns:a16="http://schemas.microsoft.com/office/drawing/2014/main" id="{AD6C34CF-5A9B-47E8-A1D5-02882AE61CB3}"/>
              </a:ext>
            </a:extLst>
          </p:cNvPr>
          <p:cNvSpPr txBox="1"/>
          <p:nvPr/>
        </p:nvSpPr>
        <p:spPr>
          <a:xfrm>
            <a:off x="1396252" y="3778435"/>
            <a:ext cx="982419" cy="6589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Launch webinar</a:t>
            </a:r>
          </a:p>
        </p:txBody>
      </p:sp>
      <p:sp>
        <p:nvSpPr>
          <p:cNvPr id="23" name="TextBox 39">
            <a:extLst>
              <a:ext uri="{FF2B5EF4-FFF2-40B4-BE49-F238E27FC236}">
                <a16:creationId xmlns:a16="http://schemas.microsoft.com/office/drawing/2014/main" id="{71374E90-E170-4BA2-ACC6-39860D00B852}"/>
              </a:ext>
            </a:extLst>
          </p:cNvPr>
          <p:cNvSpPr txBox="1"/>
          <p:nvPr/>
        </p:nvSpPr>
        <p:spPr>
          <a:xfrm>
            <a:off x="3091104" y="6523601"/>
            <a:ext cx="982419" cy="10052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6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Follow-up meeting</a:t>
            </a:r>
          </a:p>
        </p:txBody>
      </p:sp>
      <p:sp>
        <p:nvSpPr>
          <p:cNvPr id="24" name="TextBox 39">
            <a:extLst>
              <a:ext uri="{FF2B5EF4-FFF2-40B4-BE49-F238E27FC236}">
                <a16:creationId xmlns:a16="http://schemas.microsoft.com/office/drawing/2014/main" id="{9881313A-70E4-4CBE-8B24-122B5193C7F2}"/>
              </a:ext>
            </a:extLst>
          </p:cNvPr>
          <p:cNvSpPr txBox="1"/>
          <p:nvPr/>
        </p:nvSpPr>
        <p:spPr>
          <a:xfrm>
            <a:off x="3916054" y="3611880"/>
            <a:ext cx="1275361" cy="10052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4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Pitch presentations #1</a:t>
            </a:r>
          </a:p>
        </p:txBody>
      </p:sp>
      <p:sp>
        <p:nvSpPr>
          <p:cNvPr id="25" name="TextBox 39">
            <a:extLst>
              <a:ext uri="{FF2B5EF4-FFF2-40B4-BE49-F238E27FC236}">
                <a16:creationId xmlns:a16="http://schemas.microsoft.com/office/drawing/2014/main" id="{C23FA464-111B-4A37-B800-40CCA65E6797}"/>
              </a:ext>
            </a:extLst>
          </p:cNvPr>
          <p:cNvSpPr txBox="1"/>
          <p:nvPr/>
        </p:nvSpPr>
        <p:spPr>
          <a:xfrm>
            <a:off x="5523188" y="3619500"/>
            <a:ext cx="1275360" cy="10052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4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Pitch presentations #2</a:t>
            </a:r>
          </a:p>
        </p:txBody>
      </p:sp>
      <p:sp>
        <p:nvSpPr>
          <p:cNvPr id="26" name="TextBox 39">
            <a:extLst>
              <a:ext uri="{FF2B5EF4-FFF2-40B4-BE49-F238E27FC236}">
                <a16:creationId xmlns:a16="http://schemas.microsoft.com/office/drawing/2014/main" id="{41AAA328-ACEC-412C-B7AC-ABA80D8397AB}"/>
              </a:ext>
            </a:extLst>
          </p:cNvPr>
          <p:cNvSpPr txBox="1"/>
          <p:nvPr/>
        </p:nvSpPr>
        <p:spPr>
          <a:xfrm>
            <a:off x="6864409" y="6744240"/>
            <a:ext cx="982419" cy="6589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6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Technical meeting</a:t>
            </a:r>
          </a:p>
        </p:txBody>
      </p:sp>
      <p:sp>
        <p:nvSpPr>
          <p:cNvPr id="27" name="TextBox 39">
            <a:extLst>
              <a:ext uri="{FF2B5EF4-FFF2-40B4-BE49-F238E27FC236}">
                <a16:creationId xmlns:a16="http://schemas.microsoft.com/office/drawing/2014/main" id="{FB2D4510-421C-4409-856B-18196A51B5B4}"/>
              </a:ext>
            </a:extLst>
          </p:cNvPr>
          <p:cNvSpPr txBox="1"/>
          <p:nvPr/>
        </p:nvSpPr>
        <p:spPr>
          <a:xfrm>
            <a:off x="7300460" y="3619500"/>
            <a:ext cx="1366003" cy="9919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6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Thematic</a:t>
            </a:r>
          </a:p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6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meeting : </a:t>
            </a:r>
            <a:r>
              <a:rPr lang="en-US" sz="1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adaptive reuse</a:t>
            </a:r>
          </a:p>
        </p:txBody>
      </p:sp>
      <p:sp>
        <p:nvSpPr>
          <p:cNvPr id="28" name="TextBox 39">
            <a:extLst>
              <a:ext uri="{FF2B5EF4-FFF2-40B4-BE49-F238E27FC236}">
                <a16:creationId xmlns:a16="http://schemas.microsoft.com/office/drawing/2014/main" id="{AE639555-8A0B-4851-A707-9EC545B5A806}"/>
              </a:ext>
            </a:extLst>
          </p:cNvPr>
          <p:cNvSpPr txBox="1"/>
          <p:nvPr/>
        </p:nvSpPr>
        <p:spPr>
          <a:xfrm>
            <a:off x="9033019" y="3619500"/>
            <a:ext cx="1115153" cy="10052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6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Thematic</a:t>
            </a:r>
          </a:p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6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meeting : </a:t>
            </a:r>
            <a:r>
              <a:rPr lang="en-US" sz="1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restoration</a:t>
            </a:r>
          </a:p>
        </p:txBody>
      </p:sp>
      <p:sp>
        <p:nvSpPr>
          <p:cNvPr id="30" name="Freeform 8">
            <a:extLst>
              <a:ext uri="{FF2B5EF4-FFF2-40B4-BE49-F238E27FC236}">
                <a16:creationId xmlns:a16="http://schemas.microsoft.com/office/drawing/2014/main" id="{04341C6D-5E21-4563-A499-A662A0EB534A}"/>
              </a:ext>
            </a:extLst>
          </p:cNvPr>
          <p:cNvSpPr/>
          <p:nvPr/>
        </p:nvSpPr>
        <p:spPr>
          <a:xfrm>
            <a:off x="2936931" y="6445342"/>
            <a:ext cx="1290764" cy="1256758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8CB15E">
              <a:alpha val="9804"/>
            </a:srgbClr>
          </a:solidFill>
        </p:spPr>
      </p:sp>
      <p:sp>
        <p:nvSpPr>
          <p:cNvPr id="32" name="Freeform 8">
            <a:extLst>
              <a:ext uri="{FF2B5EF4-FFF2-40B4-BE49-F238E27FC236}">
                <a16:creationId xmlns:a16="http://schemas.microsoft.com/office/drawing/2014/main" id="{2890F163-E17A-424E-8C5C-9167BB88F9E6}"/>
              </a:ext>
            </a:extLst>
          </p:cNvPr>
          <p:cNvSpPr/>
          <p:nvPr/>
        </p:nvSpPr>
        <p:spPr>
          <a:xfrm>
            <a:off x="6710236" y="6445342"/>
            <a:ext cx="1290764" cy="1256758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8CB15E">
              <a:alpha val="9804"/>
            </a:srgbClr>
          </a:solidFill>
        </p:spPr>
      </p:sp>
      <p:sp>
        <p:nvSpPr>
          <p:cNvPr id="39" name="TextBox 39">
            <a:extLst>
              <a:ext uri="{FF2B5EF4-FFF2-40B4-BE49-F238E27FC236}">
                <a16:creationId xmlns:a16="http://schemas.microsoft.com/office/drawing/2014/main" id="{0B1D528B-37A4-479B-83ED-0592E1A3C967}"/>
              </a:ext>
            </a:extLst>
          </p:cNvPr>
          <p:cNvSpPr txBox="1"/>
          <p:nvPr/>
        </p:nvSpPr>
        <p:spPr>
          <a:xfrm>
            <a:off x="9988609" y="6696726"/>
            <a:ext cx="982419" cy="6589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6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Technical meeting</a:t>
            </a:r>
          </a:p>
        </p:txBody>
      </p:sp>
      <p:sp>
        <p:nvSpPr>
          <p:cNvPr id="40" name="Freeform 8">
            <a:extLst>
              <a:ext uri="{FF2B5EF4-FFF2-40B4-BE49-F238E27FC236}">
                <a16:creationId xmlns:a16="http://schemas.microsoft.com/office/drawing/2014/main" id="{94752160-CD5C-43BB-BFF8-142644B08856}"/>
              </a:ext>
            </a:extLst>
          </p:cNvPr>
          <p:cNvSpPr/>
          <p:nvPr/>
        </p:nvSpPr>
        <p:spPr>
          <a:xfrm>
            <a:off x="9834436" y="6445342"/>
            <a:ext cx="1290764" cy="1256758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8CB15E">
              <a:alpha val="9804"/>
            </a:srgbClr>
          </a:solidFill>
        </p:spPr>
      </p:sp>
      <p:sp>
        <p:nvSpPr>
          <p:cNvPr id="41" name="Titre 1">
            <a:extLst>
              <a:ext uri="{FF2B5EF4-FFF2-40B4-BE49-F238E27FC236}">
                <a16:creationId xmlns:a16="http://schemas.microsoft.com/office/drawing/2014/main" id="{00B75367-9C39-4E0C-8AA7-6A6669732FF5}"/>
              </a:ext>
            </a:extLst>
          </p:cNvPr>
          <p:cNvSpPr txBox="1">
            <a:spLocks/>
          </p:cNvSpPr>
          <p:nvPr/>
        </p:nvSpPr>
        <p:spPr>
          <a:xfrm>
            <a:off x="1143000" y="1047749"/>
            <a:ext cx="12562220" cy="685251"/>
          </a:xfrm>
          <a:prstGeom prst="rect">
            <a:avLst/>
          </a:prstGeom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48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xandria"/>
                <a:ea typeface="Alexandria"/>
                <a:cs typeface="Alexandria"/>
                <a:sym typeface="Alexandria"/>
              </a:rPr>
              <a:t>Workflow 2026-2027</a:t>
            </a:r>
          </a:p>
        </p:txBody>
      </p:sp>
      <p:sp>
        <p:nvSpPr>
          <p:cNvPr id="37" name="Freeform 8">
            <a:extLst>
              <a:ext uri="{FF2B5EF4-FFF2-40B4-BE49-F238E27FC236}">
                <a16:creationId xmlns:a16="http://schemas.microsoft.com/office/drawing/2014/main" id="{29E6A297-62AA-4A0D-82F8-CE0FA6936043}"/>
              </a:ext>
            </a:extLst>
          </p:cNvPr>
          <p:cNvSpPr/>
          <p:nvPr/>
        </p:nvSpPr>
        <p:spPr>
          <a:xfrm>
            <a:off x="12960757" y="3406434"/>
            <a:ext cx="1488925" cy="1432918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D8E3C8"/>
          </a:solidFill>
          <a:ln w="57150">
            <a:solidFill>
              <a:srgbClr val="457A00"/>
            </a:solidFill>
            <a:prstDash val="sysDot"/>
          </a:ln>
        </p:spPr>
      </p:sp>
      <p:sp>
        <p:nvSpPr>
          <p:cNvPr id="42" name="TextBox 39">
            <a:extLst>
              <a:ext uri="{FF2B5EF4-FFF2-40B4-BE49-F238E27FC236}">
                <a16:creationId xmlns:a16="http://schemas.microsoft.com/office/drawing/2014/main" id="{E49FCB22-5CA4-4C1B-B1A0-66D3BF08D749}"/>
              </a:ext>
            </a:extLst>
          </p:cNvPr>
          <p:cNvSpPr txBox="1"/>
          <p:nvPr/>
        </p:nvSpPr>
        <p:spPr>
          <a:xfrm>
            <a:off x="13147643" y="3619500"/>
            <a:ext cx="1115153" cy="9919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6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Thematic</a:t>
            </a:r>
          </a:p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6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meeting : </a:t>
            </a:r>
            <a:r>
              <a:rPr lang="en-US" sz="1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interpretation</a:t>
            </a:r>
          </a:p>
        </p:txBody>
      </p:sp>
      <p:sp>
        <p:nvSpPr>
          <p:cNvPr id="43" name="TextBox 39">
            <a:extLst>
              <a:ext uri="{FF2B5EF4-FFF2-40B4-BE49-F238E27FC236}">
                <a16:creationId xmlns:a16="http://schemas.microsoft.com/office/drawing/2014/main" id="{78F63F31-C3FD-4574-BB9F-792E82720054}"/>
              </a:ext>
            </a:extLst>
          </p:cNvPr>
          <p:cNvSpPr txBox="1"/>
          <p:nvPr/>
        </p:nvSpPr>
        <p:spPr>
          <a:xfrm>
            <a:off x="12960756" y="4980062"/>
            <a:ext cx="1488925" cy="3127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6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September 2026</a:t>
            </a:r>
          </a:p>
        </p:txBody>
      </p:sp>
      <p:sp>
        <p:nvSpPr>
          <p:cNvPr id="44" name="TextBox 39">
            <a:extLst>
              <a:ext uri="{FF2B5EF4-FFF2-40B4-BE49-F238E27FC236}">
                <a16:creationId xmlns:a16="http://schemas.microsoft.com/office/drawing/2014/main" id="{F74717E8-A0F2-41C9-AF93-B766108E2D62}"/>
              </a:ext>
            </a:extLst>
          </p:cNvPr>
          <p:cNvSpPr txBox="1"/>
          <p:nvPr/>
        </p:nvSpPr>
        <p:spPr>
          <a:xfrm>
            <a:off x="11046099" y="4979284"/>
            <a:ext cx="982419" cy="3127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6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June 2026</a:t>
            </a:r>
          </a:p>
        </p:txBody>
      </p:sp>
      <p:sp>
        <p:nvSpPr>
          <p:cNvPr id="45" name="Freeform 8">
            <a:extLst>
              <a:ext uri="{FF2B5EF4-FFF2-40B4-BE49-F238E27FC236}">
                <a16:creationId xmlns:a16="http://schemas.microsoft.com/office/drawing/2014/main" id="{23969B3D-6DC7-4316-8C5C-B6E024FE4906}"/>
              </a:ext>
            </a:extLst>
          </p:cNvPr>
          <p:cNvSpPr/>
          <p:nvPr/>
        </p:nvSpPr>
        <p:spPr>
          <a:xfrm>
            <a:off x="10851673" y="3437035"/>
            <a:ext cx="1432923" cy="1395171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457A00">
              <a:alpha val="30196"/>
            </a:srgbClr>
          </a:solidFill>
        </p:spPr>
      </p:sp>
      <p:sp>
        <p:nvSpPr>
          <p:cNvPr id="46" name="TextBox 39">
            <a:extLst>
              <a:ext uri="{FF2B5EF4-FFF2-40B4-BE49-F238E27FC236}">
                <a16:creationId xmlns:a16="http://schemas.microsoft.com/office/drawing/2014/main" id="{BC81F0AE-BA3F-4193-AA1E-6F214BE977EB}"/>
              </a:ext>
            </a:extLst>
          </p:cNvPr>
          <p:cNvSpPr txBox="1"/>
          <p:nvPr/>
        </p:nvSpPr>
        <p:spPr>
          <a:xfrm>
            <a:off x="10930453" y="3657462"/>
            <a:ext cx="1275361" cy="9985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4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Break-out</a:t>
            </a:r>
          </a:p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4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EFFORTS congress</a:t>
            </a:r>
          </a:p>
        </p:txBody>
      </p:sp>
      <p:sp>
        <p:nvSpPr>
          <p:cNvPr id="47" name="TextBox 39">
            <a:extLst>
              <a:ext uri="{FF2B5EF4-FFF2-40B4-BE49-F238E27FC236}">
                <a16:creationId xmlns:a16="http://schemas.microsoft.com/office/drawing/2014/main" id="{D68D61BD-3B92-4356-BCE1-D3FB9C525F7D}"/>
              </a:ext>
            </a:extLst>
          </p:cNvPr>
          <p:cNvSpPr txBox="1"/>
          <p:nvPr/>
        </p:nvSpPr>
        <p:spPr>
          <a:xfrm>
            <a:off x="14251173" y="6696726"/>
            <a:ext cx="982419" cy="6589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6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Technical meeting</a:t>
            </a:r>
          </a:p>
        </p:txBody>
      </p:sp>
      <p:sp>
        <p:nvSpPr>
          <p:cNvPr id="48" name="Freeform 8">
            <a:extLst>
              <a:ext uri="{FF2B5EF4-FFF2-40B4-BE49-F238E27FC236}">
                <a16:creationId xmlns:a16="http://schemas.microsoft.com/office/drawing/2014/main" id="{CCEFB84D-0F21-4564-897C-31CDA88A24B1}"/>
              </a:ext>
            </a:extLst>
          </p:cNvPr>
          <p:cNvSpPr/>
          <p:nvPr/>
        </p:nvSpPr>
        <p:spPr>
          <a:xfrm>
            <a:off x="14097000" y="6445342"/>
            <a:ext cx="1290764" cy="1256758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8CB15E">
              <a:alpha val="9804"/>
            </a:srgbClr>
          </a:solidFill>
        </p:spPr>
      </p:sp>
      <p:sp>
        <p:nvSpPr>
          <p:cNvPr id="50" name="Freeform 8">
            <a:extLst>
              <a:ext uri="{FF2B5EF4-FFF2-40B4-BE49-F238E27FC236}">
                <a16:creationId xmlns:a16="http://schemas.microsoft.com/office/drawing/2014/main" id="{3BD884B5-3E63-45A7-B0E5-481800C0CF02}"/>
              </a:ext>
            </a:extLst>
          </p:cNvPr>
          <p:cNvSpPr/>
          <p:nvPr/>
        </p:nvSpPr>
        <p:spPr>
          <a:xfrm>
            <a:off x="15011400" y="3421948"/>
            <a:ext cx="1488925" cy="1432918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D8E3C8"/>
          </a:solidFill>
          <a:ln w="57150">
            <a:solidFill>
              <a:srgbClr val="457A00"/>
            </a:solidFill>
            <a:prstDash val="sysDot"/>
          </a:ln>
        </p:spPr>
      </p:sp>
      <p:sp>
        <p:nvSpPr>
          <p:cNvPr id="51" name="TextBox 39">
            <a:extLst>
              <a:ext uri="{FF2B5EF4-FFF2-40B4-BE49-F238E27FC236}">
                <a16:creationId xmlns:a16="http://schemas.microsoft.com/office/drawing/2014/main" id="{5A9CB836-2D66-4B54-8CD9-81CF881DB05F}"/>
              </a:ext>
            </a:extLst>
          </p:cNvPr>
          <p:cNvSpPr txBox="1"/>
          <p:nvPr/>
        </p:nvSpPr>
        <p:spPr>
          <a:xfrm>
            <a:off x="15198286" y="3635014"/>
            <a:ext cx="1115153" cy="9919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6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Thematic</a:t>
            </a:r>
          </a:p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6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meeting : </a:t>
            </a:r>
            <a:r>
              <a:rPr lang="en-US" sz="1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to be decided</a:t>
            </a:r>
          </a:p>
        </p:txBody>
      </p:sp>
      <p:sp>
        <p:nvSpPr>
          <p:cNvPr id="52" name="TextBox 39">
            <a:extLst>
              <a:ext uri="{FF2B5EF4-FFF2-40B4-BE49-F238E27FC236}">
                <a16:creationId xmlns:a16="http://schemas.microsoft.com/office/drawing/2014/main" id="{7186B121-6431-4A0D-AE10-A8B454F9F085}"/>
              </a:ext>
            </a:extLst>
          </p:cNvPr>
          <p:cNvSpPr txBox="1"/>
          <p:nvPr/>
        </p:nvSpPr>
        <p:spPr>
          <a:xfrm>
            <a:off x="15011399" y="4995576"/>
            <a:ext cx="1488925" cy="3127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6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November 2026</a:t>
            </a:r>
          </a:p>
        </p:txBody>
      </p:sp>
      <p:sp>
        <p:nvSpPr>
          <p:cNvPr id="53" name="TextBox 39">
            <a:extLst>
              <a:ext uri="{FF2B5EF4-FFF2-40B4-BE49-F238E27FC236}">
                <a16:creationId xmlns:a16="http://schemas.microsoft.com/office/drawing/2014/main" id="{6930A942-B0D9-4209-A91A-D2FB8651153D}"/>
              </a:ext>
            </a:extLst>
          </p:cNvPr>
          <p:cNvSpPr txBox="1"/>
          <p:nvPr/>
        </p:nvSpPr>
        <p:spPr>
          <a:xfrm>
            <a:off x="16266285" y="5605646"/>
            <a:ext cx="982419" cy="3127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6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2027</a:t>
            </a:r>
          </a:p>
        </p:txBody>
      </p:sp>
      <p:sp>
        <p:nvSpPr>
          <p:cNvPr id="55" name="TextBox 39">
            <a:extLst>
              <a:ext uri="{FF2B5EF4-FFF2-40B4-BE49-F238E27FC236}">
                <a16:creationId xmlns:a16="http://schemas.microsoft.com/office/drawing/2014/main" id="{5CFEE296-A58E-49EF-9F90-747383D1DA0F}"/>
              </a:ext>
            </a:extLst>
          </p:cNvPr>
          <p:cNvSpPr txBox="1"/>
          <p:nvPr/>
        </p:nvSpPr>
        <p:spPr>
          <a:xfrm>
            <a:off x="16500323" y="6038282"/>
            <a:ext cx="1345715" cy="10052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59"/>
              </a:lnSpc>
              <a:spcBef>
                <a:spcPct val="0"/>
              </a:spcBef>
            </a:pPr>
            <a:r>
              <a:rPr lang="en-US" sz="1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Publication?</a:t>
            </a:r>
          </a:p>
          <a:p>
            <a:pPr>
              <a:lnSpc>
                <a:spcPts val="2659"/>
              </a:lnSpc>
              <a:spcBef>
                <a:spcPct val="0"/>
              </a:spcBef>
            </a:pPr>
            <a:r>
              <a:rPr lang="en-US" sz="1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Project montage?</a:t>
            </a:r>
          </a:p>
          <a:p>
            <a:pPr>
              <a:lnSpc>
                <a:spcPts val="2659"/>
              </a:lnSpc>
              <a:spcBef>
                <a:spcPct val="0"/>
              </a:spcBef>
            </a:pPr>
            <a:r>
              <a:rPr lang="en-US" sz="1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Advocacy?</a:t>
            </a:r>
          </a:p>
        </p:txBody>
      </p:sp>
      <p:sp>
        <p:nvSpPr>
          <p:cNvPr id="57" name="TextBox 39">
            <a:extLst>
              <a:ext uri="{FF2B5EF4-FFF2-40B4-BE49-F238E27FC236}">
                <a16:creationId xmlns:a16="http://schemas.microsoft.com/office/drawing/2014/main" id="{44651A77-2BB3-4C39-8F3A-E9DA94540456}"/>
              </a:ext>
            </a:extLst>
          </p:cNvPr>
          <p:cNvSpPr txBox="1"/>
          <p:nvPr/>
        </p:nvSpPr>
        <p:spPr>
          <a:xfrm>
            <a:off x="14211862" y="5605646"/>
            <a:ext cx="982419" cy="6589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6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October 2026</a:t>
            </a:r>
          </a:p>
        </p:txBody>
      </p:sp>
    </p:spTree>
    <p:extLst>
      <p:ext uri="{BB962C8B-B14F-4D97-AF65-F5344CB8AC3E}">
        <p14:creationId xmlns:p14="http://schemas.microsoft.com/office/powerpoint/2010/main" val="5913572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65955" y="2480251"/>
            <a:ext cx="6956090" cy="3709915"/>
          </a:xfrm>
          <a:custGeom>
            <a:avLst/>
            <a:gdLst/>
            <a:ahLst/>
            <a:cxnLst/>
            <a:rect l="l" t="t" r="r" b="b"/>
            <a:pathLst>
              <a:path w="6956090" h="3709915">
                <a:moveTo>
                  <a:pt x="0" y="0"/>
                </a:moveTo>
                <a:lnTo>
                  <a:pt x="6956090" y="0"/>
                </a:lnTo>
                <a:lnTo>
                  <a:pt x="6956090" y="3709914"/>
                </a:lnTo>
                <a:lnTo>
                  <a:pt x="0" y="37099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359614" y="8768242"/>
            <a:ext cx="1020825" cy="587628"/>
          </a:xfrm>
          <a:custGeom>
            <a:avLst/>
            <a:gdLst/>
            <a:ahLst/>
            <a:cxnLst/>
            <a:rect l="l" t="t" r="r" b="b"/>
            <a:pathLst>
              <a:path w="1020825" h="587628">
                <a:moveTo>
                  <a:pt x="0" y="0"/>
                </a:moveTo>
                <a:lnTo>
                  <a:pt x="1020826" y="0"/>
                </a:lnTo>
                <a:lnTo>
                  <a:pt x="1020826" y="587628"/>
                </a:lnTo>
                <a:lnTo>
                  <a:pt x="0" y="5876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367" t="-28296" r="-26116" b="-328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295618" y="8768242"/>
            <a:ext cx="709331" cy="587628"/>
          </a:xfrm>
          <a:custGeom>
            <a:avLst/>
            <a:gdLst/>
            <a:ahLst/>
            <a:cxnLst/>
            <a:rect l="l" t="t" r="r" b="b"/>
            <a:pathLst>
              <a:path w="709331" h="587628">
                <a:moveTo>
                  <a:pt x="0" y="0"/>
                </a:moveTo>
                <a:lnTo>
                  <a:pt x="709331" y="0"/>
                </a:lnTo>
                <a:lnTo>
                  <a:pt x="709331" y="587628"/>
                </a:lnTo>
                <a:lnTo>
                  <a:pt x="0" y="5876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46749" y="1057748"/>
            <a:ext cx="16916400" cy="11887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90"/>
              </a:lnSpc>
            </a:pPr>
            <a:r>
              <a:rPr lang="en-US" sz="3000" b="1" spc="150" dirty="0">
                <a:solidFill>
                  <a:srgbClr val="000000"/>
                </a:solidFill>
                <a:latin typeface="Alexandria" panose="020B0604020202020204" charset="-78"/>
                <a:ea typeface="Open Sans" panose="020B0606030504020204" pitchFamily="34" charset="0"/>
                <a:cs typeface="Alexandria" panose="020B0604020202020204" charset="-78"/>
                <a:sym typeface="Alexandria"/>
              </a:rPr>
              <a:t>Thank you for your participation</a:t>
            </a:r>
          </a:p>
          <a:p>
            <a:pPr algn="ctr">
              <a:lnSpc>
                <a:spcPts val="4890"/>
              </a:lnSpc>
            </a:pPr>
            <a:r>
              <a:rPr lang="en-US" sz="3000" b="1" spc="150" dirty="0">
                <a:solidFill>
                  <a:srgbClr val="000000"/>
                </a:solidFill>
                <a:latin typeface="Alexandria" panose="020B0604020202020204" charset="-78"/>
                <a:ea typeface="Open Sans" panose="020B0606030504020204" pitchFamily="34" charset="0"/>
                <a:cs typeface="Alexandria" panose="020B0604020202020204" charset="-78"/>
                <a:sym typeface="Alexandria"/>
              </a:rPr>
              <a:t>See you at the next Fortified Futures meeting in September!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359614" y="6423949"/>
            <a:ext cx="3855095" cy="22839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55"/>
              </a:lnSpc>
              <a:spcBef>
                <a:spcPct val="0"/>
              </a:spcBef>
            </a:pPr>
            <a:r>
              <a:rPr lang="en-US" sz="1200" b="1" spc="60" dirty="0" err="1">
                <a:solidFill>
                  <a:srgbClr val="7373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exandria Bold"/>
              </a:rPr>
              <a:t>Réseau</a:t>
            </a:r>
            <a:r>
              <a:rPr lang="en-US" sz="1200" b="1" spc="60" dirty="0">
                <a:solidFill>
                  <a:srgbClr val="7373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exandria Bold"/>
              </a:rPr>
              <a:t> des sites </a:t>
            </a:r>
            <a:r>
              <a:rPr lang="en-US" sz="1200" b="1" spc="60" dirty="0" err="1">
                <a:solidFill>
                  <a:srgbClr val="7373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exandria Bold"/>
              </a:rPr>
              <a:t>majeurs</a:t>
            </a:r>
            <a:r>
              <a:rPr lang="en-US" sz="1200" b="1" spc="60" dirty="0">
                <a:solidFill>
                  <a:srgbClr val="7373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exandria Bold"/>
              </a:rPr>
              <a:t> de Vauban</a:t>
            </a:r>
          </a:p>
          <a:p>
            <a:pPr algn="l">
              <a:lnSpc>
                <a:spcPts val="1955"/>
              </a:lnSpc>
              <a:spcBef>
                <a:spcPct val="0"/>
              </a:spcBef>
            </a:pPr>
            <a:r>
              <a:rPr lang="en-US" sz="1200" spc="60" dirty="0">
                <a:solidFill>
                  <a:srgbClr val="5454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exandria"/>
              </a:rPr>
              <a:t>2, rue </a:t>
            </a:r>
            <a:r>
              <a:rPr lang="en-US" sz="1200" spc="60" dirty="0" err="1">
                <a:solidFill>
                  <a:srgbClr val="5454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exandria"/>
              </a:rPr>
              <a:t>Mégevand</a:t>
            </a:r>
            <a:r>
              <a:rPr lang="en-US" sz="1200" spc="60" dirty="0">
                <a:solidFill>
                  <a:srgbClr val="5454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exandria"/>
              </a:rPr>
              <a:t> – F 25034 </a:t>
            </a:r>
            <a:r>
              <a:rPr lang="en-US" sz="1200" spc="60" dirty="0" err="1">
                <a:solidFill>
                  <a:srgbClr val="5454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exandria"/>
              </a:rPr>
              <a:t>Besançon</a:t>
            </a:r>
            <a:r>
              <a:rPr lang="en-US" sz="1200" spc="60" dirty="0">
                <a:solidFill>
                  <a:srgbClr val="5454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exandria"/>
              </a:rPr>
              <a:t> </a:t>
            </a:r>
            <a:r>
              <a:rPr lang="en-US" sz="1200" spc="60" dirty="0" err="1">
                <a:solidFill>
                  <a:srgbClr val="5454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exandria"/>
              </a:rPr>
              <a:t>cedex</a:t>
            </a:r>
            <a:endParaRPr lang="en-US" sz="1200" spc="60" dirty="0">
              <a:solidFill>
                <a:srgbClr val="5454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lexandria"/>
            </a:endParaRPr>
          </a:p>
          <a:p>
            <a:pPr algn="l">
              <a:lnSpc>
                <a:spcPts val="1955"/>
              </a:lnSpc>
              <a:spcBef>
                <a:spcPct val="0"/>
              </a:spcBef>
            </a:pPr>
            <a:r>
              <a:rPr lang="en-US" sz="1200" spc="60" dirty="0">
                <a:solidFill>
                  <a:srgbClr val="5454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exandria"/>
              </a:rPr>
              <a:t>+33 3 81 41 53 95 / +33 6 32 96 33 34</a:t>
            </a:r>
          </a:p>
          <a:p>
            <a:pPr algn="l">
              <a:lnSpc>
                <a:spcPts val="1955"/>
              </a:lnSpc>
              <a:spcBef>
                <a:spcPct val="0"/>
              </a:spcBef>
            </a:pPr>
            <a:r>
              <a:rPr lang="en-US" sz="1200" spc="60" dirty="0">
                <a:solidFill>
                  <a:srgbClr val="5454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exandria"/>
              </a:rPr>
              <a:t>reseau.vauban@besancon.fr </a:t>
            </a:r>
          </a:p>
          <a:p>
            <a:pPr algn="l">
              <a:lnSpc>
                <a:spcPts val="1955"/>
              </a:lnSpc>
              <a:spcBef>
                <a:spcPct val="0"/>
              </a:spcBef>
            </a:pPr>
            <a:r>
              <a:rPr lang="en-US" sz="1200" u="sng" spc="60" dirty="0">
                <a:solidFill>
                  <a:srgbClr val="5454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exandria"/>
                <a:hlinkClick r:id="rId5" tooltip="http://www.sites-vauban.org"/>
              </a:rPr>
              <a:t>www.sites-vauban.org</a:t>
            </a:r>
            <a:r>
              <a:rPr lang="en-US" sz="1200" spc="60" dirty="0">
                <a:solidFill>
                  <a:srgbClr val="5454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exandria"/>
              </a:rPr>
              <a:t> </a:t>
            </a:r>
          </a:p>
          <a:p>
            <a:pPr algn="l">
              <a:lnSpc>
                <a:spcPts val="1955"/>
              </a:lnSpc>
              <a:spcBef>
                <a:spcPct val="0"/>
              </a:spcBef>
            </a:pPr>
            <a:endParaRPr lang="en-US" sz="1200" spc="60" dirty="0">
              <a:solidFill>
                <a:srgbClr val="5454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lexandria"/>
            </a:endParaRPr>
          </a:p>
          <a:p>
            <a:pPr algn="l">
              <a:lnSpc>
                <a:spcPts val="1955"/>
              </a:lnSpc>
              <a:spcBef>
                <a:spcPct val="0"/>
              </a:spcBef>
            </a:pPr>
            <a:r>
              <a:rPr lang="en-US" sz="1200" spc="60" dirty="0">
                <a:solidFill>
                  <a:srgbClr val="5454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exandria"/>
              </a:rPr>
              <a:t>Facebook: </a:t>
            </a:r>
            <a:r>
              <a:rPr lang="en-US" sz="1200" spc="60" dirty="0" err="1">
                <a:solidFill>
                  <a:srgbClr val="5454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exandria"/>
              </a:rPr>
              <a:t>rsmvaubanunesco</a:t>
            </a:r>
            <a:endParaRPr lang="en-US" sz="1200" spc="60" dirty="0">
              <a:solidFill>
                <a:srgbClr val="5454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lexandria"/>
            </a:endParaRPr>
          </a:p>
          <a:p>
            <a:pPr algn="l">
              <a:lnSpc>
                <a:spcPts val="1955"/>
              </a:lnSpc>
              <a:spcBef>
                <a:spcPct val="0"/>
              </a:spcBef>
            </a:pPr>
            <a:r>
              <a:rPr lang="en-US" sz="1200" spc="60" dirty="0">
                <a:solidFill>
                  <a:srgbClr val="5454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exandria"/>
              </a:rPr>
              <a:t>Instagram: </a:t>
            </a:r>
            <a:r>
              <a:rPr lang="en-US" sz="1200" spc="60" dirty="0" err="1">
                <a:solidFill>
                  <a:srgbClr val="5454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exandria"/>
              </a:rPr>
              <a:t>reseau_vauban_unesco</a:t>
            </a:r>
            <a:endParaRPr lang="en-US" sz="1200" spc="60" dirty="0">
              <a:solidFill>
                <a:srgbClr val="5454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lexandria"/>
            </a:endParaRPr>
          </a:p>
          <a:p>
            <a:pPr algn="l">
              <a:lnSpc>
                <a:spcPts val="1955"/>
              </a:lnSpc>
              <a:spcBef>
                <a:spcPct val="0"/>
              </a:spcBef>
            </a:pPr>
            <a:r>
              <a:rPr lang="en-US" sz="1200" spc="60" dirty="0">
                <a:solidFill>
                  <a:srgbClr val="5454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exandria"/>
              </a:rPr>
              <a:t>LinkedIn: </a:t>
            </a:r>
            <a:r>
              <a:rPr lang="en-US" sz="1200" spc="60" dirty="0" err="1">
                <a:solidFill>
                  <a:srgbClr val="5454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exandria"/>
              </a:rPr>
              <a:t>Réseau</a:t>
            </a:r>
            <a:r>
              <a:rPr lang="en-US" sz="1200" spc="60" dirty="0">
                <a:solidFill>
                  <a:srgbClr val="5454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exandria"/>
              </a:rPr>
              <a:t> des sites </a:t>
            </a:r>
            <a:r>
              <a:rPr lang="en-US" sz="1200" spc="60" dirty="0" err="1">
                <a:solidFill>
                  <a:srgbClr val="5454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exandria"/>
              </a:rPr>
              <a:t>majeurs</a:t>
            </a:r>
            <a:r>
              <a:rPr lang="en-US" sz="1200" spc="60" dirty="0">
                <a:solidFill>
                  <a:srgbClr val="5454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exandria"/>
              </a:rPr>
              <a:t> de Vauban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217200" y="6423949"/>
            <a:ext cx="4787749" cy="22839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56"/>
              </a:lnSpc>
              <a:spcBef>
                <a:spcPct val="0"/>
              </a:spcBef>
            </a:pPr>
            <a:r>
              <a:rPr lang="en-US" sz="1200" b="1" spc="60" dirty="0" err="1">
                <a:solidFill>
                  <a:srgbClr val="7373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exandria Bold"/>
              </a:rPr>
              <a:t>EuropeanFederation</a:t>
            </a:r>
            <a:r>
              <a:rPr lang="en-US" sz="1200" b="1" spc="60" dirty="0">
                <a:solidFill>
                  <a:srgbClr val="7373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exandria Bold"/>
              </a:rPr>
              <a:t> of Fortified Sites</a:t>
            </a:r>
          </a:p>
          <a:p>
            <a:pPr algn="r">
              <a:lnSpc>
                <a:spcPts val="1956"/>
              </a:lnSpc>
              <a:spcBef>
                <a:spcPct val="0"/>
              </a:spcBef>
            </a:pPr>
            <a:r>
              <a:rPr lang="en-US" sz="1200" spc="60" dirty="0" err="1">
                <a:solidFill>
                  <a:srgbClr val="5454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exandria"/>
              </a:rPr>
              <a:t>Trierstraat</a:t>
            </a:r>
            <a:r>
              <a:rPr lang="en-US" sz="1200" spc="60" dirty="0">
                <a:solidFill>
                  <a:srgbClr val="5454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exandria"/>
              </a:rPr>
              <a:t> / rue de </a:t>
            </a:r>
            <a:r>
              <a:rPr lang="en-US" sz="1200" spc="60" dirty="0" err="1">
                <a:solidFill>
                  <a:srgbClr val="5454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exandria"/>
              </a:rPr>
              <a:t>Trèves</a:t>
            </a:r>
            <a:r>
              <a:rPr lang="en-US" sz="1200" spc="60" dirty="0">
                <a:solidFill>
                  <a:srgbClr val="5454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exandria"/>
              </a:rPr>
              <a:t> 67, 1040 Brussel / </a:t>
            </a:r>
            <a:r>
              <a:rPr lang="en-US" sz="1200" spc="60" dirty="0" err="1">
                <a:solidFill>
                  <a:srgbClr val="5454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exandria"/>
              </a:rPr>
              <a:t>Bruxelles</a:t>
            </a:r>
            <a:endParaRPr lang="en-US" sz="1200" spc="60" dirty="0">
              <a:solidFill>
                <a:srgbClr val="5454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lexandria"/>
            </a:endParaRPr>
          </a:p>
          <a:p>
            <a:pPr algn="r">
              <a:lnSpc>
                <a:spcPts val="1956"/>
              </a:lnSpc>
              <a:spcBef>
                <a:spcPct val="0"/>
              </a:spcBef>
            </a:pPr>
            <a:r>
              <a:rPr lang="en-US" sz="1200" spc="60" dirty="0">
                <a:solidFill>
                  <a:srgbClr val="5454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exandria"/>
              </a:rPr>
              <a:t>+32 (0)477.623.792</a:t>
            </a:r>
          </a:p>
          <a:p>
            <a:pPr algn="r">
              <a:lnSpc>
                <a:spcPts val="1956"/>
              </a:lnSpc>
              <a:spcBef>
                <a:spcPct val="0"/>
              </a:spcBef>
            </a:pPr>
            <a:r>
              <a:rPr lang="en-US" sz="1200" spc="60" dirty="0">
                <a:solidFill>
                  <a:srgbClr val="5454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exandria"/>
              </a:rPr>
              <a:t>rafael.deroo@efforts-europe.eu </a:t>
            </a:r>
          </a:p>
          <a:p>
            <a:pPr algn="r">
              <a:lnSpc>
                <a:spcPts val="1956"/>
              </a:lnSpc>
              <a:spcBef>
                <a:spcPct val="0"/>
              </a:spcBef>
            </a:pPr>
            <a:r>
              <a:rPr lang="en-US" sz="1200" u="sng" spc="60" dirty="0">
                <a:solidFill>
                  <a:srgbClr val="5454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exandria"/>
                <a:hlinkClick r:id="rId6" tooltip="http://www.efforts-europe.eu"/>
              </a:rPr>
              <a:t>www.efforts-europe.eu</a:t>
            </a:r>
            <a:r>
              <a:rPr lang="en-US" sz="1200" spc="60" dirty="0">
                <a:solidFill>
                  <a:srgbClr val="5454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exandria"/>
              </a:rPr>
              <a:t> </a:t>
            </a:r>
          </a:p>
          <a:p>
            <a:pPr algn="r">
              <a:lnSpc>
                <a:spcPts val="1956"/>
              </a:lnSpc>
              <a:spcBef>
                <a:spcPct val="0"/>
              </a:spcBef>
            </a:pPr>
            <a:endParaRPr lang="en-US" sz="1200" spc="60" dirty="0">
              <a:solidFill>
                <a:srgbClr val="5454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lexandria"/>
            </a:endParaRPr>
          </a:p>
          <a:p>
            <a:pPr algn="r">
              <a:lnSpc>
                <a:spcPts val="1956"/>
              </a:lnSpc>
              <a:spcBef>
                <a:spcPct val="0"/>
              </a:spcBef>
            </a:pPr>
            <a:r>
              <a:rPr lang="en-US" sz="1200" spc="60" dirty="0">
                <a:solidFill>
                  <a:srgbClr val="5454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exandria"/>
              </a:rPr>
              <a:t>Facebook : /</a:t>
            </a:r>
            <a:r>
              <a:rPr lang="en-US" sz="1200" spc="60" dirty="0" err="1">
                <a:solidFill>
                  <a:srgbClr val="5454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exandria"/>
              </a:rPr>
              <a:t>effortseurope</a:t>
            </a:r>
            <a:r>
              <a:rPr lang="en-US" sz="1200" spc="60" dirty="0">
                <a:solidFill>
                  <a:srgbClr val="5454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exandria"/>
              </a:rPr>
              <a:t>/   </a:t>
            </a:r>
          </a:p>
          <a:p>
            <a:pPr algn="r">
              <a:lnSpc>
                <a:spcPts val="1956"/>
              </a:lnSpc>
              <a:spcBef>
                <a:spcPct val="0"/>
              </a:spcBef>
            </a:pPr>
            <a:r>
              <a:rPr lang="en-US" sz="1200" spc="60" dirty="0">
                <a:solidFill>
                  <a:srgbClr val="5454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exandria"/>
              </a:rPr>
              <a:t>Twitter : </a:t>
            </a:r>
            <a:r>
              <a:rPr lang="en-US" sz="1200" spc="60" dirty="0" err="1">
                <a:solidFill>
                  <a:srgbClr val="5454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exandria"/>
              </a:rPr>
              <a:t>effortseurope</a:t>
            </a:r>
            <a:r>
              <a:rPr lang="en-US" sz="1200" spc="60" dirty="0">
                <a:solidFill>
                  <a:srgbClr val="5454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exandria"/>
              </a:rPr>
              <a:t>    </a:t>
            </a:r>
          </a:p>
          <a:p>
            <a:pPr algn="r">
              <a:lnSpc>
                <a:spcPts val="1956"/>
              </a:lnSpc>
              <a:spcBef>
                <a:spcPct val="0"/>
              </a:spcBef>
            </a:pPr>
            <a:r>
              <a:rPr lang="en-US" sz="1200" spc="60" dirty="0">
                <a:solidFill>
                  <a:srgbClr val="5454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exandria"/>
              </a:rPr>
              <a:t>Instagram : Efforts Europe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1028700" y="9239250"/>
            <a:ext cx="16230600" cy="0"/>
          </a:xfrm>
          <a:prstGeom prst="line">
            <a:avLst/>
          </a:prstGeom>
          <a:ln w="38100" cap="flat">
            <a:solidFill>
              <a:srgbClr val="8CB15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16238475" y="9425939"/>
            <a:ext cx="1020825" cy="587628"/>
          </a:xfrm>
          <a:custGeom>
            <a:avLst/>
            <a:gdLst/>
            <a:ahLst/>
            <a:cxnLst/>
            <a:rect l="l" t="t" r="r" b="b"/>
            <a:pathLst>
              <a:path w="1020825" h="587628">
                <a:moveTo>
                  <a:pt x="0" y="0"/>
                </a:moveTo>
                <a:lnTo>
                  <a:pt x="1020825" y="0"/>
                </a:lnTo>
                <a:lnTo>
                  <a:pt x="1020825" y="587628"/>
                </a:lnTo>
                <a:lnTo>
                  <a:pt x="0" y="5876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367" t="-28296" r="-26116" b="-328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174478" y="9425939"/>
            <a:ext cx="709331" cy="587628"/>
          </a:xfrm>
          <a:custGeom>
            <a:avLst/>
            <a:gdLst/>
            <a:ahLst/>
            <a:cxnLst/>
            <a:rect l="l" t="t" r="r" b="b"/>
            <a:pathLst>
              <a:path w="709331" h="587628">
                <a:moveTo>
                  <a:pt x="0" y="0"/>
                </a:moveTo>
                <a:lnTo>
                  <a:pt x="709331" y="0"/>
                </a:lnTo>
                <a:lnTo>
                  <a:pt x="709331" y="587628"/>
                </a:lnTo>
                <a:lnTo>
                  <a:pt x="0" y="5876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804527" y="291650"/>
            <a:ext cx="2657142" cy="1417142"/>
          </a:xfrm>
          <a:custGeom>
            <a:avLst/>
            <a:gdLst/>
            <a:ahLst/>
            <a:cxnLst/>
            <a:rect l="l" t="t" r="r" b="b"/>
            <a:pathLst>
              <a:path w="2657142" h="1417142">
                <a:moveTo>
                  <a:pt x="0" y="0"/>
                </a:moveTo>
                <a:lnTo>
                  <a:pt x="2657142" y="0"/>
                </a:lnTo>
                <a:lnTo>
                  <a:pt x="2657142" y="1417143"/>
                </a:lnTo>
                <a:lnTo>
                  <a:pt x="0" y="14171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8001000" y="1749810"/>
            <a:ext cx="2853941" cy="406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Who we are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7772400" y="2595772"/>
            <a:ext cx="9479641" cy="2400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10209" lvl="1" indent="-205105">
              <a:lnSpc>
                <a:spcPts val="2659"/>
              </a:lnSpc>
              <a:buFont typeface="Arial"/>
              <a:buChar char="•"/>
            </a:pPr>
            <a:r>
              <a:rPr lang="en-US" sz="18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Work group of European fortifications facing climate evolution</a:t>
            </a:r>
          </a:p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en-US" sz="18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Spin-off of the Resilient Fortress project</a:t>
            </a:r>
          </a:p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en-US" sz="18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Technical experience and knowledge sharing</a:t>
            </a:r>
          </a:p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en-US" sz="18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Match-making</a:t>
            </a:r>
          </a:p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en-US" sz="18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So far led by the Vauban Network and EFFORTS, but built in a participatory way</a:t>
            </a:r>
          </a:p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en-US" sz="18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In the long term, exploring possibilities for building cooperation projects</a:t>
            </a:r>
          </a:p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endParaRPr lang="en-US" sz="1899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2" name="TextBox 10">
            <a:extLst>
              <a:ext uri="{FF2B5EF4-FFF2-40B4-BE49-F238E27FC236}">
                <a16:creationId xmlns:a16="http://schemas.microsoft.com/office/drawing/2014/main" id="{E492379C-CCE0-46C8-9AA6-55A94B642B0C}"/>
              </a:ext>
            </a:extLst>
          </p:cNvPr>
          <p:cNvSpPr txBox="1"/>
          <p:nvPr/>
        </p:nvSpPr>
        <p:spPr>
          <a:xfrm>
            <a:off x="8001000" y="5702424"/>
            <a:ext cx="2853941" cy="406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What we do</a:t>
            </a:r>
          </a:p>
        </p:txBody>
      </p:sp>
      <p:sp>
        <p:nvSpPr>
          <p:cNvPr id="43" name="TextBox 37">
            <a:extLst>
              <a:ext uri="{FF2B5EF4-FFF2-40B4-BE49-F238E27FC236}">
                <a16:creationId xmlns:a16="http://schemas.microsoft.com/office/drawing/2014/main" id="{36E01BEF-E955-4C02-A010-D83038FD25AA}"/>
              </a:ext>
            </a:extLst>
          </p:cNvPr>
          <p:cNvSpPr txBox="1"/>
          <p:nvPr/>
        </p:nvSpPr>
        <p:spPr>
          <a:xfrm>
            <a:off x="7772400" y="6491187"/>
            <a:ext cx="9483271" cy="17075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en-US" sz="18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Meetings (webinars, thematic meetings, technical/logistic short meeting)</a:t>
            </a:r>
          </a:p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en-US" sz="18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The development collective depot of restauration projects and details is yet to be explored</a:t>
            </a:r>
          </a:p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en-US" sz="18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Themes: reuse, restoration work, interpretation and communication, re-</a:t>
            </a:r>
            <a:r>
              <a:rPr lang="en-US" sz="18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vegetasation</a:t>
            </a:r>
            <a:r>
              <a:rPr lang="en-US" sz="18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(congress in November 2026 Paris), renewable energies…</a:t>
            </a:r>
          </a:p>
        </p:txBody>
      </p:sp>
      <p:pic>
        <p:nvPicPr>
          <p:cNvPr id="47" name="Image 46">
            <a:extLst>
              <a:ext uri="{FF2B5EF4-FFF2-40B4-BE49-F238E27FC236}">
                <a16:creationId xmlns:a16="http://schemas.microsoft.com/office/drawing/2014/main" id="{BFDEAD86-1E1D-4D40-9CC2-9D2994381F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2285" y="337853"/>
            <a:ext cx="5437073" cy="5475633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A297CAD6-CACB-4923-B9A5-595B535153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6043" y="5813486"/>
            <a:ext cx="5709558" cy="323907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1028700" y="9239250"/>
            <a:ext cx="16230600" cy="0"/>
          </a:xfrm>
          <a:prstGeom prst="line">
            <a:avLst/>
          </a:prstGeom>
          <a:ln w="38100" cap="flat">
            <a:solidFill>
              <a:srgbClr val="8CB15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16238475" y="9425939"/>
            <a:ext cx="1020825" cy="587628"/>
          </a:xfrm>
          <a:custGeom>
            <a:avLst/>
            <a:gdLst/>
            <a:ahLst/>
            <a:cxnLst/>
            <a:rect l="l" t="t" r="r" b="b"/>
            <a:pathLst>
              <a:path w="1020825" h="587628">
                <a:moveTo>
                  <a:pt x="0" y="0"/>
                </a:moveTo>
                <a:lnTo>
                  <a:pt x="1020825" y="0"/>
                </a:lnTo>
                <a:lnTo>
                  <a:pt x="1020825" y="587628"/>
                </a:lnTo>
                <a:lnTo>
                  <a:pt x="0" y="5876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367" t="-28296" r="-26116" b="-328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174478" y="9425939"/>
            <a:ext cx="709331" cy="587628"/>
          </a:xfrm>
          <a:custGeom>
            <a:avLst/>
            <a:gdLst/>
            <a:ahLst/>
            <a:cxnLst/>
            <a:rect l="l" t="t" r="r" b="b"/>
            <a:pathLst>
              <a:path w="709331" h="587628">
                <a:moveTo>
                  <a:pt x="0" y="0"/>
                </a:moveTo>
                <a:lnTo>
                  <a:pt x="709331" y="0"/>
                </a:lnTo>
                <a:lnTo>
                  <a:pt x="709331" y="587628"/>
                </a:lnTo>
                <a:lnTo>
                  <a:pt x="0" y="5876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804527" y="291650"/>
            <a:ext cx="2657142" cy="1417142"/>
          </a:xfrm>
          <a:custGeom>
            <a:avLst/>
            <a:gdLst/>
            <a:ahLst/>
            <a:cxnLst/>
            <a:rect l="l" t="t" r="r" b="b"/>
            <a:pathLst>
              <a:path w="2657142" h="1417142">
                <a:moveTo>
                  <a:pt x="0" y="0"/>
                </a:moveTo>
                <a:lnTo>
                  <a:pt x="2657142" y="0"/>
                </a:lnTo>
                <a:lnTo>
                  <a:pt x="2657142" y="1417143"/>
                </a:lnTo>
                <a:lnTo>
                  <a:pt x="0" y="14171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7EC48667-4A94-4D25-8F5F-2DEEFB24E5D9}"/>
              </a:ext>
            </a:extLst>
          </p:cNvPr>
          <p:cNvSpPr txBox="1">
            <a:spLocks/>
          </p:cNvSpPr>
          <p:nvPr/>
        </p:nvSpPr>
        <p:spPr>
          <a:xfrm>
            <a:off x="1143000" y="1047749"/>
            <a:ext cx="12562220" cy="685251"/>
          </a:xfrm>
          <a:prstGeom prst="rect">
            <a:avLst/>
          </a:prstGeom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48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xandria"/>
                <a:ea typeface="Alexandria"/>
                <a:cs typeface="Alexandria"/>
                <a:sym typeface="Alexandria"/>
              </a:rPr>
              <a:t>Evolving climate scenarios in fortifications / Growing needs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1C0C2D9-656F-44DE-82FD-910BC97094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8700" y="1783973"/>
            <a:ext cx="6668431" cy="7268589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973C296C-E20C-43F2-BF5F-FCB8CF9410E0}"/>
              </a:ext>
            </a:extLst>
          </p:cNvPr>
          <p:cNvGrpSpPr/>
          <p:nvPr/>
        </p:nvGrpSpPr>
        <p:grpSpPr>
          <a:xfrm>
            <a:off x="8305800" y="1783973"/>
            <a:ext cx="8953500" cy="7254301"/>
            <a:chOff x="8763000" y="2092118"/>
            <a:chExt cx="8153400" cy="6652297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1731B121-4D48-4815-BF4B-4F52CA32EBC9}"/>
                </a:ext>
              </a:extLst>
            </p:cNvPr>
            <p:cNvGrpSpPr/>
            <p:nvPr/>
          </p:nvGrpSpPr>
          <p:grpSpPr>
            <a:xfrm>
              <a:off x="8763000" y="2092118"/>
              <a:ext cx="8153400" cy="6652297"/>
              <a:chOff x="292047" y="47625"/>
              <a:chExt cx="12141306" cy="9906000"/>
            </a:xfrm>
          </p:grpSpPr>
          <p:sp>
            <p:nvSpPr>
              <p:cNvPr id="144" name="Freeform 7">
                <a:extLst>
                  <a:ext uri="{FF2B5EF4-FFF2-40B4-BE49-F238E27FC236}">
                    <a16:creationId xmlns:a16="http://schemas.microsoft.com/office/drawing/2014/main" id="{FD2F7EFA-DF39-40A8-AB0D-5AC6E8A9FBC2}"/>
                  </a:ext>
                </a:extLst>
              </p:cNvPr>
              <p:cNvSpPr/>
              <p:nvPr/>
            </p:nvSpPr>
            <p:spPr>
              <a:xfrm>
                <a:off x="292047" y="4695825"/>
                <a:ext cx="12128553" cy="5257800"/>
              </a:xfrm>
              <a:custGeom>
                <a:avLst/>
                <a:gdLst/>
                <a:ahLst/>
                <a:cxnLst/>
                <a:rect l="l" t="t" r="r" b="b"/>
                <a:pathLst>
                  <a:path w="12128553" h="7307580">
                    <a:moveTo>
                      <a:pt x="0" y="0"/>
                    </a:moveTo>
                    <a:lnTo>
                      <a:pt x="12128553" y="0"/>
                    </a:lnTo>
                    <a:lnTo>
                      <a:pt x="12128553" y="7307580"/>
                    </a:lnTo>
                    <a:lnTo>
                      <a:pt x="0" y="730758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/>
                <a:stretch>
                  <a:fillRect l="-20357" t="-56200" r="-15427" b="-26005"/>
                </a:stretch>
              </a:blipFill>
            </p:spPr>
          </p:sp>
          <p:sp>
            <p:nvSpPr>
              <p:cNvPr id="145" name="Freeform 7">
                <a:extLst>
                  <a:ext uri="{FF2B5EF4-FFF2-40B4-BE49-F238E27FC236}">
                    <a16:creationId xmlns:a16="http://schemas.microsoft.com/office/drawing/2014/main" id="{BA72745A-0658-4D44-BC0D-8710FDC3FC0B}"/>
                  </a:ext>
                </a:extLst>
              </p:cNvPr>
              <p:cNvSpPr/>
              <p:nvPr/>
            </p:nvSpPr>
            <p:spPr>
              <a:xfrm>
                <a:off x="5625144" y="47625"/>
                <a:ext cx="6808209" cy="4612139"/>
              </a:xfrm>
              <a:custGeom>
                <a:avLst/>
                <a:gdLst/>
                <a:ahLst/>
                <a:cxnLst/>
                <a:rect l="l" t="t" r="r" b="b"/>
                <a:pathLst>
                  <a:path w="13551186" h="6980914">
                    <a:moveTo>
                      <a:pt x="0" y="0"/>
                    </a:moveTo>
                    <a:lnTo>
                      <a:pt x="13551186" y="0"/>
                    </a:lnTo>
                    <a:lnTo>
                      <a:pt x="13551186" y="6980914"/>
                    </a:lnTo>
                    <a:lnTo>
                      <a:pt x="0" y="698091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/>
                <a:stretch>
                  <a:fillRect l="-120409" t="-72491" r="-29198" b="-34530"/>
                </a:stretch>
              </a:blipFill>
            </p:spPr>
          </p:sp>
        </p:grpSp>
        <p:pic>
          <p:nvPicPr>
            <p:cNvPr id="146" name="Image 145">
              <a:extLst>
                <a:ext uri="{FF2B5EF4-FFF2-40B4-BE49-F238E27FC236}">
                  <a16:creationId xmlns:a16="http://schemas.microsoft.com/office/drawing/2014/main" id="{4E9018A7-9F0F-4322-A185-8C2719DA8BF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1100" y="2133600"/>
              <a:ext cx="3009900" cy="3009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635244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1028700" y="9239250"/>
            <a:ext cx="16230600" cy="0"/>
          </a:xfrm>
          <a:prstGeom prst="line">
            <a:avLst/>
          </a:prstGeom>
          <a:ln w="38100" cap="flat">
            <a:solidFill>
              <a:srgbClr val="8CB15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16238475" y="9425939"/>
            <a:ext cx="1020825" cy="587628"/>
          </a:xfrm>
          <a:custGeom>
            <a:avLst/>
            <a:gdLst/>
            <a:ahLst/>
            <a:cxnLst/>
            <a:rect l="l" t="t" r="r" b="b"/>
            <a:pathLst>
              <a:path w="1020825" h="587628">
                <a:moveTo>
                  <a:pt x="0" y="0"/>
                </a:moveTo>
                <a:lnTo>
                  <a:pt x="1020825" y="0"/>
                </a:lnTo>
                <a:lnTo>
                  <a:pt x="1020825" y="587628"/>
                </a:lnTo>
                <a:lnTo>
                  <a:pt x="0" y="5876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367" t="-28296" r="-26116" b="-328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174478" y="9425939"/>
            <a:ext cx="709331" cy="587628"/>
          </a:xfrm>
          <a:custGeom>
            <a:avLst/>
            <a:gdLst/>
            <a:ahLst/>
            <a:cxnLst/>
            <a:rect l="l" t="t" r="r" b="b"/>
            <a:pathLst>
              <a:path w="709331" h="587628">
                <a:moveTo>
                  <a:pt x="0" y="0"/>
                </a:moveTo>
                <a:lnTo>
                  <a:pt x="709331" y="0"/>
                </a:lnTo>
                <a:lnTo>
                  <a:pt x="709331" y="587628"/>
                </a:lnTo>
                <a:lnTo>
                  <a:pt x="0" y="5876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804527" y="291650"/>
            <a:ext cx="2657142" cy="1417142"/>
          </a:xfrm>
          <a:custGeom>
            <a:avLst/>
            <a:gdLst/>
            <a:ahLst/>
            <a:cxnLst/>
            <a:rect l="l" t="t" r="r" b="b"/>
            <a:pathLst>
              <a:path w="2657142" h="1417142">
                <a:moveTo>
                  <a:pt x="0" y="0"/>
                </a:moveTo>
                <a:lnTo>
                  <a:pt x="2657142" y="0"/>
                </a:lnTo>
                <a:lnTo>
                  <a:pt x="2657142" y="1417143"/>
                </a:lnTo>
                <a:lnTo>
                  <a:pt x="0" y="14171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6" name="Freeform 8">
            <a:extLst>
              <a:ext uri="{FF2B5EF4-FFF2-40B4-BE49-F238E27FC236}">
                <a16:creationId xmlns:a16="http://schemas.microsoft.com/office/drawing/2014/main" id="{9039E831-0E39-4D98-BE9C-5E423B526C4B}"/>
              </a:ext>
            </a:extLst>
          </p:cNvPr>
          <p:cNvSpPr/>
          <p:nvPr/>
        </p:nvSpPr>
        <p:spPr>
          <a:xfrm>
            <a:off x="7685849" y="2786016"/>
            <a:ext cx="1902322" cy="1852204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457A00">
              <a:alpha val="30196"/>
            </a:srgbClr>
          </a:solidFill>
        </p:spPr>
      </p:sp>
      <p:sp>
        <p:nvSpPr>
          <p:cNvPr id="38" name="Freeform 8">
            <a:extLst>
              <a:ext uri="{FF2B5EF4-FFF2-40B4-BE49-F238E27FC236}">
                <a16:creationId xmlns:a16="http://schemas.microsoft.com/office/drawing/2014/main" id="{5ECD7198-B032-4DAB-ABB5-E7E1B80505A7}"/>
              </a:ext>
            </a:extLst>
          </p:cNvPr>
          <p:cNvSpPr/>
          <p:nvPr/>
        </p:nvSpPr>
        <p:spPr>
          <a:xfrm>
            <a:off x="5552249" y="2781300"/>
            <a:ext cx="1902322" cy="1852204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457A00">
              <a:alpha val="30196"/>
            </a:srgbClr>
          </a:solidFill>
        </p:spPr>
      </p:sp>
      <p:sp>
        <p:nvSpPr>
          <p:cNvPr id="35" name="Freeform 8">
            <a:extLst>
              <a:ext uri="{FF2B5EF4-FFF2-40B4-BE49-F238E27FC236}">
                <a16:creationId xmlns:a16="http://schemas.microsoft.com/office/drawing/2014/main" id="{62B32DBA-35A2-4B62-957A-6C16DE135283}"/>
              </a:ext>
            </a:extLst>
          </p:cNvPr>
          <p:cNvSpPr/>
          <p:nvPr/>
        </p:nvSpPr>
        <p:spPr>
          <a:xfrm>
            <a:off x="12348931" y="2781300"/>
            <a:ext cx="1976669" cy="1902316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D8E3C8"/>
          </a:solidFill>
          <a:ln w="57150">
            <a:solidFill>
              <a:srgbClr val="457A00"/>
            </a:solidFill>
            <a:prstDash val="sysDot"/>
          </a:ln>
        </p:spPr>
      </p:sp>
      <p:sp>
        <p:nvSpPr>
          <p:cNvPr id="34" name="Freeform 8">
            <a:extLst>
              <a:ext uri="{FF2B5EF4-FFF2-40B4-BE49-F238E27FC236}">
                <a16:creationId xmlns:a16="http://schemas.microsoft.com/office/drawing/2014/main" id="{89635377-E35A-422C-BCF3-C86DB622CF2E}"/>
              </a:ext>
            </a:extLst>
          </p:cNvPr>
          <p:cNvSpPr/>
          <p:nvPr/>
        </p:nvSpPr>
        <p:spPr>
          <a:xfrm>
            <a:off x="10215331" y="2781300"/>
            <a:ext cx="1976669" cy="1902316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D8E3C8"/>
          </a:solidFill>
          <a:ln w="57150">
            <a:solidFill>
              <a:srgbClr val="457A00"/>
            </a:solidFill>
            <a:prstDash val="sysDot"/>
          </a:ln>
        </p:spPr>
      </p:sp>
      <p:sp>
        <p:nvSpPr>
          <p:cNvPr id="33" name="Freeform 8">
            <a:extLst>
              <a:ext uri="{FF2B5EF4-FFF2-40B4-BE49-F238E27FC236}">
                <a16:creationId xmlns:a16="http://schemas.microsoft.com/office/drawing/2014/main" id="{D27EFD02-68D8-4C19-A970-E12BFBAFF5CC}"/>
              </a:ext>
            </a:extLst>
          </p:cNvPr>
          <p:cNvSpPr/>
          <p:nvPr/>
        </p:nvSpPr>
        <p:spPr>
          <a:xfrm>
            <a:off x="1975380" y="2781307"/>
            <a:ext cx="1976669" cy="1902316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457A00"/>
          </a:solidFill>
        </p:spPr>
      </p:sp>
      <p:sp>
        <p:nvSpPr>
          <p:cNvPr id="15" name="TextBox 39">
            <a:extLst>
              <a:ext uri="{FF2B5EF4-FFF2-40B4-BE49-F238E27FC236}">
                <a16:creationId xmlns:a16="http://schemas.microsoft.com/office/drawing/2014/main" id="{57A3B4DA-1409-424C-87BB-EF9EB2919AAB}"/>
              </a:ext>
            </a:extLst>
          </p:cNvPr>
          <p:cNvSpPr txBox="1"/>
          <p:nvPr/>
        </p:nvSpPr>
        <p:spPr>
          <a:xfrm>
            <a:off x="2251836" y="4904895"/>
            <a:ext cx="1304242" cy="3225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June 2025</a:t>
            </a:r>
          </a:p>
        </p:txBody>
      </p:sp>
      <p:sp>
        <p:nvSpPr>
          <p:cNvPr id="16" name="AutoShape 3">
            <a:extLst>
              <a:ext uri="{FF2B5EF4-FFF2-40B4-BE49-F238E27FC236}">
                <a16:creationId xmlns:a16="http://schemas.microsoft.com/office/drawing/2014/main" id="{0E769202-FBDB-4307-AC45-4127AD2EF4EE}"/>
              </a:ext>
            </a:extLst>
          </p:cNvPr>
          <p:cNvSpPr/>
          <p:nvPr/>
        </p:nvSpPr>
        <p:spPr>
          <a:xfrm>
            <a:off x="2047049" y="5524499"/>
            <a:ext cx="14706600" cy="43855"/>
          </a:xfrm>
          <a:prstGeom prst="line">
            <a:avLst/>
          </a:prstGeom>
          <a:ln w="76200" cap="flat">
            <a:solidFill>
              <a:srgbClr val="385723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7" name="TextBox 39">
            <a:extLst>
              <a:ext uri="{FF2B5EF4-FFF2-40B4-BE49-F238E27FC236}">
                <a16:creationId xmlns:a16="http://schemas.microsoft.com/office/drawing/2014/main" id="{68B7D26F-AA87-4DE4-9954-F4F99EC3D750}"/>
              </a:ext>
            </a:extLst>
          </p:cNvPr>
          <p:cNvSpPr txBox="1"/>
          <p:nvPr/>
        </p:nvSpPr>
        <p:spPr>
          <a:xfrm>
            <a:off x="4561649" y="5656175"/>
            <a:ext cx="1304242" cy="6688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November 2025</a:t>
            </a:r>
          </a:p>
        </p:txBody>
      </p:sp>
      <p:sp>
        <p:nvSpPr>
          <p:cNvPr id="18" name="TextBox 39">
            <a:extLst>
              <a:ext uri="{FF2B5EF4-FFF2-40B4-BE49-F238E27FC236}">
                <a16:creationId xmlns:a16="http://schemas.microsoft.com/office/drawing/2014/main" id="{D89838C6-16E8-448D-853D-8C2D8CB4F306}"/>
              </a:ext>
            </a:extLst>
          </p:cNvPr>
          <p:cNvSpPr txBox="1"/>
          <p:nvPr/>
        </p:nvSpPr>
        <p:spPr>
          <a:xfrm>
            <a:off x="6953107" y="4712835"/>
            <a:ext cx="1304242" cy="6688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January 2026</a:t>
            </a:r>
          </a:p>
        </p:txBody>
      </p:sp>
      <p:sp>
        <p:nvSpPr>
          <p:cNvPr id="19" name="TextBox 39">
            <a:extLst>
              <a:ext uri="{FF2B5EF4-FFF2-40B4-BE49-F238E27FC236}">
                <a16:creationId xmlns:a16="http://schemas.microsoft.com/office/drawing/2014/main" id="{84778721-0AAE-45E7-9174-B203B03FC865}"/>
              </a:ext>
            </a:extLst>
          </p:cNvPr>
          <p:cNvSpPr txBox="1"/>
          <p:nvPr/>
        </p:nvSpPr>
        <p:spPr>
          <a:xfrm>
            <a:off x="9692482" y="5711181"/>
            <a:ext cx="1304242" cy="3225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March 2026</a:t>
            </a:r>
          </a:p>
        </p:txBody>
      </p:sp>
      <p:sp>
        <p:nvSpPr>
          <p:cNvPr id="20" name="TextBox 39">
            <a:extLst>
              <a:ext uri="{FF2B5EF4-FFF2-40B4-BE49-F238E27FC236}">
                <a16:creationId xmlns:a16="http://schemas.microsoft.com/office/drawing/2014/main" id="{57FD74EF-A196-416B-88F1-FC275864F2C6}"/>
              </a:ext>
            </a:extLst>
          </p:cNvPr>
          <p:cNvSpPr txBox="1"/>
          <p:nvPr/>
        </p:nvSpPr>
        <p:spPr>
          <a:xfrm>
            <a:off x="12721089" y="4930468"/>
            <a:ext cx="1304242" cy="3225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April 2026</a:t>
            </a:r>
          </a:p>
        </p:txBody>
      </p:sp>
      <p:sp>
        <p:nvSpPr>
          <p:cNvPr id="21" name="TextBox 39">
            <a:extLst>
              <a:ext uri="{FF2B5EF4-FFF2-40B4-BE49-F238E27FC236}">
                <a16:creationId xmlns:a16="http://schemas.microsoft.com/office/drawing/2014/main" id="{D0632483-D4C9-40F0-A205-CEE554A92C29}"/>
              </a:ext>
            </a:extLst>
          </p:cNvPr>
          <p:cNvSpPr txBox="1"/>
          <p:nvPr/>
        </p:nvSpPr>
        <p:spPr>
          <a:xfrm>
            <a:off x="14697758" y="5720971"/>
            <a:ext cx="1304242" cy="3225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Mai 2025</a:t>
            </a:r>
          </a:p>
        </p:txBody>
      </p:sp>
      <p:sp>
        <p:nvSpPr>
          <p:cNvPr id="22" name="TextBox 39">
            <a:extLst>
              <a:ext uri="{FF2B5EF4-FFF2-40B4-BE49-F238E27FC236}">
                <a16:creationId xmlns:a16="http://schemas.microsoft.com/office/drawing/2014/main" id="{AD6C34CF-5A9B-47E8-A1D5-02882AE61CB3}"/>
              </a:ext>
            </a:extLst>
          </p:cNvPr>
          <p:cNvSpPr txBox="1"/>
          <p:nvPr/>
        </p:nvSpPr>
        <p:spPr>
          <a:xfrm>
            <a:off x="2299461" y="3405382"/>
            <a:ext cx="1304242" cy="6688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Launch webinar</a:t>
            </a:r>
          </a:p>
        </p:txBody>
      </p:sp>
      <p:sp>
        <p:nvSpPr>
          <p:cNvPr id="23" name="TextBox 39">
            <a:extLst>
              <a:ext uri="{FF2B5EF4-FFF2-40B4-BE49-F238E27FC236}">
                <a16:creationId xmlns:a16="http://schemas.microsoft.com/office/drawing/2014/main" id="{71374E90-E170-4BA2-ACC6-39860D00B852}"/>
              </a:ext>
            </a:extLst>
          </p:cNvPr>
          <p:cNvSpPr txBox="1"/>
          <p:nvPr/>
        </p:nvSpPr>
        <p:spPr>
          <a:xfrm>
            <a:off x="4535457" y="6862509"/>
            <a:ext cx="1304242" cy="6688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Follow-up meeting</a:t>
            </a:r>
          </a:p>
        </p:txBody>
      </p:sp>
      <p:sp>
        <p:nvSpPr>
          <p:cNvPr id="24" name="TextBox 39">
            <a:extLst>
              <a:ext uri="{FF2B5EF4-FFF2-40B4-BE49-F238E27FC236}">
                <a16:creationId xmlns:a16="http://schemas.microsoft.com/office/drawing/2014/main" id="{9881313A-70E4-4CBE-8B24-122B5193C7F2}"/>
              </a:ext>
            </a:extLst>
          </p:cNvPr>
          <p:cNvSpPr txBox="1"/>
          <p:nvPr/>
        </p:nvSpPr>
        <p:spPr>
          <a:xfrm>
            <a:off x="5704649" y="3237418"/>
            <a:ext cx="1693146" cy="10150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Pitch presentations #1</a:t>
            </a:r>
          </a:p>
        </p:txBody>
      </p:sp>
      <p:sp>
        <p:nvSpPr>
          <p:cNvPr id="25" name="TextBox 39">
            <a:extLst>
              <a:ext uri="{FF2B5EF4-FFF2-40B4-BE49-F238E27FC236}">
                <a16:creationId xmlns:a16="http://schemas.microsoft.com/office/drawing/2014/main" id="{C23FA464-111B-4A37-B800-40CCA65E6797}"/>
              </a:ext>
            </a:extLst>
          </p:cNvPr>
          <p:cNvSpPr txBox="1"/>
          <p:nvPr/>
        </p:nvSpPr>
        <p:spPr>
          <a:xfrm>
            <a:off x="7838249" y="3237418"/>
            <a:ext cx="1693145" cy="10150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Pitch presentations #2</a:t>
            </a:r>
          </a:p>
        </p:txBody>
      </p:sp>
      <p:sp>
        <p:nvSpPr>
          <p:cNvPr id="26" name="TextBox 39">
            <a:extLst>
              <a:ext uri="{FF2B5EF4-FFF2-40B4-BE49-F238E27FC236}">
                <a16:creationId xmlns:a16="http://schemas.microsoft.com/office/drawing/2014/main" id="{41AAA328-ACEC-412C-B7AC-ABA80D8397AB}"/>
              </a:ext>
            </a:extLst>
          </p:cNvPr>
          <p:cNvSpPr txBox="1"/>
          <p:nvPr/>
        </p:nvSpPr>
        <p:spPr>
          <a:xfrm>
            <a:off x="9692482" y="6882625"/>
            <a:ext cx="1304242" cy="6688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Technical meeting</a:t>
            </a:r>
          </a:p>
        </p:txBody>
      </p:sp>
      <p:sp>
        <p:nvSpPr>
          <p:cNvPr id="27" name="TextBox 39">
            <a:extLst>
              <a:ext uri="{FF2B5EF4-FFF2-40B4-BE49-F238E27FC236}">
                <a16:creationId xmlns:a16="http://schemas.microsoft.com/office/drawing/2014/main" id="{FB2D4510-421C-4409-856B-18196A51B5B4}"/>
              </a:ext>
            </a:extLst>
          </p:cNvPr>
          <p:cNvSpPr txBox="1"/>
          <p:nvPr/>
        </p:nvSpPr>
        <p:spPr>
          <a:xfrm>
            <a:off x="10296924" y="3205034"/>
            <a:ext cx="1813481" cy="10150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Thematic</a:t>
            </a:r>
          </a:p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meeting : </a:t>
            </a:r>
            <a:r>
              <a:rPr lang="en-US" sz="1899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adaptive reuse</a:t>
            </a:r>
          </a:p>
        </p:txBody>
      </p:sp>
      <p:sp>
        <p:nvSpPr>
          <p:cNvPr id="28" name="TextBox 39">
            <a:extLst>
              <a:ext uri="{FF2B5EF4-FFF2-40B4-BE49-F238E27FC236}">
                <a16:creationId xmlns:a16="http://schemas.microsoft.com/office/drawing/2014/main" id="{AE639555-8A0B-4851-A707-9EC545B5A806}"/>
              </a:ext>
            </a:extLst>
          </p:cNvPr>
          <p:cNvSpPr txBox="1"/>
          <p:nvPr/>
        </p:nvSpPr>
        <p:spPr>
          <a:xfrm>
            <a:off x="12597038" y="3225525"/>
            <a:ext cx="1480456" cy="10150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Thematic</a:t>
            </a:r>
          </a:p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meeting : </a:t>
            </a:r>
            <a:r>
              <a:rPr lang="en-US" sz="1899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restoration</a:t>
            </a:r>
          </a:p>
        </p:txBody>
      </p:sp>
      <p:sp>
        <p:nvSpPr>
          <p:cNvPr id="30" name="Freeform 8">
            <a:extLst>
              <a:ext uri="{FF2B5EF4-FFF2-40B4-BE49-F238E27FC236}">
                <a16:creationId xmlns:a16="http://schemas.microsoft.com/office/drawing/2014/main" id="{04341C6D-5E21-4563-A499-A662A0EB534A}"/>
              </a:ext>
            </a:extLst>
          </p:cNvPr>
          <p:cNvSpPr/>
          <p:nvPr/>
        </p:nvSpPr>
        <p:spPr>
          <a:xfrm>
            <a:off x="4356972" y="6362702"/>
            <a:ext cx="1713595" cy="1668449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8CB15E">
              <a:alpha val="9804"/>
            </a:srgbClr>
          </a:solidFill>
        </p:spPr>
      </p:sp>
      <p:sp>
        <p:nvSpPr>
          <p:cNvPr id="32" name="Freeform 8">
            <a:extLst>
              <a:ext uri="{FF2B5EF4-FFF2-40B4-BE49-F238E27FC236}">
                <a16:creationId xmlns:a16="http://schemas.microsoft.com/office/drawing/2014/main" id="{2890F163-E17A-424E-8C5C-9167BB88F9E6}"/>
              </a:ext>
            </a:extLst>
          </p:cNvPr>
          <p:cNvSpPr/>
          <p:nvPr/>
        </p:nvSpPr>
        <p:spPr>
          <a:xfrm>
            <a:off x="9487805" y="6362701"/>
            <a:ext cx="1713595" cy="1668449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8CB15E">
              <a:alpha val="9804"/>
            </a:srgbClr>
          </a:solidFill>
        </p:spPr>
      </p:sp>
      <p:sp>
        <p:nvSpPr>
          <p:cNvPr id="39" name="TextBox 39">
            <a:extLst>
              <a:ext uri="{FF2B5EF4-FFF2-40B4-BE49-F238E27FC236}">
                <a16:creationId xmlns:a16="http://schemas.microsoft.com/office/drawing/2014/main" id="{0B1D528B-37A4-479B-83ED-0592E1A3C967}"/>
              </a:ext>
            </a:extLst>
          </p:cNvPr>
          <p:cNvSpPr txBox="1"/>
          <p:nvPr/>
        </p:nvSpPr>
        <p:spPr>
          <a:xfrm>
            <a:off x="14757367" y="6819546"/>
            <a:ext cx="1304242" cy="6688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Technical meeting</a:t>
            </a:r>
          </a:p>
        </p:txBody>
      </p:sp>
      <p:sp>
        <p:nvSpPr>
          <p:cNvPr id="40" name="Freeform 8">
            <a:extLst>
              <a:ext uri="{FF2B5EF4-FFF2-40B4-BE49-F238E27FC236}">
                <a16:creationId xmlns:a16="http://schemas.microsoft.com/office/drawing/2014/main" id="{94752160-CD5C-43BB-BFF8-142644B08856}"/>
              </a:ext>
            </a:extLst>
          </p:cNvPr>
          <p:cNvSpPr/>
          <p:nvPr/>
        </p:nvSpPr>
        <p:spPr>
          <a:xfrm>
            <a:off x="14552691" y="6362700"/>
            <a:ext cx="1713595" cy="1668449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8CB15E">
              <a:alpha val="9804"/>
            </a:srgbClr>
          </a:solidFill>
        </p:spPr>
      </p:sp>
      <p:sp>
        <p:nvSpPr>
          <p:cNvPr id="41" name="Titre 1">
            <a:extLst>
              <a:ext uri="{FF2B5EF4-FFF2-40B4-BE49-F238E27FC236}">
                <a16:creationId xmlns:a16="http://schemas.microsoft.com/office/drawing/2014/main" id="{00B75367-9C39-4E0C-8AA7-6A6669732FF5}"/>
              </a:ext>
            </a:extLst>
          </p:cNvPr>
          <p:cNvSpPr txBox="1">
            <a:spLocks/>
          </p:cNvSpPr>
          <p:nvPr/>
        </p:nvSpPr>
        <p:spPr>
          <a:xfrm>
            <a:off x="1143000" y="1047749"/>
            <a:ext cx="12562220" cy="685251"/>
          </a:xfrm>
          <a:prstGeom prst="rect">
            <a:avLst/>
          </a:prstGeom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48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xandria"/>
                <a:ea typeface="Alexandria"/>
                <a:cs typeface="Alexandria"/>
                <a:sym typeface="Alexandria"/>
              </a:rPr>
              <a:t>Workflow 2025-2026</a:t>
            </a:r>
          </a:p>
        </p:txBody>
      </p:sp>
    </p:spTree>
    <p:extLst>
      <p:ext uri="{BB962C8B-B14F-4D97-AF65-F5344CB8AC3E}">
        <p14:creationId xmlns:p14="http://schemas.microsoft.com/office/powerpoint/2010/main" val="41941388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1028700" y="9239250"/>
            <a:ext cx="16230600" cy="0"/>
          </a:xfrm>
          <a:prstGeom prst="line">
            <a:avLst/>
          </a:prstGeom>
          <a:ln w="38100" cap="flat">
            <a:solidFill>
              <a:srgbClr val="8CB15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16238475" y="9425939"/>
            <a:ext cx="1020825" cy="587628"/>
          </a:xfrm>
          <a:custGeom>
            <a:avLst/>
            <a:gdLst/>
            <a:ahLst/>
            <a:cxnLst/>
            <a:rect l="l" t="t" r="r" b="b"/>
            <a:pathLst>
              <a:path w="1020825" h="587628">
                <a:moveTo>
                  <a:pt x="0" y="0"/>
                </a:moveTo>
                <a:lnTo>
                  <a:pt x="1020825" y="0"/>
                </a:lnTo>
                <a:lnTo>
                  <a:pt x="1020825" y="587628"/>
                </a:lnTo>
                <a:lnTo>
                  <a:pt x="0" y="5876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367" t="-28296" r="-26116" b="-328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174478" y="9425939"/>
            <a:ext cx="709331" cy="587628"/>
          </a:xfrm>
          <a:custGeom>
            <a:avLst/>
            <a:gdLst/>
            <a:ahLst/>
            <a:cxnLst/>
            <a:rect l="l" t="t" r="r" b="b"/>
            <a:pathLst>
              <a:path w="709331" h="587628">
                <a:moveTo>
                  <a:pt x="0" y="0"/>
                </a:moveTo>
                <a:lnTo>
                  <a:pt x="709331" y="0"/>
                </a:lnTo>
                <a:lnTo>
                  <a:pt x="709331" y="587628"/>
                </a:lnTo>
                <a:lnTo>
                  <a:pt x="0" y="5876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804527" y="291650"/>
            <a:ext cx="2657142" cy="1417142"/>
          </a:xfrm>
          <a:custGeom>
            <a:avLst/>
            <a:gdLst/>
            <a:ahLst/>
            <a:cxnLst/>
            <a:rect l="l" t="t" r="r" b="b"/>
            <a:pathLst>
              <a:path w="2657142" h="1417142">
                <a:moveTo>
                  <a:pt x="0" y="0"/>
                </a:moveTo>
                <a:lnTo>
                  <a:pt x="2657142" y="0"/>
                </a:lnTo>
                <a:lnTo>
                  <a:pt x="2657142" y="1417143"/>
                </a:lnTo>
                <a:lnTo>
                  <a:pt x="0" y="14171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446611" y="1866900"/>
            <a:ext cx="2072754" cy="2072754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CB15E">
                <a:alpha val="69804"/>
              </a:srgbClr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1904406" y="3650412"/>
            <a:ext cx="1058304" cy="1058304"/>
          </a:xfrm>
          <a:custGeom>
            <a:avLst/>
            <a:gdLst/>
            <a:ahLst/>
            <a:cxnLst/>
            <a:rect l="l" t="t" r="r" b="b"/>
            <a:pathLst>
              <a:path w="1058304" h="1058304">
                <a:moveTo>
                  <a:pt x="0" y="0"/>
                </a:moveTo>
                <a:lnTo>
                  <a:pt x="1058304" y="0"/>
                </a:lnTo>
                <a:lnTo>
                  <a:pt x="1058304" y="1058304"/>
                </a:lnTo>
                <a:lnTo>
                  <a:pt x="0" y="10583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1028700" y="832493"/>
            <a:ext cx="15931250" cy="5924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160"/>
              </a:lnSpc>
              <a:spcBef>
                <a:spcPct val="0"/>
              </a:spcBef>
            </a:pPr>
            <a:r>
              <a:rPr lang="en-US" sz="3000" b="1" spc="486" dirty="0">
                <a:solidFill>
                  <a:srgbClr val="000000"/>
                </a:solidFill>
                <a:latin typeface="Alexandria Bold"/>
                <a:ea typeface="Alexandria Bold"/>
                <a:cs typeface="Alexandria Bold"/>
                <a:sym typeface="Alexandria Bold"/>
              </a:rPr>
              <a:t>Available resources and how to contribute: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574884" y="2392694"/>
            <a:ext cx="1855743" cy="893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9"/>
              </a:lnSpc>
              <a:spcBef>
                <a:spcPct val="0"/>
              </a:spcBef>
            </a:pPr>
            <a:r>
              <a:rPr lang="en-US" sz="2571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Already available!!!</a:t>
            </a:r>
          </a:p>
        </p:txBody>
      </p:sp>
      <p:sp>
        <p:nvSpPr>
          <p:cNvPr id="42" name="TextBox 39">
            <a:extLst>
              <a:ext uri="{FF2B5EF4-FFF2-40B4-BE49-F238E27FC236}">
                <a16:creationId xmlns:a16="http://schemas.microsoft.com/office/drawing/2014/main" id="{91E40DD8-A1DF-4277-AC16-1138A1BE11C0}"/>
              </a:ext>
            </a:extLst>
          </p:cNvPr>
          <p:cNvSpPr txBox="1"/>
          <p:nvPr/>
        </p:nvSpPr>
        <p:spPr>
          <a:xfrm>
            <a:off x="4495800" y="1919114"/>
            <a:ext cx="2294842" cy="3225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 shared platform</a:t>
            </a:r>
          </a:p>
        </p:txBody>
      </p:sp>
      <p:sp>
        <p:nvSpPr>
          <p:cNvPr id="43" name="AutoShape 14">
            <a:extLst>
              <a:ext uri="{FF2B5EF4-FFF2-40B4-BE49-F238E27FC236}">
                <a16:creationId xmlns:a16="http://schemas.microsoft.com/office/drawing/2014/main" id="{01637EB5-8A62-4D47-8974-CB8E1F99FE04}"/>
              </a:ext>
            </a:extLst>
          </p:cNvPr>
          <p:cNvSpPr/>
          <p:nvPr/>
        </p:nvSpPr>
        <p:spPr>
          <a:xfrm>
            <a:off x="7447199" y="2080409"/>
            <a:ext cx="620025" cy="0"/>
          </a:xfrm>
          <a:prstGeom prst="line">
            <a:avLst/>
          </a:prstGeom>
          <a:ln w="95250" cap="flat">
            <a:solidFill>
              <a:srgbClr val="8CB15E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44" name="TextBox 40">
            <a:extLst>
              <a:ext uri="{FF2B5EF4-FFF2-40B4-BE49-F238E27FC236}">
                <a16:creationId xmlns:a16="http://schemas.microsoft.com/office/drawing/2014/main" id="{F7FE0AF2-10C1-4C19-99CF-D06CED1A1926}"/>
              </a:ext>
            </a:extLst>
          </p:cNvPr>
          <p:cNvSpPr txBox="1"/>
          <p:nvPr/>
        </p:nvSpPr>
        <p:spPr>
          <a:xfrm>
            <a:off x="8544129" y="1913289"/>
            <a:ext cx="8917540" cy="322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Online drive </a:t>
            </a:r>
            <a:r>
              <a:rPr lang="en-US" sz="1200" i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7"/>
              </a:rPr>
              <a:t>https://fortifiedfutures-drive.twake.app/#/folder/4b74d40080bc11d0fc9d3b4737033187</a:t>
            </a:r>
            <a:r>
              <a:rPr lang="en-US" sz="1200" i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</p:txBody>
      </p:sp>
      <p:pic>
        <p:nvPicPr>
          <p:cNvPr id="46" name="Image 45">
            <a:extLst>
              <a:ext uri="{FF2B5EF4-FFF2-40B4-BE49-F238E27FC236}">
                <a16:creationId xmlns:a16="http://schemas.microsoft.com/office/drawing/2014/main" id="{544A009A-72C0-4FB7-8B1F-EB95D850E1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10890" y="2790729"/>
            <a:ext cx="6363588" cy="1390844"/>
          </a:xfrm>
          <a:prstGeom prst="rect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434D1419-0879-405B-85D3-3029EB5124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03883" y="4991099"/>
            <a:ext cx="5970595" cy="3581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8384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1028700" y="9239250"/>
            <a:ext cx="16230600" cy="0"/>
          </a:xfrm>
          <a:prstGeom prst="line">
            <a:avLst/>
          </a:prstGeom>
          <a:ln w="38100" cap="flat">
            <a:solidFill>
              <a:srgbClr val="8CB15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16238475" y="9425939"/>
            <a:ext cx="1020825" cy="587628"/>
          </a:xfrm>
          <a:custGeom>
            <a:avLst/>
            <a:gdLst/>
            <a:ahLst/>
            <a:cxnLst/>
            <a:rect l="l" t="t" r="r" b="b"/>
            <a:pathLst>
              <a:path w="1020825" h="587628">
                <a:moveTo>
                  <a:pt x="0" y="0"/>
                </a:moveTo>
                <a:lnTo>
                  <a:pt x="1020825" y="0"/>
                </a:lnTo>
                <a:lnTo>
                  <a:pt x="1020825" y="587628"/>
                </a:lnTo>
                <a:lnTo>
                  <a:pt x="0" y="5876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367" t="-28296" r="-26116" b="-328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174478" y="9425939"/>
            <a:ext cx="709331" cy="587628"/>
          </a:xfrm>
          <a:custGeom>
            <a:avLst/>
            <a:gdLst/>
            <a:ahLst/>
            <a:cxnLst/>
            <a:rect l="l" t="t" r="r" b="b"/>
            <a:pathLst>
              <a:path w="709331" h="587628">
                <a:moveTo>
                  <a:pt x="0" y="0"/>
                </a:moveTo>
                <a:lnTo>
                  <a:pt x="709331" y="0"/>
                </a:lnTo>
                <a:lnTo>
                  <a:pt x="709331" y="587628"/>
                </a:lnTo>
                <a:lnTo>
                  <a:pt x="0" y="5876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804527" y="291650"/>
            <a:ext cx="2657142" cy="1417142"/>
          </a:xfrm>
          <a:custGeom>
            <a:avLst/>
            <a:gdLst/>
            <a:ahLst/>
            <a:cxnLst/>
            <a:rect l="l" t="t" r="r" b="b"/>
            <a:pathLst>
              <a:path w="2657142" h="1417142">
                <a:moveTo>
                  <a:pt x="0" y="0"/>
                </a:moveTo>
                <a:lnTo>
                  <a:pt x="2657142" y="0"/>
                </a:lnTo>
                <a:lnTo>
                  <a:pt x="2657142" y="1417143"/>
                </a:lnTo>
                <a:lnTo>
                  <a:pt x="0" y="14171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446611" y="1866900"/>
            <a:ext cx="2072754" cy="2072754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CB15E">
                <a:alpha val="69804"/>
              </a:srgbClr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AutoShape 14"/>
          <p:cNvSpPr/>
          <p:nvPr/>
        </p:nvSpPr>
        <p:spPr>
          <a:xfrm>
            <a:off x="7461487" y="2862743"/>
            <a:ext cx="620025" cy="0"/>
          </a:xfrm>
          <a:prstGeom prst="line">
            <a:avLst/>
          </a:prstGeom>
          <a:ln w="95250" cap="flat">
            <a:solidFill>
              <a:srgbClr val="8CB15E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20" name="Freeform 20"/>
          <p:cNvSpPr/>
          <p:nvPr/>
        </p:nvSpPr>
        <p:spPr>
          <a:xfrm>
            <a:off x="1904406" y="3650412"/>
            <a:ext cx="1058304" cy="1058304"/>
          </a:xfrm>
          <a:custGeom>
            <a:avLst/>
            <a:gdLst/>
            <a:ahLst/>
            <a:cxnLst/>
            <a:rect l="l" t="t" r="r" b="b"/>
            <a:pathLst>
              <a:path w="1058304" h="1058304">
                <a:moveTo>
                  <a:pt x="0" y="0"/>
                </a:moveTo>
                <a:lnTo>
                  <a:pt x="1058304" y="0"/>
                </a:lnTo>
                <a:lnTo>
                  <a:pt x="1058304" y="1058304"/>
                </a:lnTo>
                <a:lnTo>
                  <a:pt x="0" y="10583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1028700" y="832493"/>
            <a:ext cx="15931250" cy="5924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160"/>
              </a:lnSpc>
              <a:spcBef>
                <a:spcPct val="0"/>
              </a:spcBef>
            </a:pPr>
            <a:r>
              <a:rPr lang="en-US" sz="3000" b="1" spc="486" dirty="0">
                <a:solidFill>
                  <a:srgbClr val="000000"/>
                </a:solidFill>
                <a:latin typeface="Alexandria Bold"/>
                <a:ea typeface="Alexandria Bold"/>
                <a:cs typeface="Alexandria Bold"/>
                <a:sym typeface="Alexandria Bold"/>
              </a:rPr>
              <a:t>Available resources and how to contribute: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574884" y="2392694"/>
            <a:ext cx="1855743" cy="893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9"/>
              </a:lnSpc>
              <a:spcBef>
                <a:spcPct val="0"/>
              </a:spcBef>
            </a:pPr>
            <a:r>
              <a:rPr lang="en-US" sz="2571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Already available!!!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4518905" y="2679312"/>
            <a:ext cx="2262306" cy="3225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Online survey 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8558416" y="2502361"/>
            <a:ext cx="8917540" cy="991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 way to get to know each other and for new participants to introduce themselves to the group </a:t>
            </a:r>
          </a:p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200" i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7"/>
              </a:rPr>
              <a:t>https://docs.google.com/forms/d/e/1FAIpQLSfgonhCXnwYNQDEsHOXSOEck_ivXqwWDUC-CPkA_ELGhB31Bw/viewform</a:t>
            </a:r>
            <a:r>
              <a:rPr lang="en-US" sz="1200" i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</p:txBody>
      </p:sp>
      <p:sp>
        <p:nvSpPr>
          <p:cNvPr id="42" name="TextBox 39">
            <a:extLst>
              <a:ext uri="{FF2B5EF4-FFF2-40B4-BE49-F238E27FC236}">
                <a16:creationId xmlns:a16="http://schemas.microsoft.com/office/drawing/2014/main" id="{91E40DD8-A1DF-4277-AC16-1138A1BE11C0}"/>
              </a:ext>
            </a:extLst>
          </p:cNvPr>
          <p:cNvSpPr txBox="1"/>
          <p:nvPr/>
        </p:nvSpPr>
        <p:spPr>
          <a:xfrm>
            <a:off x="4518905" y="1926488"/>
            <a:ext cx="2294842" cy="3225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 shared platform</a:t>
            </a:r>
          </a:p>
        </p:txBody>
      </p:sp>
      <p:sp>
        <p:nvSpPr>
          <p:cNvPr id="43" name="AutoShape 14">
            <a:extLst>
              <a:ext uri="{FF2B5EF4-FFF2-40B4-BE49-F238E27FC236}">
                <a16:creationId xmlns:a16="http://schemas.microsoft.com/office/drawing/2014/main" id="{01637EB5-8A62-4D47-8974-CB8E1F99FE04}"/>
              </a:ext>
            </a:extLst>
          </p:cNvPr>
          <p:cNvSpPr/>
          <p:nvPr/>
        </p:nvSpPr>
        <p:spPr>
          <a:xfrm>
            <a:off x="7447199" y="2080409"/>
            <a:ext cx="620025" cy="0"/>
          </a:xfrm>
          <a:prstGeom prst="line">
            <a:avLst/>
          </a:prstGeom>
          <a:ln w="95250" cap="flat">
            <a:solidFill>
              <a:srgbClr val="8CB15E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07361F9-2BD3-49B2-8715-7B03517B9318}"/>
              </a:ext>
            </a:extLst>
          </p:cNvPr>
          <p:cNvSpPr txBox="1"/>
          <p:nvPr/>
        </p:nvSpPr>
        <p:spPr>
          <a:xfrm>
            <a:off x="8544129" y="1913289"/>
            <a:ext cx="8917540" cy="322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Online drive </a:t>
            </a:r>
            <a:r>
              <a:rPr lang="en-US" sz="1200" i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8"/>
              </a:rPr>
              <a:t>https://fortifiedfutures-drive.twake.app/#/folder/4b74d40080bc11d0fc9d3b4737033187</a:t>
            </a:r>
            <a:r>
              <a:rPr lang="en-US" sz="1200" i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AE91CAD-7A95-4FA1-97FD-20DEF40FA2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44129" y="4032872"/>
            <a:ext cx="4193207" cy="4667804"/>
          </a:xfrm>
          <a:prstGeom prst="rect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1A710BC5-8AD9-450F-A227-18C21D40344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002899" y="3876045"/>
            <a:ext cx="3532501" cy="488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8713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1028700" y="9239250"/>
            <a:ext cx="16230600" cy="0"/>
          </a:xfrm>
          <a:prstGeom prst="line">
            <a:avLst/>
          </a:prstGeom>
          <a:ln w="38100" cap="flat">
            <a:solidFill>
              <a:srgbClr val="8CB15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16238475" y="9425939"/>
            <a:ext cx="1020825" cy="587628"/>
          </a:xfrm>
          <a:custGeom>
            <a:avLst/>
            <a:gdLst/>
            <a:ahLst/>
            <a:cxnLst/>
            <a:rect l="l" t="t" r="r" b="b"/>
            <a:pathLst>
              <a:path w="1020825" h="587628">
                <a:moveTo>
                  <a:pt x="0" y="0"/>
                </a:moveTo>
                <a:lnTo>
                  <a:pt x="1020825" y="0"/>
                </a:lnTo>
                <a:lnTo>
                  <a:pt x="1020825" y="587628"/>
                </a:lnTo>
                <a:lnTo>
                  <a:pt x="0" y="5876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367" t="-28296" r="-26116" b="-328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174478" y="9425939"/>
            <a:ext cx="709331" cy="587628"/>
          </a:xfrm>
          <a:custGeom>
            <a:avLst/>
            <a:gdLst/>
            <a:ahLst/>
            <a:cxnLst/>
            <a:rect l="l" t="t" r="r" b="b"/>
            <a:pathLst>
              <a:path w="709331" h="587628">
                <a:moveTo>
                  <a:pt x="0" y="0"/>
                </a:moveTo>
                <a:lnTo>
                  <a:pt x="709331" y="0"/>
                </a:lnTo>
                <a:lnTo>
                  <a:pt x="709331" y="587628"/>
                </a:lnTo>
                <a:lnTo>
                  <a:pt x="0" y="5876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804527" y="291650"/>
            <a:ext cx="2657142" cy="1417142"/>
          </a:xfrm>
          <a:custGeom>
            <a:avLst/>
            <a:gdLst/>
            <a:ahLst/>
            <a:cxnLst/>
            <a:rect l="l" t="t" r="r" b="b"/>
            <a:pathLst>
              <a:path w="2657142" h="1417142">
                <a:moveTo>
                  <a:pt x="0" y="0"/>
                </a:moveTo>
                <a:lnTo>
                  <a:pt x="2657142" y="0"/>
                </a:lnTo>
                <a:lnTo>
                  <a:pt x="2657142" y="1417143"/>
                </a:lnTo>
                <a:lnTo>
                  <a:pt x="0" y="14171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446611" y="1866900"/>
            <a:ext cx="2072754" cy="2072754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CB15E">
                <a:alpha val="69804"/>
              </a:srgbClr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AutoShape 14"/>
          <p:cNvSpPr/>
          <p:nvPr/>
        </p:nvSpPr>
        <p:spPr>
          <a:xfrm>
            <a:off x="7461487" y="2862743"/>
            <a:ext cx="620025" cy="0"/>
          </a:xfrm>
          <a:prstGeom prst="line">
            <a:avLst/>
          </a:prstGeom>
          <a:ln w="95250" cap="flat">
            <a:solidFill>
              <a:srgbClr val="8CB15E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15" name="AutoShape 15"/>
          <p:cNvSpPr/>
          <p:nvPr/>
        </p:nvSpPr>
        <p:spPr>
          <a:xfrm>
            <a:off x="7461487" y="3848100"/>
            <a:ext cx="620025" cy="0"/>
          </a:xfrm>
          <a:prstGeom prst="line">
            <a:avLst/>
          </a:prstGeom>
          <a:ln w="95250" cap="flat">
            <a:solidFill>
              <a:srgbClr val="8CB15E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20" name="Freeform 20"/>
          <p:cNvSpPr/>
          <p:nvPr/>
        </p:nvSpPr>
        <p:spPr>
          <a:xfrm>
            <a:off x="1904406" y="3650412"/>
            <a:ext cx="1058304" cy="1058304"/>
          </a:xfrm>
          <a:custGeom>
            <a:avLst/>
            <a:gdLst/>
            <a:ahLst/>
            <a:cxnLst/>
            <a:rect l="l" t="t" r="r" b="b"/>
            <a:pathLst>
              <a:path w="1058304" h="1058304">
                <a:moveTo>
                  <a:pt x="0" y="0"/>
                </a:moveTo>
                <a:lnTo>
                  <a:pt x="1058304" y="0"/>
                </a:lnTo>
                <a:lnTo>
                  <a:pt x="1058304" y="1058304"/>
                </a:lnTo>
                <a:lnTo>
                  <a:pt x="0" y="10583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1028700" y="832493"/>
            <a:ext cx="15931250" cy="5924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160"/>
              </a:lnSpc>
              <a:spcBef>
                <a:spcPct val="0"/>
              </a:spcBef>
            </a:pPr>
            <a:r>
              <a:rPr lang="en-US" sz="3000" b="1" spc="486" dirty="0">
                <a:solidFill>
                  <a:srgbClr val="000000"/>
                </a:solidFill>
                <a:latin typeface="Alexandria Bold"/>
                <a:ea typeface="Alexandria Bold"/>
                <a:cs typeface="Alexandria Bold"/>
                <a:sym typeface="Alexandria Bold"/>
              </a:rPr>
              <a:t>Available resources and how to contribute: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574884" y="2392694"/>
            <a:ext cx="1855743" cy="893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9"/>
              </a:lnSpc>
              <a:spcBef>
                <a:spcPct val="0"/>
              </a:spcBef>
            </a:pPr>
            <a:r>
              <a:rPr lang="en-US" sz="2571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Already available!!!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4990247" y="3677285"/>
            <a:ext cx="1332574" cy="32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Miro board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8558416" y="3636787"/>
            <a:ext cx="8715171" cy="9796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659"/>
              </a:lnSpc>
            </a:pPr>
            <a:r>
              <a:rPr lang="en-US" sz="18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Site profiles- A tool to quickly understand each-other’s contexts.</a:t>
            </a:r>
          </a:p>
          <a:p>
            <a:pPr algn="l">
              <a:lnSpc>
                <a:spcPts val="2659"/>
              </a:lnSpc>
            </a:pPr>
            <a:r>
              <a:rPr lang="en-US" sz="1899" i="1" dirty="0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New members cans keep adding their profiles here! </a:t>
            </a:r>
          </a:p>
          <a:p>
            <a:pPr algn="l">
              <a:lnSpc>
                <a:spcPts val="2380"/>
              </a:lnSpc>
              <a:spcBef>
                <a:spcPct val="0"/>
              </a:spcBef>
            </a:pPr>
            <a:r>
              <a:rPr lang="en-US" sz="1200" i="1" dirty="0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  <a:hlinkClick r:id="rId7"/>
              </a:rPr>
              <a:t>https://miro.com/app/board/uXjVIld2Jp4=/</a:t>
            </a:r>
            <a:r>
              <a:rPr lang="en-US" sz="1200" i="1" dirty="0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4518905" y="2679312"/>
            <a:ext cx="2262306" cy="3225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Online survey 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8558416" y="2502361"/>
            <a:ext cx="8917540" cy="991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 way to get to know each other and for new participants to introduce themselves to the group </a:t>
            </a:r>
          </a:p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200" i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8"/>
              </a:rPr>
              <a:t>https://docs.google.com/forms/d/e/1FAIpQLSfgonhCXnwYNQDEsHOXSOEck_ivXqwWDUC-CPkA_ELGhB31Bw/viewform</a:t>
            </a:r>
            <a:r>
              <a:rPr lang="en-US" sz="1200" i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</p:txBody>
      </p:sp>
      <p:sp>
        <p:nvSpPr>
          <p:cNvPr id="42" name="TextBox 39">
            <a:extLst>
              <a:ext uri="{FF2B5EF4-FFF2-40B4-BE49-F238E27FC236}">
                <a16:creationId xmlns:a16="http://schemas.microsoft.com/office/drawing/2014/main" id="{91E40DD8-A1DF-4277-AC16-1138A1BE11C0}"/>
              </a:ext>
            </a:extLst>
          </p:cNvPr>
          <p:cNvSpPr txBox="1"/>
          <p:nvPr/>
        </p:nvSpPr>
        <p:spPr>
          <a:xfrm>
            <a:off x="4518905" y="1926488"/>
            <a:ext cx="2294842" cy="3225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 shared platform</a:t>
            </a:r>
          </a:p>
        </p:txBody>
      </p:sp>
      <p:sp>
        <p:nvSpPr>
          <p:cNvPr id="43" name="AutoShape 14">
            <a:extLst>
              <a:ext uri="{FF2B5EF4-FFF2-40B4-BE49-F238E27FC236}">
                <a16:creationId xmlns:a16="http://schemas.microsoft.com/office/drawing/2014/main" id="{01637EB5-8A62-4D47-8974-CB8E1F99FE04}"/>
              </a:ext>
            </a:extLst>
          </p:cNvPr>
          <p:cNvSpPr/>
          <p:nvPr/>
        </p:nvSpPr>
        <p:spPr>
          <a:xfrm>
            <a:off x="7447199" y="2080409"/>
            <a:ext cx="620025" cy="0"/>
          </a:xfrm>
          <a:prstGeom prst="line">
            <a:avLst/>
          </a:prstGeom>
          <a:ln w="95250" cap="flat">
            <a:solidFill>
              <a:srgbClr val="8CB15E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07361F9-2BD3-49B2-8715-7B03517B9318}"/>
              </a:ext>
            </a:extLst>
          </p:cNvPr>
          <p:cNvSpPr txBox="1"/>
          <p:nvPr/>
        </p:nvSpPr>
        <p:spPr>
          <a:xfrm>
            <a:off x="8544129" y="1913289"/>
            <a:ext cx="8917540" cy="322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Online drive </a:t>
            </a:r>
            <a:r>
              <a:rPr lang="en-US" sz="1200" i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9"/>
              </a:rPr>
              <a:t>https://fortifiedfutures-drive.twake.app/#/folder/4b74d40080bc11d0fc9d3b4737033187</a:t>
            </a:r>
            <a:r>
              <a:rPr lang="en-US" sz="1200" i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</p:txBody>
      </p:sp>
      <p:sp>
        <p:nvSpPr>
          <p:cNvPr id="44" name="Freeform 8">
            <a:extLst>
              <a:ext uri="{FF2B5EF4-FFF2-40B4-BE49-F238E27FC236}">
                <a16:creationId xmlns:a16="http://schemas.microsoft.com/office/drawing/2014/main" id="{1488D6A4-B1CA-41D8-9057-085477BCF71F}"/>
              </a:ext>
            </a:extLst>
          </p:cNvPr>
          <p:cNvSpPr/>
          <p:nvPr/>
        </p:nvSpPr>
        <p:spPr>
          <a:xfrm>
            <a:off x="12683379" y="5030680"/>
            <a:ext cx="3596589" cy="4116268"/>
          </a:xfrm>
          <a:custGeom>
            <a:avLst/>
            <a:gdLst/>
            <a:ahLst/>
            <a:cxnLst/>
            <a:rect l="l" t="t" r="r" b="b"/>
            <a:pathLst>
              <a:path w="5554392" h="6356958">
                <a:moveTo>
                  <a:pt x="0" y="0"/>
                </a:moveTo>
                <a:lnTo>
                  <a:pt x="5554392" y="0"/>
                </a:lnTo>
                <a:lnTo>
                  <a:pt x="5554392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46" name="Freeform 12">
            <a:extLst>
              <a:ext uri="{FF2B5EF4-FFF2-40B4-BE49-F238E27FC236}">
                <a16:creationId xmlns:a16="http://schemas.microsoft.com/office/drawing/2014/main" id="{C422B3EF-5308-4F4B-840A-D325AFDEAC42}"/>
              </a:ext>
            </a:extLst>
          </p:cNvPr>
          <p:cNvSpPr/>
          <p:nvPr/>
        </p:nvSpPr>
        <p:spPr>
          <a:xfrm>
            <a:off x="8506029" y="4944497"/>
            <a:ext cx="4076700" cy="4058973"/>
          </a:xfrm>
          <a:custGeom>
            <a:avLst/>
            <a:gdLst/>
            <a:ahLst/>
            <a:cxnLst/>
            <a:rect l="l" t="t" r="r" b="b"/>
            <a:pathLst>
              <a:path w="5031372" h="4825524">
                <a:moveTo>
                  <a:pt x="0" y="0"/>
                </a:moveTo>
                <a:lnTo>
                  <a:pt x="5031371" y="0"/>
                </a:lnTo>
                <a:lnTo>
                  <a:pt x="5031371" y="4825524"/>
                </a:lnTo>
                <a:lnTo>
                  <a:pt x="0" y="482552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b="-476"/>
            </a:stretch>
          </a:blipFill>
        </p:spPr>
      </p:sp>
    </p:spTree>
    <p:extLst>
      <p:ext uri="{BB962C8B-B14F-4D97-AF65-F5344CB8AC3E}">
        <p14:creationId xmlns:p14="http://schemas.microsoft.com/office/powerpoint/2010/main" val="17968611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1028700" y="9239250"/>
            <a:ext cx="16230600" cy="0"/>
          </a:xfrm>
          <a:prstGeom prst="line">
            <a:avLst/>
          </a:prstGeom>
          <a:ln w="38100" cap="flat">
            <a:solidFill>
              <a:srgbClr val="8CB15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16238475" y="9425939"/>
            <a:ext cx="1020825" cy="587628"/>
          </a:xfrm>
          <a:custGeom>
            <a:avLst/>
            <a:gdLst/>
            <a:ahLst/>
            <a:cxnLst/>
            <a:rect l="l" t="t" r="r" b="b"/>
            <a:pathLst>
              <a:path w="1020825" h="587628">
                <a:moveTo>
                  <a:pt x="0" y="0"/>
                </a:moveTo>
                <a:lnTo>
                  <a:pt x="1020825" y="0"/>
                </a:lnTo>
                <a:lnTo>
                  <a:pt x="1020825" y="587628"/>
                </a:lnTo>
                <a:lnTo>
                  <a:pt x="0" y="5876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367" t="-28296" r="-26116" b="-328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174478" y="9425939"/>
            <a:ext cx="709331" cy="587628"/>
          </a:xfrm>
          <a:custGeom>
            <a:avLst/>
            <a:gdLst/>
            <a:ahLst/>
            <a:cxnLst/>
            <a:rect l="l" t="t" r="r" b="b"/>
            <a:pathLst>
              <a:path w="709331" h="587628">
                <a:moveTo>
                  <a:pt x="0" y="0"/>
                </a:moveTo>
                <a:lnTo>
                  <a:pt x="709331" y="0"/>
                </a:lnTo>
                <a:lnTo>
                  <a:pt x="709331" y="587628"/>
                </a:lnTo>
                <a:lnTo>
                  <a:pt x="0" y="5876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804527" y="291650"/>
            <a:ext cx="2657142" cy="1417142"/>
          </a:xfrm>
          <a:custGeom>
            <a:avLst/>
            <a:gdLst/>
            <a:ahLst/>
            <a:cxnLst/>
            <a:rect l="l" t="t" r="r" b="b"/>
            <a:pathLst>
              <a:path w="2657142" h="1417142">
                <a:moveTo>
                  <a:pt x="0" y="0"/>
                </a:moveTo>
                <a:lnTo>
                  <a:pt x="2657142" y="0"/>
                </a:lnTo>
                <a:lnTo>
                  <a:pt x="2657142" y="1417143"/>
                </a:lnTo>
                <a:lnTo>
                  <a:pt x="0" y="14171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446611" y="1866900"/>
            <a:ext cx="2072754" cy="2072754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CB15E">
                <a:alpha val="69804"/>
              </a:srgbClr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AutoShape 14"/>
          <p:cNvSpPr/>
          <p:nvPr/>
        </p:nvSpPr>
        <p:spPr>
          <a:xfrm>
            <a:off x="7461487" y="2862743"/>
            <a:ext cx="620025" cy="0"/>
          </a:xfrm>
          <a:prstGeom prst="line">
            <a:avLst/>
          </a:prstGeom>
          <a:ln w="95250" cap="flat">
            <a:solidFill>
              <a:srgbClr val="8CB15E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15" name="AutoShape 15"/>
          <p:cNvSpPr/>
          <p:nvPr/>
        </p:nvSpPr>
        <p:spPr>
          <a:xfrm>
            <a:off x="7461487" y="3848100"/>
            <a:ext cx="620025" cy="0"/>
          </a:xfrm>
          <a:prstGeom prst="line">
            <a:avLst/>
          </a:prstGeom>
          <a:ln w="95250" cap="flat">
            <a:solidFill>
              <a:srgbClr val="8CB15E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17" name="AutoShape 17"/>
          <p:cNvSpPr/>
          <p:nvPr/>
        </p:nvSpPr>
        <p:spPr>
          <a:xfrm>
            <a:off x="7461487" y="5001568"/>
            <a:ext cx="620025" cy="0"/>
          </a:xfrm>
          <a:prstGeom prst="line">
            <a:avLst/>
          </a:prstGeom>
          <a:ln w="95250" cap="flat">
            <a:solidFill>
              <a:srgbClr val="8CB15E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20" name="Freeform 20"/>
          <p:cNvSpPr/>
          <p:nvPr/>
        </p:nvSpPr>
        <p:spPr>
          <a:xfrm>
            <a:off x="1904406" y="3650412"/>
            <a:ext cx="1058304" cy="1058304"/>
          </a:xfrm>
          <a:custGeom>
            <a:avLst/>
            <a:gdLst/>
            <a:ahLst/>
            <a:cxnLst/>
            <a:rect l="l" t="t" r="r" b="b"/>
            <a:pathLst>
              <a:path w="1058304" h="1058304">
                <a:moveTo>
                  <a:pt x="0" y="0"/>
                </a:moveTo>
                <a:lnTo>
                  <a:pt x="1058304" y="0"/>
                </a:lnTo>
                <a:lnTo>
                  <a:pt x="1058304" y="1058304"/>
                </a:lnTo>
                <a:lnTo>
                  <a:pt x="0" y="10583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1028700" y="832493"/>
            <a:ext cx="15931250" cy="5924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160"/>
              </a:lnSpc>
              <a:spcBef>
                <a:spcPct val="0"/>
              </a:spcBef>
            </a:pPr>
            <a:r>
              <a:rPr lang="en-US" sz="3000" b="1" spc="486" dirty="0">
                <a:solidFill>
                  <a:srgbClr val="000000"/>
                </a:solidFill>
                <a:latin typeface="Alexandria Bold"/>
                <a:ea typeface="Alexandria Bold"/>
                <a:cs typeface="Alexandria Bold"/>
                <a:sym typeface="Alexandria Bold"/>
              </a:rPr>
              <a:t>Available resources and how to contribute: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574884" y="2392694"/>
            <a:ext cx="1855743" cy="893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9"/>
              </a:lnSpc>
              <a:spcBef>
                <a:spcPct val="0"/>
              </a:spcBef>
            </a:pPr>
            <a:r>
              <a:rPr lang="en-US" sz="2571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Already available!!!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4620108" y="4416493"/>
            <a:ext cx="2072852" cy="668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2025 webinar report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4990247" y="3677285"/>
            <a:ext cx="1332574" cy="32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Miro board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8558416" y="3636787"/>
            <a:ext cx="8715171" cy="9796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659"/>
              </a:lnSpc>
            </a:pPr>
            <a:r>
              <a:rPr lang="en-US" sz="18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Site profiles- A tool to quickly understand each-other’s contexts.</a:t>
            </a:r>
          </a:p>
          <a:p>
            <a:pPr algn="l">
              <a:lnSpc>
                <a:spcPts val="2659"/>
              </a:lnSpc>
            </a:pPr>
            <a:r>
              <a:rPr lang="en-US" sz="1899" i="1" dirty="0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New members cans keep adding their profiles here! </a:t>
            </a:r>
          </a:p>
          <a:p>
            <a:pPr algn="l">
              <a:lnSpc>
                <a:spcPts val="2380"/>
              </a:lnSpc>
              <a:spcBef>
                <a:spcPct val="0"/>
              </a:spcBef>
            </a:pPr>
            <a:r>
              <a:rPr lang="en-US" sz="1200" i="1" dirty="0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  <a:hlinkClick r:id="rId7"/>
              </a:rPr>
              <a:t>https://miro.com/app/board/uXjVIld2Jp4=/</a:t>
            </a:r>
            <a:r>
              <a:rPr lang="en-US" sz="1200" i="1" dirty="0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8558416" y="4820911"/>
            <a:ext cx="8715171" cy="322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An digital copy that can be publicly shared to present the initiative to partners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4518905" y="2679312"/>
            <a:ext cx="2262306" cy="3225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Online survey 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8558416" y="2502361"/>
            <a:ext cx="8917540" cy="991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 way to get to know each other and for new participants to introduce themselves to the group </a:t>
            </a:r>
          </a:p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200" i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8"/>
              </a:rPr>
              <a:t>https://docs.google.com/forms/d/e/1FAIpQLSfgonhCXnwYNQDEsHOXSOEck_ivXqwWDUC-CPkA_ELGhB31Bw/viewform</a:t>
            </a:r>
            <a:r>
              <a:rPr lang="en-US" sz="1200" i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</p:txBody>
      </p:sp>
      <p:sp>
        <p:nvSpPr>
          <p:cNvPr id="42" name="TextBox 39">
            <a:extLst>
              <a:ext uri="{FF2B5EF4-FFF2-40B4-BE49-F238E27FC236}">
                <a16:creationId xmlns:a16="http://schemas.microsoft.com/office/drawing/2014/main" id="{91E40DD8-A1DF-4277-AC16-1138A1BE11C0}"/>
              </a:ext>
            </a:extLst>
          </p:cNvPr>
          <p:cNvSpPr txBox="1"/>
          <p:nvPr/>
        </p:nvSpPr>
        <p:spPr>
          <a:xfrm>
            <a:off x="4518905" y="1926488"/>
            <a:ext cx="2294842" cy="3225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 shared platform</a:t>
            </a:r>
          </a:p>
        </p:txBody>
      </p:sp>
      <p:sp>
        <p:nvSpPr>
          <p:cNvPr id="43" name="AutoShape 14">
            <a:extLst>
              <a:ext uri="{FF2B5EF4-FFF2-40B4-BE49-F238E27FC236}">
                <a16:creationId xmlns:a16="http://schemas.microsoft.com/office/drawing/2014/main" id="{01637EB5-8A62-4D47-8974-CB8E1F99FE04}"/>
              </a:ext>
            </a:extLst>
          </p:cNvPr>
          <p:cNvSpPr/>
          <p:nvPr/>
        </p:nvSpPr>
        <p:spPr>
          <a:xfrm>
            <a:off x="7447199" y="2080409"/>
            <a:ext cx="620025" cy="0"/>
          </a:xfrm>
          <a:prstGeom prst="line">
            <a:avLst/>
          </a:prstGeom>
          <a:ln w="95250" cap="flat">
            <a:solidFill>
              <a:srgbClr val="8CB15E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07361F9-2BD3-49B2-8715-7B03517B9318}"/>
              </a:ext>
            </a:extLst>
          </p:cNvPr>
          <p:cNvSpPr txBox="1"/>
          <p:nvPr/>
        </p:nvSpPr>
        <p:spPr>
          <a:xfrm>
            <a:off x="8544129" y="1913289"/>
            <a:ext cx="8917540" cy="322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Online drive </a:t>
            </a:r>
            <a:r>
              <a:rPr lang="en-US" sz="1200" i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9"/>
              </a:rPr>
              <a:t>https://fortifiedfutures-drive.twake.app/#/folder/4b74d40080bc11d0fc9d3b4737033187</a:t>
            </a:r>
            <a:r>
              <a:rPr lang="en-US" sz="1200" i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56C8E03-B490-429F-853F-1F3392C646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58416" y="5496885"/>
            <a:ext cx="2491167" cy="350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3083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967</TotalTime>
  <Words>2313</Words>
  <Application>Microsoft Office PowerPoint</Application>
  <PresentationFormat>Personnalisé</PresentationFormat>
  <Paragraphs>291</Paragraphs>
  <Slides>28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37" baseType="lpstr">
      <vt:lpstr>Alexandria Bold</vt:lpstr>
      <vt:lpstr>Wingdings</vt:lpstr>
      <vt:lpstr>Alexandria</vt:lpstr>
      <vt:lpstr>Calibri</vt:lpstr>
      <vt:lpstr>Open Sans Italics</vt:lpstr>
      <vt:lpstr>Open Sans Bold</vt:lpstr>
      <vt:lpstr>Arial</vt:lpstr>
      <vt:lpstr>Open Sans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Fortified Futures - diapositive</dc:title>
  <dc:creator>ZAMARBIDE Alba</dc:creator>
  <cp:lastModifiedBy>ZAMARBIDE Alba</cp:lastModifiedBy>
  <cp:revision>71</cp:revision>
  <dcterms:created xsi:type="dcterms:W3CDTF">2006-08-16T00:00:00Z</dcterms:created>
  <dcterms:modified xsi:type="dcterms:W3CDTF">2026-06-10T07:10:23Z</dcterms:modified>
  <dc:identifier>DAG79B9h0Ko</dc:identifier>
</cp:coreProperties>
</file>