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05" r:id="rId2"/>
    <p:sldId id="283" r:id="rId3"/>
    <p:sldId id="297" r:id="rId4"/>
    <p:sldId id="292" r:id="rId5"/>
    <p:sldId id="318" r:id="rId6"/>
    <p:sldId id="307" r:id="rId7"/>
    <p:sldId id="308" r:id="rId8"/>
    <p:sldId id="272" r:id="rId9"/>
    <p:sldId id="311" r:id="rId10"/>
    <p:sldId id="312" r:id="rId11"/>
    <p:sldId id="263" r:id="rId12"/>
    <p:sldId id="291" r:id="rId13"/>
    <p:sldId id="294" r:id="rId14"/>
    <p:sldId id="295" r:id="rId15"/>
    <p:sldId id="296" r:id="rId16"/>
    <p:sldId id="306" r:id="rId17"/>
    <p:sldId id="314" r:id="rId18"/>
    <p:sldId id="316" r:id="rId19"/>
    <p:sldId id="317" r:id="rId20"/>
    <p:sldId id="304" r:id="rId21"/>
    <p:sldId id="281" r:id="rId22"/>
    <p:sldId id="264" r:id="rId23"/>
    <p:sldId id="288" r:id="rId24"/>
    <p:sldId id="289" r:id="rId25"/>
    <p:sldId id="302" r:id="rId26"/>
    <p:sldId id="300" r:id="rId27"/>
    <p:sldId id="285" r:id="rId28"/>
    <p:sldId id="269" r:id="rId29"/>
    <p:sldId id="273" r:id="rId30"/>
    <p:sldId id="275" r:id="rId31"/>
    <p:sldId id="276" r:id="rId32"/>
    <p:sldId id="259" r:id="rId33"/>
    <p:sldId id="298" r:id="rId34"/>
    <p:sldId id="262" r:id="rId3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79"/>
  </p:normalViewPr>
  <p:slideViewPr>
    <p:cSldViewPr snapToGrid="0">
      <p:cViewPr varScale="1">
        <p:scale>
          <a:sx n="104" d="100"/>
          <a:sy n="104" d="100"/>
        </p:scale>
        <p:origin x="108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86" d="100"/>
          <a:sy n="186" d="100"/>
        </p:scale>
        <p:origin x="560" y="-57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A16D-291B-4516-BE6A-96003913262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9003510-7D74-4FCD-B44A-3141C9D908CA}">
      <dgm:prSet/>
      <dgm:spPr/>
      <dgm:t>
        <a:bodyPr/>
        <a:lstStyle/>
        <a:p>
          <a:pPr>
            <a:defRPr b="1"/>
          </a:pPr>
          <a:r>
            <a:rPr lang="en-US" dirty="0"/>
            <a:t>1990–2008</a:t>
          </a:r>
        </a:p>
      </dgm:t>
    </dgm:pt>
    <dgm:pt modelId="{30A96567-B00C-4ADA-BCB4-7D441F6A30E6}" type="parTrans" cxnId="{750825BA-D2A6-4672-8316-837D69A343F6}">
      <dgm:prSet/>
      <dgm:spPr/>
      <dgm:t>
        <a:bodyPr/>
        <a:lstStyle/>
        <a:p>
          <a:endParaRPr lang="en-US"/>
        </a:p>
      </dgm:t>
    </dgm:pt>
    <dgm:pt modelId="{CD779F26-52E6-43EF-9771-F6D6AC9C9F04}" type="sibTrans" cxnId="{750825BA-D2A6-4672-8316-837D69A343F6}">
      <dgm:prSet/>
      <dgm:spPr/>
      <dgm:t>
        <a:bodyPr/>
        <a:lstStyle/>
        <a:p>
          <a:endParaRPr lang="en-US"/>
        </a:p>
      </dgm:t>
    </dgm:pt>
    <dgm:pt modelId="{4AE30BA0-D416-4097-92A6-10A32F885C9A}">
      <dgm:prSet/>
      <dgm:spPr/>
      <dgm:t>
        <a:bodyPr/>
        <a:lstStyle/>
        <a:p>
          <a:r>
            <a:rPr lang="en-US" b="1" dirty="0">
              <a:solidFill>
                <a:schemeClr val="accent2"/>
              </a:solidFill>
            </a:rPr>
            <a:t>Efficiency</a:t>
          </a:r>
        </a:p>
      </dgm:t>
    </dgm:pt>
    <dgm:pt modelId="{FE6A4FA4-87F2-417A-91A0-59DB34762CD6}" type="parTrans" cxnId="{C5DB39FD-E4F0-4CB9-AC72-88D73D207DA9}">
      <dgm:prSet/>
      <dgm:spPr/>
      <dgm:t>
        <a:bodyPr/>
        <a:lstStyle/>
        <a:p>
          <a:endParaRPr lang="en-US"/>
        </a:p>
      </dgm:t>
    </dgm:pt>
    <dgm:pt modelId="{A90F5F85-5783-4078-82AE-883269763316}" type="sibTrans" cxnId="{C5DB39FD-E4F0-4CB9-AC72-88D73D207DA9}">
      <dgm:prSet/>
      <dgm:spPr/>
      <dgm:t>
        <a:bodyPr/>
        <a:lstStyle/>
        <a:p>
          <a:endParaRPr lang="en-US"/>
        </a:p>
      </dgm:t>
    </dgm:pt>
    <dgm:pt modelId="{8599EB14-DAEE-4AE8-95F3-B1481F40CCE1}">
      <dgm:prSet/>
      <dgm:spPr/>
      <dgm:t>
        <a:bodyPr/>
        <a:lstStyle/>
        <a:p>
          <a:pPr>
            <a:defRPr b="1"/>
          </a:pPr>
          <a:r>
            <a:rPr lang="en-US" dirty="0"/>
            <a:t>2008–2020</a:t>
          </a:r>
        </a:p>
      </dgm:t>
    </dgm:pt>
    <dgm:pt modelId="{E7DF653D-D552-43FA-B4CD-C785BBA66080}" type="parTrans" cxnId="{BC7CA488-A05E-4E9C-AA06-63E255DD3D03}">
      <dgm:prSet/>
      <dgm:spPr/>
      <dgm:t>
        <a:bodyPr/>
        <a:lstStyle/>
        <a:p>
          <a:endParaRPr lang="en-US"/>
        </a:p>
      </dgm:t>
    </dgm:pt>
    <dgm:pt modelId="{5F85C735-31FE-4462-946D-B3EA3E9C9E26}" type="sibTrans" cxnId="{BC7CA488-A05E-4E9C-AA06-63E255DD3D03}">
      <dgm:prSet/>
      <dgm:spPr/>
      <dgm:t>
        <a:bodyPr/>
        <a:lstStyle/>
        <a:p>
          <a:endParaRPr lang="en-US"/>
        </a:p>
      </dgm:t>
    </dgm:pt>
    <dgm:pt modelId="{A1CC4269-8D80-4AB8-B3A5-6480A861DF33}">
      <dgm:prSet/>
      <dgm:spPr/>
      <dgm:t>
        <a:bodyPr/>
        <a:lstStyle/>
        <a:p>
          <a:r>
            <a:rPr lang="en-US" b="1" dirty="0">
              <a:solidFill>
                <a:schemeClr val="accent2"/>
              </a:solidFill>
            </a:rPr>
            <a:t>Stability </a:t>
          </a:r>
        </a:p>
      </dgm:t>
    </dgm:pt>
    <dgm:pt modelId="{79A00202-B414-4DFA-9B02-A3AFFE12460A}" type="parTrans" cxnId="{AE5420F9-B0F9-48EB-9C51-F77C440ED089}">
      <dgm:prSet/>
      <dgm:spPr/>
      <dgm:t>
        <a:bodyPr/>
        <a:lstStyle/>
        <a:p>
          <a:endParaRPr lang="en-US"/>
        </a:p>
      </dgm:t>
    </dgm:pt>
    <dgm:pt modelId="{2B5C68D6-CB29-4310-B885-8E0F16D33D37}" type="sibTrans" cxnId="{AE5420F9-B0F9-48EB-9C51-F77C440ED089}">
      <dgm:prSet/>
      <dgm:spPr/>
      <dgm:t>
        <a:bodyPr/>
        <a:lstStyle/>
        <a:p>
          <a:endParaRPr lang="en-US"/>
        </a:p>
      </dgm:t>
    </dgm:pt>
    <dgm:pt modelId="{A2592FC6-D446-4654-9B33-E2DDFA69366B}">
      <dgm:prSet/>
      <dgm:spPr/>
      <dgm:t>
        <a:bodyPr/>
        <a:lstStyle/>
        <a:p>
          <a:pPr>
            <a:defRPr b="1"/>
          </a:pPr>
          <a:r>
            <a:rPr lang="en-US" dirty="0"/>
            <a:t>&gt; 2020</a:t>
          </a:r>
        </a:p>
      </dgm:t>
    </dgm:pt>
    <dgm:pt modelId="{7E2C43B2-6852-43B8-999F-F095AD0B5D6E}" type="parTrans" cxnId="{C06C4589-FDD8-4B4E-B5E3-88B87511A21C}">
      <dgm:prSet/>
      <dgm:spPr/>
      <dgm:t>
        <a:bodyPr/>
        <a:lstStyle/>
        <a:p>
          <a:endParaRPr lang="en-US"/>
        </a:p>
      </dgm:t>
    </dgm:pt>
    <dgm:pt modelId="{3EF3F38E-F861-4230-83D1-95B423FB9686}" type="sibTrans" cxnId="{C06C4589-FDD8-4B4E-B5E3-88B87511A21C}">
      <dgm:prSet/>
      <dgm:spPr/>
      <dgm:t>
        <a:bodyPr/>
        <a:lstStyle/>
        <a:p>
          <a:endParaRPr lang="en-US"/>
        </a:p>
      </dgm:t>
    </dgm:pt>
    <dgm:pt modelId="{28D5356C-38AE-429A-A844-A48E09A7CF4F}">
      <dgm:prSet custT="1"/>
      <dgm:spPr/>
      <dgm:t>
        <a:bodyPr/>
        <a:lstStyle/>
        <a:p>
          <a:r>
            <a:rPr lang="en-US" sz="1600" b="1" dirty="0">
              <a:solidFill>
                <a:schemeClr val="accent2"/>
              </a:solidFill>
            </a:rPr>
            <a:t>Resilience </a:t>
          </a:r>
        </a:p>
        <a:p>
          <a:r>
            <a:rPr lang="en-US" sz="1600" i="1" dirty="0">
              <a:solidFill>
                <a:schemeClr val="accent2"/>
              </a:solidFill>
            </a:rPr>
            <a:t>How do we cope with </a:t>
          </a:r>
        </a:p>
        <a:p>
          <a:r>
            <a:rPr lang="en-US" sz="1600" i="1" dirty="0">
              <a:solidFill>
                <a:schemeClr val="accent2"/>
              </a:solidFill>
            </a:rPr>
            <a:t>continuous disruptions?  </a:t>
          </a:r>
        </a:p>
      </dgm:t>
    </dgm:pt>
    <dgm:pt modelId="{434F9340-04F4-435A-BF16-3543C011BBD9}" type="parTrans" cxnId="{89298D9B-92F3-40B1-935C-9A36245B4D63}">
      <dgm:prSet/>
      <dgm:spPr/>
      <dgm:t>
        <a:bodyPr/>
        <a:lstStyle/>
        <a:p>
          <a:endParaRPr lang="en-US"/>
        </a:p>
      </dgm:t>
    </dgm:pt>
    <dgm:pt modelId="{0F3A6898-B734-4774-9323-E54C953926BE}" type="sibTrans" cxnId="{89298D9B-92F3-40B1-935C-9A36245B4D63}">
      <dgm:prSet/>
      <dgm:spPr/>
      <dgm:t>
        <a:bodyPr/>
        <a:lstStyle/>
        <a:p>
          <a:endParaRPr lang="en-US"/>
        </a:p>
      </dgm:t>
    </dgm:pt>
    <dgm:pt modelId="{AEE74232-B311-CF45-8425-63612ED3AFE4}">
      <dgm:prSet/>
      <dgm:spPr/>
      <dgm:t>
        <a:bodyPr/>
        <a:lstStyle/>
        <a:p>
          <a:r>
            <a:rPr lang="en-US" i="1" dirty="0">
              <a:solidFill>
                <a:schemeClr val="accent2"/>
              </a:solidFill>
            </a:rPr>
            <a:t>How do we manage the </a:t>
          </a:r>
        </a:p>
        <a:p>
          <a:r>
            <a:rPr lang="en-US" i="1" dirty="0">
              <a:solidFill>
                <a:schemeClr val="accent2"/>
              </a:solidFill>
            </a:rPr>
            <a:t>consequences of growth? </a:t>
          </a:r>
        </a:p>
      </dgm:t>
    </dgm:pt>
    <dgm:pt modelId="{6F2EA6C3-3FA7-0B46-B367-C1E2AE9EDB56}" type="sibTrans" cxnId="{4F4A8E29-68BA-6D43-BA49-0749609A14FB}">
      <dgm:prSet/>
      <dgm:spPr/>
      <dgm:t>
        <a:bodyPr/>
        <a:lstStyle/>
        <a:p>
          <a:endParaRPr lang="en-GB"/>
        </a:p>
      </dgm:t>
    </dgm:pt>
    <dgm:pt modelId="{352D7913-9D5F-FA41-B39D-1C8D43DE3854}" type="parTrans" cxnId="{4F4A8E29-68BA-6D43-BA49-0749609A14FB}">
      <dgm:prSet/>
      <dgm:spPr/>
      <dgm:t>
        <a:bodyPr/>
        <a:lstStyle/>
        <a:p>
          <a:endParaRPr lang="en-GB"/>
        </a:p>
      </dgm:t>
    </dgm:pt>
    <dgm:pt modelId="{2CEA2427-29A5-6B43-A689-84CA09E86A0F}">
      <dgm:prSet/>
      <dgm:spPr/>
      <dgm:t>
        <a:bodyPr/>
        <a:lstStyle/>
        <a:p>
          <a:r>
            <a:rPr lang="en-US" i="1" dirty="0">
              <a:solidFill>
                <a:schemeClr val="accent2"/>
              </a:solidFill>
            </a:rPr>
            <a:t>How can we </a:t>
          </a:r>
          <a:r>
            <a:rPr lang="en-US" i="1" dirty="0" err="1">
              <a:solidFill>
                <a:schemeClr val="accent2"/>
              </a:solidFill>
            </a:rPr>
            <a:t>maximise</a:t>
          </a:r>
          <a:r>
            <a:rPr lang="en-US" i="1" dirty="0">
              <a:solidFill>
                <a:schemeClr val="accent2"/>
              </a:solidFill>
            </a:rPr>
            <a:t> </a:t>
          </a:r>
        </a:p>
        <a:p>
          <a:r>
            <a:rPr lang="en-US" i="1" dirty="0">
              <a:solidFill>
                <a:schemeClr val="accent2"/>
              </a:solidFill>
            </a:rPr>
            <a:t>economic growth? </a:t>
          </a:r>
        </a:p>
      </dgm:t>
    </dgm:pt>
    <dgm:pt modelId="{11C82F72-C1E1-9E41-B8F5-2492BA05860D}" type="sibTrans" cxnId="{C50F3B9F-B9F8-0841-AA99-AA58805841DB}">
      <dgm:prSet/>
      <dgm:spPr/>
      <dgm:t>
        <a:bodyPr/>
        <a:lstStyle/>
        <a:p>
          <a:endParaRPr lang="en-GB"/>
        </a:p>
      </dgm:t>
    </dgm:pt>
    <dgm:pt modelId="{4F21066F-0C52-474A-B5FB-06FF4B191816}" type="parTrans" cxnId="{C50F3B9F-B9F8-0841-AA99-AA58805841DB}">
      <dgm:prSet/>
      <dgm:spPr/>
      <dgm:t>
        <a:bodyPr/>
        <a:lstStyle/>
        <a:p>
          <a:endParaRPr lang="en-GB"/>
        </a:p>
      </dgm:t>
    </dgm:pt>
    <dgm:pt modelId="{1281BA42-9049-3344-AE6D-F9A1761FD491}" type="pres">
      <dgm:prSet presAssocID="{A8F6A16D-291B-4516-BE6A-96003913262B}" presName="root" presStyleCnt="0">
        <dgm:presLayoutVars>
          <dgm:chMax/>
          <dgm:chPref/>
          <dgm:animLvl val="lvl"/>
        </dgm:presLayoutVars>
      </dgm:prSet>
      <dgm:spPr/>
    </dgm:pt>
    <dgm:pt modelId="{5D260D9C-0307-E849-AD61-0FBF8118E578}" type="pres">
      <dgm:prSet presAssocID="{A8F6A16D-291B-4516-BE6A-96003913262B}"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293F5C6E-EBE7-6549-B86C-BE87A432B536}" type="pres">
      <dgm:prSet presAssocID="{A8F6A16D-291B-4516-BE6A-96003913262B}" presName="nodes" presStyleCnt="0">
        <dgm:presLayoutVars>
          <dgm:chMax/>
          <dgm:chPref/>
          <dgm:animLvl val="lvl"/>
        </dgm:presLayoutVars>
      </dgm:prSet>
      <dgm:spPr/>
    </dgm:pt>
    <dgm:pt modelId="{00981C69-8946-E541-AC2F-704816A1E472}" type="pres">
      <dgm:prSet presAssocID="{B9003510-7D74-4FCD-B44A-3141C9D908CA}" presName="composite" presStyleCnt="0"/>
      <dgm:spPr/>
    </dgm:pt>
    <dgm:pt modelId="{03696FB2-E59B-3145-86BC-6B141E7B28EF}" type="pres">
      <dgm:prSet presAssocID="{B9003510-7D74-4FCD-B44A-3141C9D908CA}"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5A8EF71-93AD-B24A-9814-A157474120EC}" type="pres">
      <dgm:prSet presAssocID="{B9003510-7D74-4FCD-B44A-3141C9D908CA}" presName="DropPinPlaceHolder" presStyleCnt="0"/>
      <dgm:spPr/>
    </dgm:pt>
    <dgm:pt modelId="{23B94F74-4E8A-204D-BA32-66B68A980461}" type="pres">
      <dgm:prSet presAssocID="{B9003510-7D74-4FCD-B44A-3141C9D908CA}" presName="DropPin" presStyleLbl="alignNode1" presStyleIdx="0" presStyleCnt="3"/>
      <dgm:spPr/>
    </dgm:pt>
    <dgm:pt modelId="{370B5B16-5D9D-D645-BFCE-5ED5BD0C1332}" type="pres">
      <dgm:prSet presAssocID="{B9003510-7D74-4FCD-B44A-3141C9D908CA}"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D880AC27-03D8-A84E-BD55-C9DEC8038308}" type="pres">
      <dgm:prSet presAssocID="{B9003510-7D74-4FCD-B44A-3141C9D908CA}" presName="L2TextContainer" presStyleLbl="revTx" presStyleIdx="0" presStyleCnt="6">
        <dgm:presLayoutVars>
          <dgm:bulletEnabled val="1"/>
        </dgm:presLayoutVars>
      </dgm:prSet>
      <dgm:spPr/>
    </dgm:pt>
    <dgm:pt modelId="{9091AEB6-9CB6-5C4B-8247-519066323EC9}" type="pres">
      <dgm:prSet presAssocID="{B9003510-7D74-4FCD-B44A-3141C9D908CA}" presName="L1TextContainer" presStyleLbl="revTx" presStyleIdx="1" presStyleCnt="6" custLinFactNeighborX="-75" custLinFactNeighborY="6994">
        <dgm:presLayoutVars>
          <dgm:chMax val="1"/>
          <dgm:chPref val="1"/>
          <dgm:bulletEnabled val="1"/>
        </dgm:presLayoutVars>
      </dgm:prSet>
      <dgm:spPr/>
    </dgm:pt>
    <dgm:pt modelId="{AF2B5923-6C7D-F54A-8FEB-D5AD90E4B5D5}" type="pres">
      <dgm:prSet presAssocID="{B9003510-7D74-4FCD-B44A-3141C9D908CA}"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C19B7999-836F-984C-B743-540EE7B659A0}" type="pres">
      <dgm:prSet presAssocID="{B9003510-7D74-4FCD-B44A-3141C9D908CA}" presName="EmptyPlaceHolder" presStyleCnt="0"/>
      <dgm:spPr/>
    </dgm:pt>
    <dgm:pt modelId="{3566E520-7D2B-8A4C-85B4-8938AB1D3547}" type="pres">
      <dgm:prSet presAssocID="{CD779F26-52E6-43EF-9771-F6D6AC9C9F04}" presName="spaceBetweenRectangles" presStyleCnt="0"/>
      <dgm:spPr/>
    </dgm:pt>
    <dgm:pt modelId="{F9B391B9-B97B-D24C-B49A-94CC861953D2}" type="pres">
      <dgm:prSet presAssocID="{8599EB14-DAEE-4AE8-95F3-B1481F40CCE1}" presName="composite" presStyleCnt="0"/>
      <dgm:spPr/>
    </dgm:pt>
    <dgm:pt modelId="{3BD2AC21-57B5-B749-A703-81B346F0501C}" type="pres">
      <dgm:prSet presAssocID="{8599EB14-DAEE-4AE8-95F3-B1481F40CCE1}" presName="ConnectorPoint" presStyleLbl="ln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1DB74B1C-C4F9-0841-9511-7D17FFAD9231}" type="pres">
      <dgm:prSet presAssocID="{8599EB14-DAEE-4AE8-95F3-B1481F40CCE1}" presName="DropPinPlaceHolder" presStyleCnt="0"/>
      <dgm:spPr/>
    </dgm:pt>
    <dgm:pt modelId="{E4079864-9D29-D64C-ACBF-A28B57C88818}" type="pres">
      <dgm:prSet presAssocID="{8599EB14-DAEE-4AE8-95F3-B1481F40CCE1}" presName="DropPin" presStyleLbl="alignNode1" presStyleIdx="1" presStyleCnt="3"/>
      <dgm:spPr/>
    </dgm:pt>
    <dgm:pt modelId="{B5693FF3-7B28-D140-8596-D47E8B3C0370}" type="pres">
      <dgm:prSet presAssocID="{8599EB14-DAEE-4AE8-95F3-B1481F40CCE1}"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E0B53A4A-7B9C-3442-A6B7-E795FA3C5C50}" type="pres">
      <dgm:prSet presAssocID="{8599EB14-DAEE-4AE8-95F3-B1481F40CCE1}" presName="L2TextContainer" presStyleLbl="revTx" presStyleIdx="2" presStyleCnt="6">
        <dgm:presLayoutVars>
          <dgm:bulletEnabled val="1"/>
        </dgm:presLayoutVars>
      </dgm:prSet>
      <dgm:spPr/>
    </dgm:pt>
    <dgm:pt modelId="{29A2E2B9-16B8-5A40-A584-EF5834622AD2}" type="pres">
      <dgm:prSet presAssocID="{8599EB14-DAEE-4AE8-95F3-B1481F40CCE1}" presName="L1TextContainer" presStyleLbl="revTx" presStyleIdx="3" presStyleCnt="6">
        <dgm:presLayoutVars>
          <dgm:chMax val="1"/>
          <dgm:chPref val="1"/>
          <dgm:bulletEnabled val="1"/>
        </dgm:presLayoutVars>
      </dgm:prSet>
      <dgm:spPr/>
    </dgm:pt>
    <dgm:pt modelId="{8C4FFCA8-EF61-9649-86D3-91829959A9F0}" type="pres">
      <dgm:prSet presAssocID="{8599EB14-DAEE-4AE8-95F3-B1481F40CCE1}" presName="ConnectLine" presStyleLbl="sibTrans1D1" presStyleIdx="1" presStyleCnt="3"/>
      <dgm:spPr>
        <a:noFill/>
        <a:ln w="12700" cap="flat" cmpd="sng" algn="ctr">
          <a:solidFill>
            <a:schemeClr val="accent2">
              <a:hueOff val="-727682"/>
              <a:satOff val="-41964"/>
              <a:lumOff val="4314"/>
              <a:alphaOff val="0"/>
            </a:schemeClr>
          </a:solidFill>
          <a:prstDash val="dash"/>
          <a:miter lim="800000"/>
        </a:ln>
        <a:effectLst/>
      </dgm:spPr>
    </dgm:pt>
    <dgm:pt modelId="{98DA1DA4-5EDF-A74C-A4CF-8080CBD6B6F2}" type="pres">
      <dgm:prSet presAssocID="{8599EB14-DAEE-4AE8-95F3-B1481F40CCE1}" presName="EmptyPlaceHolder" presStyleCnt="0"/>
      <dgm:spPr/>
    </dgm:pt>
    <dgm:pt modelId="{D4AE1AE5-DCAE-4642-9290-B7909CD4A7AC}" type="pres">
      <dgm:prSet presAssocID="{5F85C735-31FE-4462-946D-B3EA3E9C9E26}" presName="spaceBetweenRectangles" presStyleCnt="0"/>
      <dgm:spPr/>
    </dgm:pt>
    <dgm:pt modelId="{E3DFE8E8-8179-FC4F-8DE8-E1EF6656B16F}" type="pres">
      <dgm:prSet presAssocID="{A2592FC6-D446-4654-9B33-E2DDFA69366B}" presName="composite" presStyleCnt="0"/>
      <dgm:spPr/>
    </dgm:pt>
    <dgm:pt modelId="{836F7124-C9E4-F34B-B8E2-6CCCEB339CB2}" type="pres">
      <dgm:prSet presAssocID="{A2592FC6-D446-4654-9B33-E2DDFA69366B}" presName="ConnectorPoint" presStyleLbl="ln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722905E8-4063-A549-BFAB-F6FBADB679FF}" type="pres">
      <dgm:prSet presAssocID="{A2592FC6-D446-4654-9B33-E2DDFA69366B}" presName="DropPinPlaceHolder" presStyleCnt="0"/>
      <dgm:spPr/>
    </dgm:pt>
    <dgm:pt modelId="{6641EA10-464E-C94F-BC53-46015AA95654}" type="pres">
      <dgm:prSet presAssocID="{A2592FC6-D446-4654-9B33-E2DDFA69366B}" presName="DropPin" presStyleLbl="alignNode1" presStyleIdx="2" presStyleCnt="3" custLinFactX="37635" custLinFactNeighborX="100000" custLinFactNeighborY="9745"/>
      <dgm:spPr/>
    </dgm:pt>
    <dgm:pt modelId="{ECD53E6E-2F3B-9C49-921E-2B78912F95F7}" type="pres">
      <dgm:prSet presAssocID="{A2592FC6-D446-4654-9B33-E2DDFA69366B}"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2DBF708B-7F10-2942-8EAD-F87C640B9C88}" type="pres">
      <dgm:prSet presAssocID="{A2592FC6-D446-4654-9B33-E2DDFA69366B}" presName="L2TextContainer" presStyleLbl="revTx" presStyleIdx="4" presStyleCnt="6">
        <dgm:presLayoutVars>
          <dgm:bulletEnabled val="1"/>
        </dgm:presLayoutVars>
      </dgm:prSet>
      <dgm:spPr/>
    </dgm:pt>
    <dgm:pt modelId="{C1FD0469-7BA8-1B4C-8DFF-CA68E37EF7BF}" type="pres">
      <dgm:prSet presAssocID="{A2592FC6-D446-4654-9B33-E2DDFA69366B}" presName="L1TextContainer" presStyleLbl="revTx" presStyleIdx="5" presStyleCnt="6" custLinFactNeighborX="30948" custLinFactNeighborY="13733">
        <dgm:presLayoutVars>
          <dgm:chMax val="1"/>
          <dgm:chPref val="1"/>
          <dgm:bulletEnabled val="1"/>
        </dgm:presLayoutVars>
      </dgm:prSet>
      <dgm:spPr/>
    </dgm:pt>
    <dgm:pt modelId="{7B73AC79-3F57-F649-8F5D-6AAA6B5A5271}" type="pres">
      <dgm:prSet presAssocID="{A2592FC6-D446-4654-9B33-E2DDFA69366B}" presName="ConnectLine" presStyleLbl="sibTrans1D1" presStyleIdx="2" presStyleCnt="3" custLinFactX="700000" custLinFactNeighborX="740597" custLinFactNeighborY="2736"/>
      <dgm:spPr>
        <a:noFill/>
        <a:ln w="12700" cap="flat" cmpd="sng" algn="ctr">
          <a:solidFill>
            <a:schemeClr val="accent2">
              <a:hueOff val="-1455363"/>
              <a:satOff val="-83928"/>
              <a:lumOff val="8628"/>
              <a:alphaOff val="0"/>
            </a:schemeClr>
          </a:solidFill>
          <a:prstDash val="dash"/>
          <a:miter lim="800000"/>
        </a:ln>
        <a:effectLst/>
      </dgm:spPr>
    </dgm:pt>
    <dgm:pt modelId="{1740E98B-A269-B64C-A37A-EFC24A6A03C2}" type="pres">
      <dgm:prSet presAssocID="{A2592FC6-D446-4654-9B33-E2DDFA69366B}" presName="EmptyPlaceHolder" presStyleCnt="0"/>
      <dgm:spPr/>
    </dgm:pt>
  </dgm:ptLst>
  <dgm:cxnLst>
    <dgm:cxn modelId="{BA3EF80B-9E70-BA44-8CB7-49EF845C470C}" type="presOf" srcId="{8599EB14-DAEE-4AE8-95F3-B1481F40CCE1}" destId="{29A2E2B9-16B8-5A40-A584-EF5834622AD2}" srcOrd="0" destOrd="0" presId="urn:microsoft.com/office/officeart/2017/3/layout/DropPinTimeline"/>
    <dgm:cxn modelId="{04B6A10E-8CAD-F34C-A70A-F0AB3D76DFA2}" type="presOf" srcId="{A8F6A16D-291B-4516-BE6A-96003913262B}" destId="{1281BA42-9049-3344-AE6D-F9A1761FD491}" srcOrd="0" destOrd="0" presId="urn:microsoft.com/office/officeart/2017/3/layout/DropPinTimeline"/>
    <dgm:cxn modelId="{849FD51E-EE5E-2D41-AE1C-BFF86EF177ED}" type="presOf" srcId="{A2592FC6-D446-4654-9B33-E2DDFA69366B}" destId="{C1FD0469-7BA8-1B4C-8DFF-CA68E37EF7BF}" srcOrd="0" destOrd="0" presId="urn:microsoft.com/office/officeart/2017/3/layout/DropPinTimeline"/>
    <dgm:cxn modelId="{4F4A8E29-68BA-6D43-BA49-0749609A14FB}" srcId="{8599EB14-DAEE-4AE8-95F3-B1481F40CCE1}" destId="{AEE74232-B311-CF45-8425-63612ED3AFE4}" srcOrd="1" destOrd="0" parTransId="{352D7913-9D5F-FA41-B39D-1C8D43DE3854}" sibTransId="{6F2EA6C3-3FA7-0B46-B367-C1E2AE9EDB56}"/>
    <dgm:cxn modelId="{B31AB447-8899-2741-918B-D200E15EC09A}" type="presOf" srcId="{2CEA2427-29A5-6B43-A689-84CA09E86A0F}" destId="{D880AC27-03D8-A84E-BD55-C9DEC8038308}" srcOrd="0" destOrd="1" presId="urn:microsoft.com/office/officeart/2017/3/layout/DropPinTimeline"/>
    <dgm:cxn modelId="{FCA35D4A-92C5-AA4C-A3E9-EB27FF4B7440}" type="presOf" srcId="{A1CC4269-8D80-4AB8-B3A5-6480A861DF33}" destId="{E0B53A4A-7B9C-3442-A6B7-E795FA3C5C50}" srcOrd="0" destOrd="0" presId="urn:microsoft.com/office/officeart/2017/3/layout/DropPinTimeline"/>
    <dgm:cxn modelId="{CBAAEC4D-CF32-3C4D-8881-CEE946711607}" type="presOf" srcId="{B9003510-7D74-4FCD-B44A-3141C9D908CA}" destId="{9091AEB6-9CB6-5C4B-8247-519066323EC9}" srcOrd="0" destOrd="0" presId="urn:microsoft.com/office/officeart/2017/3/layout/DropPinTimeline"/>
    <dgm:cxn modelId="{85985A86-8AAE-5541-B476-F2DA469CFF4A}" type="presOf" srcId="{28D5356C-38AE-429A-A844-A48E09A7CF4F}" destId="{2DBF708B-7F10-2942-8EAD-F87C640B9C88}" srcOrd="0" destOrd="0" presId="urn:microsoft.com/office/officeart/2017/3/layout/DropPinTimeline"/>
    <dgm:cxn modelId="{BC7CA488-A05E-4E9C-AA06-63E255DD3D03}" srcId="{A8F6A16D-291B-4516-BE6A-96003913262B}" destId="{8599EB14-DAEE-4AE8-95F3-B1481F40CCE1}" srcOrd="1" destOrd="0" parTransId="{E7DF653D-D552-43FA-B4CD-C785BBA66080}" sibTransId="{5F85C735-31FE-4462-946D-B3EA3E9C9E26}"/>
    <dgm:cxn modelId="{C06C4589-FDD8-4B4E-B5E3-88B87511A21C}" srcId="{A8F6A16D-291B-4516-BE6A-96003913262B}" destId="{A2592FC6-D446-4654-9B33-E2DDFA69366B}" srcOrd="2" destOrd="0" parTransId="{7E2C43B2-6852-43B8-999F-F095AD0B5D6E}" sibTransId="{3EF3F38E-F861-4230-83D1-95B423FB9686}"/>
    <dgm:cxn modelId="{7727819B-A3BA-4F46-BB56-1B60E1901C8F}" type="presOf" srcId="{4AE30BA0-D416-4097-92A6-10A32F885C9A}" destId="{D880AC27-03D8-A84E-BD55-C9DEC8038308}" srcOrd="0" destOrd="0" presId="urn:microsoft.com/office/officeart/2017/3/layout/DropPinTimeline"/>
    <dgm:cxn modelId="{89298D9B-92F3-40B1-935C-9A36245B4D63}" srcId="{A2592FC6-D446-4654-9B33-E2DDFA69366B}" destId="{28D5356C-38AE-429A-A844-A48E09A7CF4F}" srcOrd="0" destOrd="0" parTransId="{434F9340-04F4-435A-BF16-3543C011BBD9}" sibTransId="{0F3A6898-B734-4774-9323-E54C953926BE}"/>
    <dgm:cxn modelId="{1468E79E-FEEB-E04A-9D63-7425FD79B902}" type="presOf" srcId="{AEE74232-B311-CF45-8425-63612ED3AFE4}" destId="{E0B53A4A-7B9C-3442-A6B7-E795FA3C5C50}" srcOrd="0" destOrd="1" presId="urn:microsoft.com/office/officeart/2017/3/layout/DropPinTimeline"/>
    <dgm:cxn modelId="{C50F3B9F-B9F8-0841-AA99-AA58805841DB}" srcId="{B9003510-7D74-4FCD-B44A-3141C9D908CA}" destId="{2CEA2427-29A5-6B43-A689-84CA09E86A0F}" srcOrd="1" destOrd="0" parTransId="{4F21066F-0C52-474A-B5FB-06FF4B191816}" sibTransId="{11C82F72-C1E1-9E41-B8F5-2492BA05860D}"/>
    <dgm:cxn modelId="{750825BA-D2A6-4672-8316-837D69A343F6}" srcId="{A8F6A16D-291B-4516-BE6A-96003913262B}" destId="{B9003510-7D74-4FCD-B44A-3141C9D908CA}" srcOrd="0" destOrd="0" parTransId="{30A96567-B00C-4ADA-BCB4-7D441F6A30E6}" sibTransId="{CD779F26-52E6-43EF-9771-F6D6AC9C9F04}"/>
    <dgm:cxn modelId="{AE5420F9-B0F9-48EB-9C51-F77C440ED089}" srcId="{8599EB14-DAEE-4AE8-95F3-B1481F40CCE1}" destId="{A1CC4269-8D80-4AB8-B3A5-6480A861DF33}" srcOrd="0" destOrd="0" parTransId="{79A00202-B414-4DFA-9B02-A3AFFE12460A}" sibTransId="{2B5C68D6-CB29-4310-B885-8E0F16D33D37}"/>
    <dgm:cxn modelId="{C5DB39FD-E4F0-4CB9-AC72-88D73D207DA9}" srcId="{B9003510-7D74-4FCD-B44A-3141C9D908CA}" destId="{4AE30BA0-D416-4097-92A6-10A32F885C9A}" srcOrd="0" destOrd="0" parTransId="{FE6A4FA4-87F2-417A-91A0-59DB34762CD6}" sibTransId="{A90F5F85-5783-4078-82AE-883269763316}"/>
    <dgm:cxn modelId="{0BF0A8B0-B5E4-6844-8D18-F7AAE645F39C}" type="presParOf" srcId="{1281BA42-9049-3344-AE6D-F9A1761FD491}" destId="{5D260D9C-0307-E849-AD61-0FBF8118E578}" srcOrd="0" destOrd="0" presId="urn:microsoft.com/office/officeart/2017/3/layout/DropPinTimeline"/>
    <dgm:cxn modelId="{64314BC0-4D11-734A-B03F-FAED847CD906}" type="presParOf" srcId="{1281BA42-9049-3344-AE6D-F9A1761FD491}" destId="{293F5C6E-EBE7-6549-B86C-BE87A432B536}" srcOrd="1" destOrd="0" presId="urn:microsoft.com/office/officeart/2017/3/layout/DropPinTimeline"/>
    <dgm:cxn modelId="{5D9AA60B-75CB-2F45-90B2-74B368F2669F}" type="presParOf" srcId="{293F5C6E-EBE7-6549-B86C-BE87A432B536}" destId="{00981C69-8946-E541-AC2F-704816A1E472}" srcOrd="0" destOrd="0" presId="urn:microsoft.com/office/officeart/2017/3/layout/DropPinTimeline"/>
    <dgm:cxn modelId="{CA5692D7-B932-404A-A52A-0EF55ACB1185}" type="presParOf" srcId="{00981C69-8946-E541-AC2F-704816A1E472}" destId="{03696FB2-E59B-3145-86BC-6B141E7B28EF}" srcOrd="0" destOrd="0" presId="urn:microsoft.com/office/officeart/2017/3/layout/DropPinTimeline"/>
    <dgm:cxn modelId="{2DD45D29-F93A-884F-98D1-A13DEF0CC501}" type="presParOf" srcId="{00981C69-8946-E541-AC2F-704816A1E472}" destId="{85A8EF71-93AD-B24A-9814-A157474120EC}" srcOrd="1" destOrd="0" presId="urn:microsoft.com/office/officeart/2017/3/layout/DropPinTimeline"/>
    <dgm:cxn modelId="{A5367582-2A6E-2145-9974-518427E3B833}" type="presParOf" srcId="{85A8EF71-93AD-B24A-9814-A157474120EC}" destId="{23B94F74-4E8A-204D-BA32-66B68A980461}" srcOrd="0" destOrd="0" presId="urn:microsoft.com/office/officeart/2017/3/layout/DropPinTimeline"/>
    <dgm:cxn modelId="{B3FC8F91-2A61-1C43-AAA7-3CAACCEB2A12}" type="presParOf" srcId="{85A8EF71-93AD-B24A-9814-A157474120EC}" destId="{370B5B16-5D9D-D645-BFCE-5ED5BD0C1332}" srcOrd="1" destOrd="0" presId="urn:microsoft.com/office/officeart/2017/3/layout/DropPinTimeline"/>
    <dgm:cxn modelId="{4C6C17D0-0421-114E-8B03-16E4C1333869}" type="presParOf" srcId="{00981C69-8946-E541-AC2F-704816A1E472}" destId="{D880AC27-03D8-A84E-BD55-C9DEC8038308}" srcOrd="2" destOrd="0" presId="urn:microsoft.com/office/officeart/2017/3/layout/DropPinTimeline"/>
    <dgm:cxn modelId="{02DA4250-DE21-AE42-ADD2-4C229A2ED920}" type="presParOf" srcId="{00981C69-8946-E541-AC2F-704816A1E472}" destId="{9091AEB6-9CB6-5C4B-8247-519066323EC9}" srcOrd="3" destOrd="0" presId="urn:microsoft.com/office/officeart/2017/3/layout/DropPinTimeline"/>
    <dgm:cxn modelId="{5164FF39-6468-984E-A101-1E972F18E693}" type="presParOf" srcId="{00981C69-8946-E541-AC2F-704816A1E472}" destId="{AF2B5923-6C7D-F54A-8FEB-D5AD90E4B5D5}" srcOrd="4" destOrd="0" presId="urn:microsoft.com/office/officeart/2017/3/layout/DropPinTimeline"/>
    <dgm:cxn modelId="{29B5D4FB-3B45-FB4F-A4C5-8FA3645B51A0}" type="presParOf" srcId="{00981C69-8946-E541-AC2F-704816A1E472}" destId="{C19B7999-836F-984C-B743-540EE7B659A0}" srcOrd="5" destOrd="0" presId="urn:microsoft.com/office/officeart/2017/3/layout/DropPinTimeline"/>
    <dgm:cxn modelId="{E4213BB0-DA2E-6446-8D8C-C538CE3A3BF7}" type="presParOf" srcId="{293F5C6E-EBE7-6549-B86C-BE87A432B536}" destId="{3566E520-7D2B-8A4C-85B4-8938AB1D3547}" srcOrd="1" destOrd="0" presId="urn:microsoft.com/office/officeart/2017/3/layout/DropPinTimeline"/>
    <dgm:cxn modelId="{EBB839AE-EEEF-4043-B3FD-34084DF5EE34}" type="presParOf" srcId="{293F5C6E-EBE7-6549-B86C-BE87A432B536}" destId="{F9B391B9-B97B-D24C-B49A-94CC861953D2}" srcOrd="2" destOrd="0" presId="urn:microsoft.com/office/officeart/2017/3/layout/DropPinTimeline"/>
    <dgm:cxn modelId="{4FF76B54-2C49-5F4D-B4E1-FAFC99E1A53A}" type="presParOf" srcId="{F9B391B9-B97B-D24C-B49A-94CC861953D2}" destId="{3BD2AC21-57B5-B749-A703-81B346F0501C}" srcOrd="0" destOrd="0" presId="urn:microsoft.com/office/officeart/2017/3/layout/DropPinTimeline"/>
    <dgm:cxn modelId="{94FAB209-8644-024E-BA44-DA78D270E2D3}" type="presParOf" srcId="{F9B391B9-B97B-D24C-B49A-94CC861953D2}" destId="{1DB74B1C-C4F9-0841-9511-7D17FFAD9231}" srcOrd="1" destOrd="0" presId="urn:microsoft.com/office/officeart/2017/3/layout/DropPinTimeline"/>
    <dgm:cxn modelId="{36645BDB-6F60-DB48-B35A-BF4DE1C3DE20}" type="presParOf" srcId="{1DB74B1C-C4F9-0841-9511-7D17FFAD9231}" destId="{E4079864-9D29-D64C-ACBF-A28B57C88818}" srcOrd="0" destOrd="0" presId="urn:microsoft.com/office/officeart/2017/3/layout/DropPinTimeline"/>
    <dgm:cxn modelId="{B3388124-0BD1-E642-A908-27B7759FBA23}" type="presParOf" srcId="{1DB74B1C-C4F9-0841-9511-7D17FFAD9231}" destId="{B5693FF3-7B28-D140-8596-D47E8B3C0370}" srcOrd="1" destOrd="0" presId="urn:microsoft.com/office/officeart/2017/3/layout/DropPinTimeline"/>
    <dgm:cxn modelId="{FAD2233B-B00B-924C-8DF6-D33812184A66}" type="presParOf" srcId="{F9B391B9-B97B-D24C-B49A-94CC861953D2}" destId="{E0B53A4A-7B9C-3442-A6B7-E795FA3C5C50}" srcOrd="2" destOrd="0" presId="urn:microsoft.com/office/officeart/2017/3/layout/DropPinTimeline"/>
    <dgm:cxn modelId="{1E045B20-B36A-F642-9F2F-ED7BBAF619F5}" type="presParOf" srcId="{F9B391B9-B97B-D24C-B49A-94CC861953D2}" destId="{29A2E2B9-16B8-5A40-A584-EF5834622AD2}" srcOrd="3" destOrd="0" presId="urn:microsoft.com/office/officeart/2017/3/layout/DropPinTimeline"/>
    <dgm:cxn modelId="{F80779F1-C17A-064F-85FA-B4FB11DE8DAC}" type="presParOf" srcId="{F9B391B9-B97B-D24C-B49A-94CC861953D2}" destId="{8C4FFCA8-EF61-9649-86D3-91829959A9F0}" srcOrd="4" destOrd="0" presId="urn:microsoft.com/office/officeart/2017/3/layout/DropPinTimeline"/>
    <dgm:cxn modelId="{58EDCB19-2E93-0C45-A3D3-A50231B08542}" type="presParOf" srcId="{F9B391B9-B97B-D24C-B49A-94CC861953D2}" destId="{98DA1DA4-5EDF-A74C-A4CF-8080CBD6B6F2}" srcOrd="5" destOrd="0" presId="urn:microsoft.com/office/officeart/2017/3/layout/DropPinTimeline"/>
    <dgm:cxn modelId="{5F4BAA2E-CF8D-0242-9342-B8D57A004DB5}" type="presParOf" srcId="{293F5C6E-EBE7-6549-B86C-BE87A432B536}" destId="{D4AE1AE5-DCAE-4642-9290-B7909CD4A7AC}" srcOrd="3" destOrd="0" presId="urn:microsoft.com/office/officeart/2017/3/layout/DropPinTimeline"/>
    <dgm:cxn modelId="{BEB68A5A-E961-CA49-8742-18E6339AEB63}" type="presParOf" srcId="{293F5C6E-EBE7-6549-B86C-BE87A432B536}" destId="{E3DFE8E8-8179-FC4F-8DE8-E1EF6656B16F}" srcOrd="4" destOrd="0" presId="urn:microsoft.com/office/officeart/2017/3/layout/DropPinTimeline"/>
    <dgm:cxn modelId="{F3D477D7-BF9B-6E41-B63A-C4008654CC6E}" type="presParOf" srcId="{E3DFE8E8-8179-FC4F-8DE8-E1EF6656B16F}" destId="{836F7124-C9E4-F34B-B8E2-6CCCEB339CB2}" srcOrd="0" destOrd="0" presId="urn:microsoft.com/office/officeart/2017/3/layout/DropPinTimeline"/>
    <dgm:cxn modelId="{5320B44D-DDD4-AA48-BECC-AE3095EB60B3}" type="presParOf" srcId="{E3DFE8E8-8179-FC4F-8DE8-E1EF6656B16F}" destId="{722905E8-4063-A549-BFAB-F6FBADB679FF}" srcOrd="1" destOrd="0" presId="urn:microsoft.com/office/officeart/2017/3/layout/DropPinTimeline"/>
    <dgm:cxn modelId="{14B0A2AE-137B-894D-B715-77CB1C4E40E2}" type="presParOf" srcId="{722905E8-4063-A549-BFAB-F6FBADB679FF}" destId="{6641EA10-464E-C94F-BC53-46015AA95654}" srcOrd="0" destOrd="0" presId="urn:microsoft.com/office/officeart/2017/3/layout/DropPinTimeline"/>
    <dgm:cxn modelId="{66DF39DF-43C5-104A-ADDF-E133E5870D7F}" type="presParOf" srcId="{722905E8-4063-A549-BFAB-F6FBADB679FF}" destId="{ECD53E6E-2F3B-9C49-921E-2B78912F95F7}" srcOrd="1" destOrd="0" presId="urn:microsoft.com/office/officeart/2017/3/layout/DropPinTimeline"/>
    <dgm:cxn modelId="{AF254C2F-4545-F542-B4C7-C2236FF7B5E2}" type="presParOf" srcId="{E3DFE8E8-8179-FC4F-8DE8-E1EF6656B16F}" destId="{2DBF708B-7F10-2942-8EAD-F87C640B9C88}" srcOrd="2" destOrd="0" presId="urn:microsoft.com/office/officeart/2017/3/layout/DropPinTimeline"/>
    <dgm:cxn modelId="{3E8BF73B-51E9-194F-BFFD-C2875D720434}" type="presParOf" srcId="{E3DFE8E8-8179-FC4F-8DE8-E1EF6656B16F}" destId="{C1FD0469-7BA8-1B4C-8DFF-CA68E37EF7BF}" srcOrd="3" destOrd="0" presId="urn:microsoft.com/office/officeart/2017/3/layout/DropPinTimeline"/>
    <dgm:cxn modelId="{9A56EB32-FC16-9B46-80A4-4F6D264E4F17}" type="presParOf" srcId="{E3DFE8E8-8179-FC4F-8DE8-E1EF6656B16F}" destId="{7B73AC79-3F57-F649-8F5D-6AAA6B5A5271}" srcOrd="4" destOrd="0" presId="urn:microsoft.com/office/officeart/2017/3/layout/DropPinTimeline"/>
    <dgm:cxn modelId="{C5D9FC4E-223E-F440-8923-6363D83F2162}" type="presParOf" srcId="{E3DFE8E8-8179-FC4F-8DE8-E1EF6656B16F}" destId="{1740E98B-A269-B64C-A37A-EFC24A6A03C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60D9C-0307-E849-AD61-0FBF8118E578}">
      <dsp:nvSpPr>
        <dsp:cNvPr id="0" name=""/>
        <dsp:cNvSpPr/>
      </dsp:nvSpPr>
      <dsp:spPr>
        <a:xfrm>
          <a:off x="0" y="1844702"/>
          <a:ext cx="1140691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3B94F74-4E8A-204D-BA32-66B68A980461}">
      <dsp:nvSpPr>
        <dsp:cNvPr id="0" name=""/>
        <dsp:cNvSpPr/>
      </dsp:nvSpPr>
      <dsp:spPr>
        <a:xfrm rot="8100000">
          <a:off x="59834"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B5B16-5D9D-D645-BFCE-5ED5BD0C1332}">
      <dsp:nvSpPr>
        <dsp:cNvPr id="0" name=""/>
        <dsp:cNvSpPr/>
      </dsp:nvSpPr>
      <dsp:spPr>
        <a:xfrm>
          <a:off x="89975"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80AC27-03D8-A84E-BD55-C9DEC8038308}">
      <dsp:nvSpPr>
        <dsp:cNvPr id="0" name=""/>
        <dsp:cNvSpPr/>
      </dsp:nvSpPr>
      <dsp:spPr>
        <a:xfrm>
          <a:off x="383787" y="779474"/>
          <a:ext cx="4738018"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accent2"/>
              </a:solidFill>
            </a:rPr>
            <a:t>Efficiency</a:t>
          </a:r>
        </a:p>
        <a:p>
          <a:pPr marL="0" lvl="0" indent="0" algn="l" defTabSz="666750">
            <a:lnSpc>
              <a:spcPct val="90000"/>
            </a:lnSpc>
            <a:spcBef>
              <a:spcPct val="0"/>
            </a:spcBef>
            <a:spcAft>
              <a:spcPct val="35000"/>
            </a:spcAft>
            <a:buNone/>
          </a:pPr>
          <a:r>
            <a:rPr lang="en-US" sz="1500" i="1" kern="1200" dirty="0">
              <a:solidFill>
                <a:schemeClr val="accent2"/>
              </a:solidFill>
            </a:rPr>
            <a:t>How can we </a:t>
          </a:r>
          <a:r>
            <a:rPr lang="en-US" sz="1500" i="1" kern="1200" dirty="0" err="1">
              <a:solidFill>
                <a:schemeClr val="accent2"/>
              </a:solidFill>
            </a:rPr>
            <a:t>maximise</a:t>
          </a:r>
          <a:r>
            <a:rPr lang="en-US" sz="1500" i="1" kern="1200" dirty="0">
              <a:solidFill>
                <a:schemeClr val="accent2"/>
              </a:solidFill>
            </a:rPr>
            <a:t> </a:t>
          </a:r>
        </a:p>
        <a:p>
          <a:pPr marL="0" lvl="0" indent="0" algn="l" defTabSz="666750">
            <a:lnSpc>
              <a:spcPct val="90000"/>
            </a:lnSpc>
            <a:spcBef>
              <a:spcPct val="0"/>
            </a:spcBef>
            <a:spcAft>
              <a:spcPct val="35000"/>
            </a:spcAft>
            <a:buNone/>
          </a:pPr>
          <a:r>
            <a:rPr lang="en-US" sz="1500" i="1" kern="1200" dirty="0">
              <a:solidFill>
                <a:schemeClr val="accent2"/>
              </a:solidFill>
            </a:rPr>
            <a:t>economic growth? </a:t>
          </a:r>
        </a:p>
      </dsp:txBody>
      <dsp:txXfrm>
        <a:off x="383787" y="779474"/>
        <a:ext cx="4738018" cy="1092063"/>
      </dsp:txXfrm>
    </dsp:sp>
    <dsp:sp modelId="{9091AEB6-9CB6-5C4B-8247-519066323EC9}">
      <dsp:nvSpPr>
        <dsp:cNvPr id="0" name=""/>
        <dsp:cNvSpPr/>
      </dsp:nvSpPr>
      <dsp:spPr>
        <a:xfrm>
          <a:off x="383787" y="395776"/>
          <a:ext cx="4738018"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1990–2008</a:t>
          </a:r>
        </a:p>
      </dsp:txBody>
      <dsp:txXfrm>
        <a:off x="383787" y="395776"/>
        <a:ext cx="4738018" cy="383698"/>
      </dsp:txXfrm>
    </dsp:sp>
    <dsp:sp modelId="{AF2B5923-6C7D-F54A-8FEB-D5AD90E4B5D5}">
      <dsp:nvSpPr>
        <dsp:cNvPr id="0" name=""/>
        <dsp:cNvSpPr/>
      </dsp:nvSpPr>
      <dsp:spPr>
        <a:xfrm>
          <a:off x="195492"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3696FB2-E59B-3145-86BC-6B141E7B28EF}">
      <dsp:nvSpPr>
        <dsp:cNvPr id="0" name=""/>
        <dsp:cNvSpPr/>
      </dsp:nvSpPr>
      <dsp:spPr>
        <a:xfrm>
          <a:off x="160959"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79864-9D29-D64C-ACBF-A28B57C88818}">
      <dsp:nvSpPr>
        <dsp:cNvPr id="0" name=""/>
        <dsp:cNvSpPr/>
      </dsp:nvSpPr>
      <dsp:spPr>
        <a:xfrm rot="18900000">
          <a:off x="2905421" y="2992957"/>
          <a:ext cx="271315" cy="271315"/>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93FF3-7B28-D140-8596-D47E8B3C0370}">
      <dsp:nvSpPr>
        <dsp:cNvPr id="0" name=""/>
        <dsp:cNvSpPr/>
      </dsp:nvSpPr>
      <dsp:spPr>
        <a:xfrm>
          <a:off x="2935562"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B53A4A-7B9C-3442-A6B7-E795FA3C5C50}">
      <dsp:nvSpPr>
        <dsp:cNvPr id="0" name=""/>
        <dsp:cNvSpPr/>
      </dsp:nvSpPr>
      <dsp:spPr>
        <a:xfrm>
          <a:off x="3232928" y="1844702"/>
          <a:ext cx="4738018"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1" kern="1200" dirty="0">
              <a:solidFill>
                <a:schemeClr val="accent2"/>
              </a:solidFill>
            </a:rPr>
            <a:t>Stability </a:t>
          </a:r>
        </a:p>
        <a:p>
          <a:pPr marL="0" lvl="0" indent="0" algn="l" defTabSz="666750">
            <a:lnSpc>
              <a:spcPct val="90000"/>
            </a:lnSpc>
            <a:spcBef>
              <a:spcPct val="0"/>
            </a:spcBef>
            <a:spcAft>
              <a:spcPct val="35000"/>
            </a:spcAft>
            <a:buNone/>
          </a:pPr>
          <a:r>
            <a:rPr lang="en-US" sz="1500" i="1" kern="1200" dirty="0">
              <a:solidFill>
                <a:schemeClr val="accent2"/>
              </a:solidFill>
            </a:rPr>
            <a:t>How do we manage the </a:t>
          </a:r>
        </a:p>
        <a:p>
          <a:pPr marL="0" lvl="0" indent="0" algn="l" defTabSz="666750">
            <a:lnSpc>
              <a:spcPct val="90000"/>
            </a:lnSpc>
            <a:spcBef>
              <a:spcPct val="0"/>
            </a:spcBef>
            <a:spcAft>
              <a:spcPct val="35000"/>
            </a:spcAft>
            <a:buNone/>
          </a:pPr>
          <a:r>
            <a:rPr lang="en-US" sz="1500" i="1" kern="1200" dirty="0">
              <a:solidFill>
                <a:schemeClr val="accent2"/>
              </a:solidFill>
            </a:rPr>
            <a:t>consequences of growth? </a:t>
          </a:r>
        </a:p>
      </dsp:txBody>
      <dsp:txXfrm>
        <a:off x="3232928" y="1844702"/>
        <a:ext cx="4738018" cy="1092063"/>
      </dsp:txXfrm>
    </dsp:sp>
    <dsp:sp modelId="{29A2E2B9-16B8-5A40-A584-EF5834622AD2}">
      <dsp:nvSpPr>
        <dsp:cNvPr id="0" name=""/>
        <dsp:cNvSpPr/>
      </dsp:nvSpPr>
      <dsp:spPr>
        <a:xfrm>
          <a:off x="3232928" y="2936766"/>
          <a:ext cx="4738018"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2008–2020</a:t>
          </a:r>
        </a:p>
      </dsp:txBody>
      <dsp:txXfrm>
        <a:off x="3232928" y="2936766"/>
        <a:ext cx="4738018" cy="383698"/>
      </dsp:txXfrm>
    </dsp:sp>
    <dsp:sp modelId="{8C4FFCA8-EF61-9649-86D3-91829959A9F0}">
      <dsp:nvSpPr>
        <dsp:cNvPr id="0" name=""/>
        <dsp:cNvSpPr/>
      </dsp:nvSpPr>
      <dsp:spPr>
        <a:xfrm>
          <a:off x="3041079" y="1844702"/>
          <a:ext cx="0" cy="1092063"/>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3BD2AC21-57B5-B749-A703-81B346F0501C}">
      <dsp:nvSpPr>
        <dsp:cNvPr id="0" name=""/>
        <dsp:cNvSpPr/>
      </dsp:nvSpPr>
      <dsp:spPr>
        <a:xfrm>
          <a:off x="3006546" y="1810169"/>
          <a:ext cx="69065" cy="69065"/>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1EA10-464E-C94F-BC53-46015AA95654}">
      <dsp:nvSpPr>
        <dsp:cNvPr id="0" name=""/>
        <dsp:cNvSpPr/>
      </dsp:nvSpPr>
      <dsp:spPr>
        <a:xfrm rot="8100000">
          <a:off x="6279111" y="462523"/>
          <a:ext cx="271315" cy="27131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53E6E-2F3B-9C49-921E-2B78912F95F7}">
      <dsp:nvSpPr>
        <dsp:cNvPr id="0" name=""/>
        <dsp:cNvSpPr/>
      </dsp:nvSpPr>
      <dsp:spPr>
        <a:xfrm>
          <a:off x="6309252" y="492663"/>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DBF708B-7F10-2942-8EAD-F87C640B9C88}">
      <dsp:nvSpPr>
        <dsp:cNvPr id="0" name=""/>
        <dsp:cNvSpPr/>
      </dsp:nvSpPr>
      <dsp:spPr>
        <a:xfrm>
          <a:off x="6668897" y="805331"/>
          <a:ext cx="4738018"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accent2"/>
              </a:solidFill>
            </a:rPr>
            <a:t>Resilience </a:t>
          </a:r>
        </a:p>
        <a:p>
          <a:pPr marL="0" lvl="0" indent="0" algn="l" defTabSz="711200">
            <a:lnSpc>
              <a:spcPct val="90000"/>
            </a:lnSpc>
            <a:spcBef>
              <a:spcPct val="0"/>
            </a:spcBef>
            <a:spcAft>
              <a:spcPct val="35000"/>
            </a:spcAft>
            <a:buNone/>
          </a:pPr>
          <a:r>
            <a:rPr lang="en-US" sz="1600" i="1" kern="1200" dirty="0">
              <a:solidFill>
                <a:schemeClr val="accent2"/>
              </a:solidFill>
            </a:rPr>
            <a:t>How do we cope with </a:t>
          </a:r>
        </a:p>
        <a:p>
          <a:pPr marL="0" lvl="0" indent="0" algn="l" defTabSz="711200">
            <a:lnSpc>
              <a:spcPct val="90000"/>
            </a:lnSpc>
            <a:spcBef>
              <a:spcPct val="0"/>
            </a:spcBef>
            <a:spcAft>
              <a:spcPct val="35000"/>
            </a:spcAft>
            <a:buNone/>
          </a:pPr>
          <a:r>
            <a:rPr lang="en-US" sz="1600" i="1" kern="1200" dirty="0">
              <a:solidFill>
                <a:schemeClr val="accent2"/>
              </a:solidFill>
            </a:rPr>
            <a:t>continuous disruptions?  </a:t>
          </a:r>
        </a:p>
      </dsp:txBody>
      <dsp:txXfrm>
        <a:off x="6668897" y="805331"/>
        <a:ext cx="4738018" cy="1092063"/>
      </dsp:txXfrm>
    </dsp:sp>
    <dsp:sp modelId="{C1FD0469-7BA8-1B4C-8DFF-CA68E37EF7BF}">
      <dsp:nvSpPr>
        <dsp:cNvPr id="0" name=""/>
        <dsp:cNvSpPr/>
      </dsp:nvSpPr>
      <dsp:spPr>
        <a:xfrm>
          <a:off x="6668897" y="421633"/>
          <a:ext cx="4738018"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&gt; 2020</a:t>
          </a:r>
        </a:p>
      </dsp:txBody>
      <dsp:txXfrm>
        <a:off x="6668897" y="421633"/>
        <a:ext cx="4738018" cy="383698"/>
      </dsp:txXfrm>
    </dsp:sp>
    <dsp:sp modelId="{7B73AC79-3F57-F649-8F5D-6AAA6B5A5271}">
      <dsp:nvSpPr>
        <dsp:cNvPr id="0" name=""/>
        <dsp:cNvSpPr/>
      </dsp:nvSpPr>
      <dsp:spPr>
        <a:xfrm>
          <a:off x="6405281" y="782517"/>
          <a:ext cx="0" cy="109206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836F7124-C9E4-F34B-B8E2-6CCCEB339CB2}">
      <dsp:nvSpPr>
        <dsp:cNvPr id="0" name=""/>
        <dsp:cNvSpPr/>
      </dsp:nvSpPr>
      <dsp:spPr>
        <a:xfrm>
          <a:off x="6370748" y="1840048"/>
          <a:ext cx="69065" cy="69065"/>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16712-185C-9D4E-AFFF-F3956A38F5A5}" type="datetimeFigureOut">
              <a:rPr lang="en-NL" smtClean="0"/>
              <a:t>10/06/2026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ECC07-615A-AD4F-B88C-DCB34836F241}" type="slidenum">
              <a:rPr lang="en-NL" smtClean="0"/>
              <a:t>‹#›</a:t>
            </a:fld>
            <a:endParaRPr lang="en-NL"/>
          </a:p>
        </p:txBody>
      </p:sp>
    </p:spTree>
    <p:extLst>
      <p:ext uri="{BB962C8B-B14F-4D97-AF65-F5344CB8AC3E}">
        <p14:creationId xmlns:p14="http://schemas.microsoft.com/office/powerpoint/2010/main" val="304077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mo.int/media/news/devastating-rainfall-hits-spain-yet-another-flood-related-disaste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ontext.news/climate-risks/spain-floods-expose-flaws-in-europes-early-warning-system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6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30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Tom Middendorp Chief of Defense from </a:t>
            </a:r>
            <a:r>
              <a:rPr lang="en-GB" b="0" i="0" u="none" strike="noStrike" dirty="0">
                <a:solidFill>
                  <a:srgbClr val="202122"/>
                </a:solidFill>
                <a:effectLst/>
                <a:latin typeface="Arial" panose="020B0604020202020204" pitchFamily="34" charset="0"/>
              </a:rPr>
              <a:t>2012 – 2017 </a:t>
            </a:r>
            <a:r>
              <a:rPr lang="en-GB" b="0" i="0" u="none" strike="noStrike" dirty="0" err="1">
                <a:solidFill>
                  <a:srgbClr val="0F172A"/>
                </a:solidFill>
                <a:effectLst/>
                <a:latin typeface="RijksSans"/>
              </a:rPr>
              <a:t>veiligheidsvraagstukken</a:t>
            </a:r>
            <a:r>
              <a:rPr lang="en-GB" b="0" i="0" u="none" strike="noStrike" dirty="0">
                <a:solidFill>
                  <a:srgbClr val="0F172A"/>
                </a:solidFill>
                <a:effectLst/>
                <a:latin typeface="RijksSans"/>
              </a:rPr>
              <a:t> door </a:t>
            </a:r>
            <a:r>
              <a:rPr lang="en-GB" b="0" i="0" u="none" strike="noStrike" dirty="0" err="1">
                <a:solidFill>
                  <a:srgbClr val="0F172A"/>
                </a:solidFill>
                <a:effectLst/>
                <a:latin typeface="RijksSans"/>
              </a:rPr>
              <a:t>klimaatverandering</a:t>
            </a:r>
            <a:endParaRPr lang="en-GB" b="0" i="0" u="none" strike="noStrike" dirty="0">
              <a:solidFill>
                <a:srgbClr val="0F172A"/>
              </a:solidFill>
              <a:effectLst/>
              <a:latin typeface="RijksSans"/>
            </a:endParaRPr>
          </a:p>
          <a:p>
            <a:r>
              <a:rPr lang="en-GB" b="0" i="0" u="none" strike="noStrike" dirty="0">
                <a:solidFill>
                  <a:srgbClr val="0F172A"/>
                </a:solidFill>
                <a:effectLst/>
                <a:latin typeface="RijksSans"/>
              </a:rPr>
              <a:t>Climate change gamechanger for security </a:t>
            </a:r>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11</a:t>
            </a:fld>
            <a:endParaRPr lang="en-NL"/>
          </a:p>
        </p:txBody>
      </p:sp>
    </p:spTree>
    <p:extLst>
      <p:ext uri="{BB962C8B-B14F-4D97-AF65-F5344CB8AC3E}">
        <p14:creationId xmlns:p14="http://schemas.microsoft.com/office/powerpoint/2010/main" val="340931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68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Enery transistion is not about idealism but about strategic realism </a:t>
            </a:r>
          </a:p>
          <a:p>
            <a:r>
              <a:rPr lang="en-NL" dirty="0"/>
              <a:t>It is not about the emissions, but about </a:t>
            </a:r>
            <a:r>
              <a:rPr lang="en-GB" dirty="0" err="1"/>
              <a:t>th</a:t>
            </a:r>
            <a:r>
              <a:rPr lang="en-NL" dirty="0"/>
              <a:t>e mission </a:t>
            </a:r>
          </a:p>
          <a:p>
            <a:r>
              <a:rPr lang="en-NL" dirty="0"/>
              <a:t>30% of governmental energy use is in defense </a:t>
            </a:r>
          </a:p>
          <a:p>
            <a:r>
              <a:rPr lang="en-NL" dirty="0"/>
              <a:t>10-12% of casualities are related to fuel and water transport </a:t>
            </a:r>
          </a:p>
          <a:p>
            <a:r>
              <a:rPr lang="en-NL" dirty="0"/>
              <a:t>In Afghanistan and Iraq most of the US casualities were in fuel transport </a:t>
            </a:r>
          </a:p>
          <a:p>
            <a:r>
              <a:rPr lang="en-NL" dirty="0"/>
              <a:t>Verandering komt door urgentie en perspectief (kansen voor de toekomst) </a:t>
            </a:r>
          </a:p>
          <a:p>
            <a:r>
              <a:rPr lang="en-GB" dirty="0"/>
              <a:t>Korte </a:t>
            </a:r>
            <a:r>
              <a:rPr lang="en-GB" dirty="0" err="1"/>
              <a:t>en</a:t>
            </a:r>
            <a:r>
              <a:rPr lang="en-GB" dirty="0"/>
              <a:t> </a:t>
            </a:r>
            <a:r>
              <a:rPr lang="en-GB" dirty="0" err="1"/>
              <a:t>lange</a:t>
            </a:r>
            <a:r>
              <a:rPr lang="en-GB" dirty="0"/>
              <a:t> </a:t>
            </a:r>
            <a:r>
              <a:rPr lang="en-GB" dirty="0" err="1"/>
              <a:t>termijn</a:t>
            </a:r>
            <a:r>
              <a:rPr lang="en-GB" dirty="0"/>
              <a:t> </a:t>
            </a:r>
            <a:r>
              <a:rPr lang="en-GB" dirty="0" err="1"/>
              <a:t>verbinden</a:t>
            </a:r>
            <a:r>
              <a:rPr lang="en-GB" dirty="0"/>
              <a:t> met </a:t>
            </a:r>
            <a:r>
              <a:rPr lang="en-GB" dirty="0" err="1"/>
              <a:t>elkaar</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renewable energy is increasingly discussed not only as a climate solution but also as a security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626262"/>
                </a:solidFill>
                <a:effectLst/>
                <a:latin typeface="Unify Sans"/>
              </a:rPr>
              <a:t>A U.S. soldier investigates the scene of a suicide bombing at the border crossing between Afghanistan and Pakistan on June 19 in Torkham, Nangarhar province, Afghanistan. Three Taliban suicide bombers attacked and burned 37 NATO military fuel vehicles during an assault on an outpost along the main supply route for coalition forces.</a:t>
            </a:r>
            <a:endParaRPr lang="en-NL" dirty="0"/>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52B38"/>
                </a:solidFill>
                <a:effectLst/>
                <a:latin typeface="robotoslab"/>
              </a:rPr>
              <a:t>2026 Middle East oil disruption exposed Europe’s vulnerability to fuel supply shocks.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39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5B5B5B"/>
                </a:solidFill>
                <a:effectLst/>
                <a:latin typeface="Red Hat Text"/>
              </a:rPr>
              <a:t>In late October 2024, Spain experienced one of its </a:t>
            </a:r>
            <a:r>
              <a:rPr lang="en-GB" b="0" i="0" u="none" strike="noStrike" dirty="0">
                <a:solidFill>
                  <a:srgbClr val="F59C00"/>
                </a:solidFill>
                <a:effectLst/>
                <a:latin typeface="Red Hat Text"/>
                <a:hlinkClick r:id="rId3"/>
              </a:rPr>
              <a:t>deadliest floods in decades</a:t>
            </a:r>
            <a:r>
              <a:rPr lang="en-GB" b="0" i="0" u="none" strike="noStrike" dirty="0">
                <a:solidFill>
                  <a:srgbClr val="5B5B5B"/>
                </a:solidFill>
                <a:effectLst/>
                <a:latin typeface="Red Hat Text"/>
              </a:rPr>
              <a:t>, with the Valencia region and nearby areas suffering devastating impacts. Over 200 lives were tragically lost, thousands were displaced, and the destruction of infrastructure and livelihoods was extensive. It exposed </a:t>
            </a:r>
            <a:r>
              <a:rPr lang="en-GB" b="0" i="0" u="none" strike="noStrike" dirty="0">
                <a:solidFill>
                  <a:srgbClr val="F59C00"/>
                </a:solidFill>
                <a:effectLst/>
                <a:latin typeface="Red Hat Text"/>
                <a:hlinkClick r:id="rId4"/>
              </a:rPr>
              <a:t>critical shortcomings</a:t>
            </a:r>
            <a:r>
              <a:rPr lang="en-GB" b="0" i="0" u="none" strike="noStrike" dirty="0">
                <a:solidFill>
                  <a:srgbClr val="5B5B5B"/>
                </a:solidFill>
                <a:effectLst/>
                <a:latin typeface="Red Hat Text"/>
              </a:rPr>
              <a:t> in Spain’s disaster preparedness</a:t>
            </a:r>
          </a:p>
          <a:p>
            <a:r>
              <a:rPr lang="en-GB" b="0" i="0" u="none" strike="noStrike" dirty="0">
                <a:solidFill>
                  <a:srgbClr val="202224"/>
                </a:solidFill>
                <a:effectLst/>
                <a:latin typeface="BBC Reith Serif"/>
              </a:rPr>
              <a:t>Sánchez said the deployment of 10.000 troops and police was Spain's largest in peacetime, in response to one of the worst floods in Europe this century.</a:t>
            </a:r>
            <a:endParaRPr lang="en-NL" dirty="0"/>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79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85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resilience feels like a contemporary concept, societies have always designed systems to cope with uncertainty: </a:t>
            </a:r>
          </a:p>
          <a:p>
            <a:pPr marL="0" indent="0">
              <a:buNone/>
            </a:pPr>
            <a:endParaRPr lang="en-GB" dirty="0"/>
          </a:p>
          <a:p>
            <a:pPr algn="l">
              <a:buFont typeface="Arial" panose="020B0604020202020204" pitchFamily="34" charset="0"/>
              <a:buChar char="•"/>
            </a:pPr>
            <a:r>
              <a:rPr lang="en-GB" b="0" i="0" u="none" strike="noStrike" dirty="0">
                <a:solidFill>
                  <a:srgbClr val="000000"/>
                </a:solidFill>
                <a:effectLst/>
              </a:rPr>
              <a:t>water systems,</a:t>
            </a:r>
          </a:p>
          <a:p>
            <a:pPr algn="l">
              <a:buFont typeface="Arial" panose="020B0604020202020204" pitchFamily="34" charset="0"/>
              <a:buChar char="•"/>
            </a:pPr>
            <a:r>
              <a:rPr lang="en-GB" b="0" i="0" u="none" strike="noStrike" dirty="0">
                <a:solidFill>
                  <a:srgbClr val="000000"/>
                </a:solidFill>
                <a:effectLst/>
              </a:rPr>
              <a:t>infrastructure,</a:t>
            </a:r>
          </a:p>
          <a:p>
            <a:pPr algn="l">
              <a:buFont typeface="Arial" panose="020B0604020202020204" pitchFamily="34" charset="0"/>
              <a:buChar char="•"/>
            </a:pPr>
            <a:r>
              <a:rPr lang="en-GB" b="0" i="0" u="none" strike="noStrike" dirty="0">
                <a:solidFill>
                  <a:srgbClr val="000000"/>
                </a:solidFill>
                <a:effectLst/>
              </a:rPr>
              <a:t>defensive landscapes,</a:t>
            </a:r>
          </a:p>
          <a:p>
            <a:pPr algn="l">
              <a:buFont typeface="Arial" panose="020B0604020202020204" pitchFamily="34" charset="0"/>
              <a:buChar char="•"/>
            </a:pPr>
            <a:r>
              <a:rPr lang="en-GB" b="0" i="0" u="none" strike="noStrike" dirty="0">
                <a:solidFill>
                  <a:srgbClr val="000000"/>
                </a:solidFill>
                <a:effectLst/>
              </a:rPr>
              <a:t>fortified settlements.</a:t>
            </a:r>
          </a:p>
          <a:p>
            <a:pPr marL="0" indent="0" algn="l">
              <a:buNone/>
            </a:pPr>
            <a:r>
              <a:rPr lang="en-GB" dirty="0" err="1">
                <a:solidFill>
                  <a:srgbClr val="000000"/>
                </a:solidFill>
              </a:rPr>
              <a:t>Zuiderwaterlinie</a:t>
            </a:r>
            <a:r>
              <a:rPr lang="en-GB" dirty="0">
                <a:solidFill>
                  <a:srgbClr val="000000"/>
                </a:solidFill>
              </a:rPr>
              <a:t> </a:t>
            </a:r>
          </a:p>
          <a:p>
            <a:pPr marL="0" indent="0" algn="l">
              <a:buNone/>
            </a:pPr>
            <a:r>
              <a:rPr lang="en-GB" b="0" i="0" u="none" strike="noStrike" dirty="0">
                <a:solidFill>
                  <a:srgbClr val="000000"/>
                </a:solidFill>
                <a:effectLst/>
              </a:rPr>
              <a:t>UNESCO </a:t>
            </a:r>
            <a:r>
              <a:rPr lang="en-GB" b="0" i="0" u="none" strike="noStrike" dirty="0" err="1">
                <a:solidFill>
                  <a:srgbClr val="000000"/>
                </a:solidFill>
                <a:effectLst/>
              </a:rPr>
              <a:t>waterlinie</a:t>
            </a:r>
            <a:r>
              <a:rPr lang="en-GB" b="0" i="0" u="none" strike="noStrike" dirty="0">
                <a:solidFill>
                  <a:srgbClr val="000000"/>
                </a:solidFill>
                <a:effectLst/>
              </a:rPr>
              <a:t> </a:t>
            </a:r>
          </a:p>
          <a:p>
            <a:pPr marL="0" indent="0" algn="l">
              <a:buNone/>
            </a:pPr>
            <a:r>
              <a:rPr lang="en-GB" dirty="0">
                <a:solidFill>
                  <a:srgbClr val="000000"/>
                </a:solidFill>
              </a:rPr>
              <a:t>GLACIS </a:t>
            </a:r>
            <a:endParaRPr lang="en-GB" b="0" i="0" u="none" strike="noStrike" dirty="0">
              <a:solidFill>
                <a:srgbClr val="000000"/>
              </a:solidFill>
              <a:effectLst/>
            </a:endParaRP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0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Fortresses as Early Resilience Infrastructure</a:t>
            </a:r>
          </a:p>
          <a:p>
            <a:pPr algn="l"/>
            <a:r>
              <a:rPr lang="en-GB" b="0" i="0" u="none" strike="noStrike" dirty="0">
                <a:solidFill>
                  <a:srgbClr val="000000"/>
                </a:solidFill>
                <a:effectLst/>
              </a:rPr>
              <a:t>We tend to think of a fortress as a military object, but historically it served a much broader purpose:</a:t>
            </a:r>
          </a:p>
          <a:p>
            <a:pPr algn="l">
              <a:buFont typeface="Arial" panose="020B0604020202020204" pitchFamily="34" charset="0"/>
              <a:buChar char="•"/>
            </a:pPr>
            <a:r>
              <a:rPr lang="en-GB" b="0" i="0" u="none" strike="noStrike" dirty="0">
                <a:solidFill>
                  <a:srgbClr val="000000"/>
                </a:solidFill>
                <a:effectLst/>
              </a:rPr>
              <a:t>Protecting populations</a:t>
            </a:r>
          </a:p>
          <a:p>
            <a:pPr algn="l">
              <a:buFont typeface="Arial" panose="020B0604020202020204" pitchFamily="34" charset="0"/>
              <a:buChar char="•"/>
            </a:pPr>
            <a:r>
              <a:rPr lang="en-GB" b="0" i="0" u="none" strike="noStrike" dirty="0">
                <a:solidFill>
                  <a:srgbClr val="000000"/>
                </a:solidFill>
                <a:effectLst/>
              </a:rPr>
              <a:t>Securing food and water supplies</a:t>
            </a:r>
          </a:p>
          <a:p>
            <a:pPr algn="l">
              <a:buFont typeface="Arial" panose="020B0604020202020204" pitchFamily="34" charset="0"/>
              <a:buChar char="•"/>
            </a:pPr>
            <a:r>
              <a:rPr lang="en-GB" b="0" i="0" u="none" strike="noStrike" dirty="0">
                <a:solidFill>
                  <a:srgbClr val="000000"/>
                </a:solidFill>
                <a:effectLst/>
              </a:rPr>
              <a:t>Maintaining governance during crises</a:t>
            </a:r>
          </a:p>
          <a:p>
            <a:pPr algn="l">
              <a:buFont typeface="Arial" panose="020B0604020202020204" pitchFamily="34" charset="0"/>
              <a:buChar char="•"/>
            </a:pPr>
            <a:r>
              <a:rPr lang="en-GB" b="0" i="0" u="none" strike="noStrike" dirty="0">
                <a:solidFill>
                  <a:srgbClr val="000000"/>
                </a:solidFill>
                <a:effectLst/>
              </a:rPr>
              <a:t>Preserving trade routes</a:t>
            </a:r>
          </a:p>
          <a:p>
            <a:pPr algn="l">
              <a:buFont typeface="Arial" panose="020B0604020202020204" pitchFamily="34" charset="0"/>
              <a:buChar char="•"/>
            </a:pPr>
            <a:r>
              <a:rPr lang="en-GB" b="0" i="0" u="none" strike="noStrike" dirty="0">
                <a:solidFill>
                  <a:srgbClr val="000000"/>
                </a:solidFill>
                <a:effectLst/>
              </a:rPr>
              <a:t>Ensuring continuity of society</a:t>
            </a:r>
          </a:p>
          <a:p>
            <a:pPr algn="l"/>
            <a:r>
              <a:rPr lang="en-GB" b="0" i="0" u="none" strike="noStrike" dirty="0">
                <a:solidFill>
                  <a:srgbClr val="000000"/>
                </a:solidFill>
                <a:effectLst/>
              </a:rPr>
              <a:t>In modern language, these are all aspects of resilience.</a:t>
            </a:r>
          </a:p>
          <a:p>
            <a:pPr algn="l"/>
            <a:r>
              <a:rPr lang="en-GB" b="0" i="0" u="none" strike="noStrike" dirty="0">
                <a:solidFill>
                  <a:srgbClr val="000000"/>
                </a:solidFill>
                <a:effectLst/>
              </a:rPr>
              <a:t>A fortress was not merely designed to stop an attack. It was designed to ensure that a community could continue functioning under extreme pressure.</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6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Resilience Before the Word Existed</a:t>
            </a:r>
          </a:p>
          <a:p>
            <a:pPr algn="l"/>
            <a:r>
              <a:rPr lang="en-GB" b="0" i="0" u="none" strike="noStrike" dirty="0">
                <a:solidFill>
                  <a:srgbClr val="000000"/>
                </a:solidFill>
                <a:effectLst/>
              </a:rPr>
              <a:t>Modern resilience literature emerged largely from ecology, disaster management, and systems theory in the late 20th century.</a:t>
            </a:r>
          </a:p>
          <a:p>
            <a:pPr algn="l"/>
            <a:r>
              <a:rPr lang="en-GB" b="0" i="0" u="none" strike="noStrike" dirty="0">
                <a:solidFill>
                  <a:srgbClr val="000000"/>
                </a:solidFill>
                <a:effectLst/>
              </a:rPr>
              <a:t>Yet fortress builders intuitively understood several resilience principles:</a:t>
            </a:r>
          </a:p>
          <a:p>
            <a:pPr algn="l"/>
            <a:r>
              <a:rPr lang="en-GB" b="1" i="0" u="none" strike="noStrike" dirty="0">
                <a:solidFill>
                  <a:srgbClr val="000000"/>
                </a:solidFill>
                <a:effectLst/>
              </a:rPr>
              <a:t>1. Anticipate shocks</a:t>
            </a:r>
          </a:p>
          <a:p>
            <a:pPr algn="l"/>
            <a:r>
              <a:rPr lang="en-GB" b="0" i="0" u="none" strike="noStrike" dirty="0">
                <a:solidFill>
                  <a:srgbClr val="000000"/>
                </a:solidFill>
                <a:effectLst/>
              </a:rPr>
              <a:t>A fortress assumed:</a:t>
            </a:r>
          </a:p>
          <a:p>
            <a:r>
              <a:rPr lang="en-GB" dirty="0"/>
              <a:t>A crisis will happen.</a:t>
            </a:r>
          </a:p>
          <a:p>
            <a:pPr algn="l"/>
            <a:r>
              <a:rPr lang="en-GB" b="0" i="0" u="none" strike="noStrike" dirty="0">
                <a:solidFill>
                  <a:srgbClr val="000000"/>
                </a:solidFill>
                <a:effectLst/>
              </a:rPr>
              <a:t>Not:</a:t>
            </a:r>
          </a:p>
          <a:p>
            <a:r>
              <a:rPr lang="en-GB" dirty="0"/>
              <a:t>A crisis might happen.</a:t>
            </a:r>
          </a:p>
          <a:p>
            <a:pPr algn="l"/>
            <a:r>
              <a:rPr lang="en-GB" b="0" i="0" u="none" strike="noStrike" dirty="0">
                <a:solidFill>
                  <a:srgbClr val="000000"/>
                </a:solidFill>
                <a:effectLst/>
              </a:rPr>
              <a:t>Likewise, modern resilience planning assumes:</a:t>
            </a:r>
          </a:p>
          <a:p>
            <a:pPr algn="l">
              <a:buFont typeface="Arial" panose="020B0604020202020204" pitchFamily="34" charset="0"/>
              <a:buChar char="•"/>
            </a:pPr>
            <a:r>
              <a:rPr lang="en-GB" b="0" i="0" u="none" strike="noStrike" dirty="0">
                <a:solidFill>
                  <a:srgbClr val="000000"/>
                </a:solidFill>
                <a:effectLst/>
              </a:rPr>
              <a:t>Pandemics will occur.</a:t>
            </a:r>
          </a:p>
          <a:p>
            <a:pPr algn="l">
              <a:buFont typeface="Arial" panose="020B0604020202020204" pitchFamily="34" charset="0"/>
              <a:buChar char="•"/>
            </a:pPr>
            <a:r>
              <a:rPr lang="en-GB" b="0" i="0" u="none" strike="noStrike" dirty="0">
                <a:solidFill>
                  <a:srgbClr val="000000"/>
                </a:solidFill>
                <a:effectLst/>
              </a:rPr>
              <a:t>Cyberattacks will occur.</a:t>
            </a:r>
          </a:p>
          <a:p>
            <a:pPr algn="l">
              <a:buFont typeface="Arial" panose="020B0604020202020204" pitchFamily="34" charset="0"/>
              <a:buChar char="•"/>
            </a:pPr>
            <a:r>
              <a:rPr lang="en-GB" b="0" i="0" u="none" strike="noStrike" dirty="0">
                <a:solidFill>
                  <a:srgbClr val="000000"/>
                </a:solidFill>
                <a:effectLst/>
              </a:rPr>
              <a:t>Climate disruptions will occur.</a:t>
            </a:r>
          </a:p>
          <a:p>
            <a:pPr algn="l"/>
            <a:r>
              <a:rPr lang="en-GB" b="1" i="0" u="none" strike="noStrike" dirty="0">
                <a:solidFill>
                  <a:srgbClr val="000000"/>
                </a:solidFill>
                <a:effectLst/>
              </a:rPr>
              <a:t>2. Build redundancy</a:t>
            </a:r>
          </a:p>
          <a:p>
            <a:pPr algn="l"/>
            <a:r>
              <a:rPr lang="en-GB" b="0" i="0" u="none" strike="noStrike" dirty="0">
                <a:solidFill>
                  <a:srgbClr val="000000"/>
                </a:solidFill>
                <a:effectLst/>
              </a:rPr>
              <a:t>Fortresses rarely depended on a single wall, gate, well, or supply route.</a:t>
            </a:r>
          </a:p>
          <a:p>
            <a:pPr algn="l"/>
            <a:r>
              <a:rPr lang="en-GB" b="0" i="0" u="none" strike="noStrike" dirty="0">
                <a:solidFill>
                  <a:srgbClr val="000000"/>
                </a:solidFill>
                <a:effectLst/>
              </a:rPr>
              <a:t>Multiple layers existed because failure was expected.</a:t>
            </a:r>
          </a:p>
          <a:p>
            <a:pPr algn="l"/>
            <a:r>
              <a:rPr lang="en-GB" b="0" i="0" u="none" strike="noStrike" dirty="0">
                <a:solidFill>
                  <a:srgbClr val="000000"/>
                </a:solidFill>
                <a:effectLst/>
              </a:rPr>
              <a:t>Today:</a:t>
            </a:r>
          </a:p>
          <a:p>
            <a:pPr algn="l">
              <a:buFont typeface="Arial" panose="020B0604020202020204" pitchFamily="34" charset="0"/>
              <a:buChar char="•"/>
            </a:pPr>
            <a:r>
              <a:rPr lang="en-GB" b="0" i="0" u="none" strike="noStrike" dirty="0">
                <a:solidFill>
                  <a:srgbClr val="000000"/>
                </a:solidFill>
                <a:effectLst/>
              </a:rPr>
              <a:t>Multiple energy sources</a:t>
            </a:r>
          </a:p>
          <a:p>
            <a:pPr algn="l">
              <a:buFont typeface="Arial" panose="020B0604020202020204" pitchFamily="34" charset="0"/>
              <a:buChar char="•"/>
            </a:pPr>
            <a:r>
              <a:rPr lang="en-GB" b="0" i="0" u="none" strike="noStrike" dirty="0">
                <a:solidFill>
                  <a:srgbClr val="000000"/>
                </a:solidFill>
                <a:effectLst/>
              </a:rPr>
              <a:t>Backup communication systems</a:t>
            </a:r>
          </a:p>
          <a:p>
            <a:pPr algn="l">
              <a:buFont typeface="Arial" panose="020B0604020202020204" pitchFamily="34" charset="0"/>
              <a:buChar char="•"/>
            </a:pPr>
            <a:r>
              <a:rPr lang="en-GB" b="0" i="0" u="none" strike="noStrike" dirty="0">
                <a:solidFill>
                  <a:srgbClr val="000000"/>
                </a:solidFill>
                <a:effectLst/>
              </a:rPr>
              <a:t>Alternative suppliers</a:t>
            </a:r>
          </a:p>
          <a:p>
            <a:pPr algn="l"/>
            <a:r>
              <a:rPr lang="en-GB" b="0" i="0" u="none" strike="noStrike" dirty="0">
                <a:solidFill>
                  <a:srgbClr val="000000"/>
                </a:solidFill>
                <a:effectLst/>
              </a:rPr>
              <a:t>This is the same principle.</a:t>
            </a:r>
          </a:p>
          <a:p>
            <a:pPr algn="l"/>
            <a:r>
              <a:rPr lang="en-GB" b="1" i="0" u="none" strike="noStrike" dirty="0">
                <a:solidFill>
                  <a:srgbClr val="000000"/>
                </a:solidFill>
                <a:effectLst/>
              </a:rPr>
              <a:t>3. Maintain adaptive capacity</a:t>
            </a:r>
          </a:p>
          <a:p>
            <a:pPr algn="l"/>
            <a:r>
              <a:rPr lang="en-GB" b="0" i="0" u="none" strike="noStrike" dirty="0">
                <a:solidFill>
                  <a:srgbClr val="000000"/>
                </a:solidFill>
                <a:effectLst/>
              </a:rPr>
              <a:t>Fortresses evolved continuously.</a:t>
            </a:r>
          </a:p>
          <a:p>
            <a:pPr algn="l"/>
            <a:r>
              <a:rPr lang="en-GB" b="0" i="0" u="none" strike="noStrike" dirty="0">
                <a:solidFill>
                  <a:srgbClr val="000000"/>
                </a:solidFill>
                <a:effectLst/>
              </a:rPr>
              <a:t>Medieval walls became bastioned fortifications.</a:t>
            </a:r>
            <a:br>
              <a:rPr lang="en-GB" b="0" i="0" u="none" strike="noStrike" dirty="0">
                <a:solidFill>
                  <a:srgbClr val="000000"/>
                </a:solidFill>
                <a:effectLst/>
              </a:rPr>
            </a:br>
            <a:r>
              <a:rPr lang="en-GB" b="0" i="0" u="none" strike="noStrike" dirty="0">
                <a:solidFill>
                  <a:srgbClr val="000000"/>
                </a:solidFill>
                <a:effectLst/>
              </a:rPr>
              <a:t>Bastioned fortifications became military landscapes.</a:t>
            </a:r>
            <a:br>
              <a:rPr lang="en-GB" b="0" i="0" u="none" strike="noStrike" dirty="0">
                <a:solidFill>
                  <a:srgbClr val="000000"/>
                </a:solidFill>
                <a:effectLst/>
              </a:rPr>
            </a:br>
            <a:r>
              <a:rPr lang="en-GB" b="0" i="0" u="none" strike="noStrike" dirty="0">
                <a:solidFill>
                  <a:srgbClr val="000000"/>
                </a:solidFill>
                <a:effectLst/>
              </a:rPr>
              <a:t>Military landscapes became cultural and civic infrastructure.</a:t>
            </a:r>
          </a:p>
          <a:p>
            <a:pPr algn="l"/>
            <a:r>
              <a:rPr lang="en-GB" b="0" i="0" u="none" strike="noStrike" dirty="0">
                <a:solidFill>
                  <a:srgbClr val="000000"/>
                </a:solidFill>
                <a:effectLst/>
              </a:rPr>
              <a:t>They survived because they adapted.</a:t>
            </a:r>
          </a:p>
          <a:p>
            <a:pPr algn="l"/>
            <a:r>
              <a:rPr lang="en-GB" b="0" i="0" u="none" strike="noStrike" dirty="0">
                <a:solidFill>
                  <a:srgbClr val="000000"/>
                </a:solidFill>
                <a:effectLst/>
              </a:rPr>
              <a:t>That is essentially the definition of resilience:</a:t>
            </a:r>
          </a:p>
          <a:p>
            <a:r>
              <a:rPr lang="en-GB" dirty="0"/>
              <a:t>The ability to absorb disturbance while maintaining identity and function.</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4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The largest Fortress of the Dutch Water Defence L</a:t>
            </a:r>
            <a:r>
              <a:rPr lang="en-GB" dirty="0" err="1"/>
              <a:t>i</a:t>
            </a:r>
            <a:r>
              <a:rPr lang="en-NL" dirty="0"/>
              <a:t>ne and UNESCO heritage </a:t>
            </a:r>
          </a:p>
        </p:txBody>
      </p:sp>
      <p:sp>
        <p:nvSpPr>
          <p:cNvPr id="4" name="Slide Number Placeholder 3"/>
          <p:cNvSpPr>
            <a:spLocks noGrp="1"/>
          </p:cNvSpPr>
          <p:nvPr>
            <p:ph type="sldNum" sz="quarter" idx="5"/>
          </p:nvPr>
        </p:nvSpPr>
        <p:spPr/>
        <p:txBody>
          <a:bodyPr/>
          <a:lstStyle/>
          <a:p>
            <a:fld id="{7F1ECC07-615A-AD4F-B88C-DCB34836F241}" type="slidenum">
              <a:rPr lang="en-NL" smtClean="0"/>
              <a:t>2</a:t>
            </a:fld>
            <a:endParaRPr lang="en-NL"/>
          </a:p>
        </p:txBody>
      </p:sp>
    </p:spTree>
    <p:extLst>
      <p:ext uri="{BB962C8B-B14F-4D97-AF65-F5344CB8AC3E}">
        <p14:creationId xmlns:p14="http://schemas.microsoft.com/office/powerpoint/2010/main" val="66036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“Forts show that sustainability is not only about efficiency, but also about sustainability in the sense of longevity: structures that remain relevant for generations because they are able to adapt.”</a:t>
            </a:r>
          </a:p>
          <a:p>
            <a:r>
              <a:rPr lang="en-GB" dirty="0"/>
              <a:t>“</a:t>
            </a:r>
            <a:r>
              <a:rPr lang="en-GB" dirty="0" err="1"/>
              <a:t>Europese</a:t>
            </a:r>
            <a:r>
              <a:rPr lang="en-GB" dirty="0"/>
              <a:t> </a:t>
            </a:r>
            <a:r>
              <a:rPr lang="en-GB" dirty="0" err="1"/>
              <a:t>forten</a:t>
            </a:r>
            <a:r>
              <a:rPr lang="en-GB" dirty="0"/>
              <a:t> </a:t>
            </a:r>
            <a:r>
              <a:rPr lang="en-GB" dirty="0" err="1"/>
              <a:t>beschermden</a:t>
            </a:r>
            <a:r>
              <a:rPr lang="en-GB" dirty="0"/>
              <a:t> </a:t>
            </a:r>
            <a:r>
              <a:rPr lang="en-GB" dirty="0" err="1"/>
              <a:t>ooit</a:t>
            </a:r>
            <a:r>
              <a:rPr lang="en-GB" dirty="0"/>
              <a:t> </a:t>
            </a:r>
            <a:r>
              <a:rPr lang="en-GB" dirty="0" err="1"/>
              <a:t>territoria</a:t>
            </a:r>
            <a:r>
              <a:rPr lang="en-GB" dirty="0"/>
              <a:t>.</a:t>
            </a:r>
            <a:br>
              <a:rPr lang="en-GB" dirty="0"/>
            </a:br>
            <a:r>
              <a:rPr lang="en-GB" dirty="0" err="1"/>
              <a:t>Vandaag</a:t>
            </a:r>
            <a:r>
              <a:rPr lang="en-GB" dirty="0"/>
              <a:t> </a:t>
            </a:r>
            <a:r>
              <a:rPr lang="en-GB" dirty="0" err="1"/>
              <a:t>kunnen</a:t>
            </a:r>
            <a:r>
              <a:rPr lang="en-GB" dirty="0"/>
              <a:t> ze </a:t>
            </a:r>
            <a:r>
              <a:rPr lang="en-GB" dirty="0" err="1"/>
              <a:t>helpen</a:t>
            </a:r>
            <a:r>
              <a:rPr lang="en-GB" dirty="0"/>
              <a:t> </a:t>
            </a:r>
            <a:r>
              <a:rPr lang="en-GB" dirty="0" err="1"/>
              <a:t>onze</a:t>
            </a:r>
            <a:r>
              <a:rPr lang="en-GB" dirty="0"/>
              <a:t> </a:t>
            </a:r>
            <a:r>
              <a:rPr lang="en-GB" dirty="0" err="1"/>
              <a:t>samenleving</a:t>
            </a:r>
            <a:r>
              <a:rPr lang="en-GB" dirty="0"/>
              <a:t> </a:t>
            </a:r>
            <a:r>
              <a:rPr lang="en-GB" dirty="0" err="1"/>
              <a:t>te</a:t>
            </a:r>
            <a:r>
              <a:rPr lang="en-GB" dirty="0"/>
              <a:t> </a:t>
            </a:r>
            <a:r>
              <a:rPr lang="en-GB" dirty="0" err="1"/>
              <a:t>beschermen</a:t>
            </a:r>
            <a:r>
              <a:rPr lang="en-GB" dirty="0"/>
              <a:t> </a:t>
            </a:r>
            <a:r>
              <a:rPr lang="en-GB" dirty="0" err="1"/>
              <a:t>tegen</a:t>
            </a:r>
            <a:r>
              <a:rPr lang="en-GB" dirty="0"/>
              <a:t> </a:t>
            </a:r>
            <a:r>
              <a:rPr lang="en-GB" dirty="0" err="1"/>
              <a:t>klimaatstress</a:t>
            </a:r>
            <a:r>
              <a:rPr lang="en-GB" dirty="0"/>
              <a:t>, </a:t>
            </a:r>
            <a:r>
              <a:rPr lang="en-GB" dirty="0" err="1"/>
              <a:t>energie-afhankelijkheid</a:t>
            </a:r>
            <a:r>
              <a:rPr lang="en-GB" dirty="0"/>
              <a:t> </a:t>
            </a:r>
            <a:r>
              <a:rPr lang="en-GB" dirty="0" err="1"/>
              <a:t>en</a:t>
            </a:r>
            <a:r>
              <a:rPr lang="en-GB" dirty="0"/>
              <a:t> </a:t>
            </a:r>
            <a:r>
              <a:rPr lang="en-GB" dirty="0" err="1"/>
              <a:t>verlies</a:t>
            </a:r>
            <a:r>
              <a:rPr lang="en-GB" dirty="0"/>
              <a:t> van </a:t>
            </a:r>
            <a:r>
              <a:rPr lang="en-GB" dirty="0" err="1"/>
              <a:t>gemeenschapszin</a:t>
            </a:r>
            <a:r>
              <a:rPr lang="en-GB" dirty="0"/>
              <a:t>.”</a:t>
            </a:r>
          </a:p>
          <a:p>
            <a:pPr algn="l"/>
            <a:r>
              <a:rPr lang="en-GB" b="0" i="0" u="none" strike="noStrike" dirty="0">
                <a:solidFill>
                  <a:srgbClr val="000000"/>
                </a:solidFill>
                <a:effectLst/>
              </a:rPr>
              <a:t>Of:</a:t>
            </a:r>
          </a:p>
          <a:p>
            <a:r>
              <a:rPr lang="en-GB" dirty="0"/>
              <a:t>“</a:t>
            </a:r>
            <a:r>
              <a:rPr lang="en-GB" dirty="0" err="1"/>
              <a:t>Misschien</a:t>
            </a:r>
            <a:r>
              <a:rPr lang="en-GB" dirty="0"/>
              <a:t> </a:t>
            </a:r>
            <a:r>
              <a:rPr lang="en-GB" dirty="0" err="1"/>
              <a:t>zijn</a:t>
            </a:r>
            <a:r>
              <a:rPr lang="en-GB" dirty="0"/>
              <a:t> </a:t>
            </a:r>
            <a:r>
              <a:rPr lang="en-GB" dirty="0" err="1"/>
              <a:t>forten</a:t>
            </a:r>
            <a:r>
              <a:rPr lang="en-GB" dirty="0"/>
              <a:t> </a:t>
            </a:r>
            <a:r>
              <a:rPr lang="en-GB" dirty="0" err="1"/>
              <a:t>niet</a:t>
            </a:r>
            <a:r>
              <a:rPr lang="en-GB" dirty="0"/>
              <a:t> het </a:t>
            </a:r>
            <a:r>
              <a:rPr lang="en-GB" dirty="0" err="1"/>
              <a:t>erfgoed</a:t>
            </a:r>
            <a:r>
              <a:rPr lang="en-GB" dirty="0"/>
              <a:t> van </a:t>
            </a:r>
            <a:r>
              <a:rPr lang="en-GB" dirty="0" err="1"/>
              <a:t>vroegere</a:t>
            </a:r>
            <a:r>
              <a:rPr lang="en-GB" dirty="0"/>
              <a:t> crises — maar </a:t>
            </a:r>
            <a:r>
              <a:rPr lang="en-GB" dirty="0" err="1"/>
              <a:t>infrastructuren</a:t>
            </a:r>
            <a:r>
              <a:rPr lang="en-GB" dirty="0"/>
              <a:t> </a:t>
            </a:r>
            <a:r>
              <a:rPr lang="en-GB" dirty="0" err="1"/>
              <a:t>voor</a:t>
            </a:r>
            <a:r>
              <a:rPr lang="en-GB" dirty="0"/>
              <a:t> </a:t>
            </a:r>
            <a:r>
              <a:rPr lang="en-GB" dirty="0" err="1"/>
              <a:t>toekomstige</a:t>
            </a:r>
            <a:r>
              <a:rPr lang="en-GB" dirty="0"/>
              <a:t> </a:t>
            </a:r>
            <a:r>
              <a:rPr lang="en-GB" dirty="0" err="1"/>
              <a:t>weerbaarheid</a:t>
            </a:r>
            <a:endParaRPr lang="en-NL" dirty="0"/>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11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500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22</a:t>
            </a:fld>
            <a:endParaRPr lang="en-NL"/>
          </a:p>
        </p:txBody>
      </p:sp>
    </p:spTree>
    <p:extLst>
      <p:ext uri="{BB962C8B-B14F-4D97-AF65-F5344CB8AC3E}">
        <p14:creationId xmlns:p14="http://schemas.microsoft.com/office/powerpoint/2010/main" val="783277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css.ethz.ch</a:t>
            </a:r>
            <a:r>
              <a:rPr lang="en-GB" dirty="0"/>
              <a:t>/</a:t>
            </a:r>
            <a:r>
              <a:rPr lang="en-GB" dirty="0" err="1"/>
              <a:t>en</a:t>
            </a:r>
            <a:r>
              <a:rPr lang="en-GB" dirty="0"/>
              <a:t>/</a:t>
            </a:r>
            <a:r>
              <a:rPr lang="en-GB" dirty="0" err="1"/>
              <a:t>center</a:t>
            </a:r>
            <a:r>
              <a:rPr lang="en-GB" dirty="0"/>
              <a:t>/CSS-news/2026/05/what-do-we-mean-when-we-talk-about-</a:t>
            </a:r>
            <a:r>
              <a:rPr lang="en-GB" dirty="0" err="1"/>
              <a:t>resilience.html</a:t>
            </a:r>
            <a:endParaRPr lang="en-GB" dirty="0"/>
          </a:p>
          <a:p>
            <a:r>
              <a:rPr lang="en-GB" b="0" i="0" u="none" strike="noStrike" dirty="0">
                <a:solidFill>
                  <a:srgbClr val="000000"/>
                </a:solidFill>
                <a:effectLst/>
                <a:latin typeface="DINPro"/>
              </a:rPr>
              <a:t>One important takeaway from the conference was that resilience should not simply be understood as the ability to absorb shocks and recover from them. Human, political, ecological, and infrastructural systems do not come under pressure only through sudden disruptions. </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34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07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Recognition that societies can be vulnerable in many ways beyond military invasion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074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32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89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err="1">
                <a:solidFill>
                  <a:srgbClr val="000000"/>
                </a:solidFill>
                <a:effectLst/>
              </a:rPr>
              <a:t>Waarom</a:t>
            </a:r>
            <a:r>
              <a:rPr lang="en-GB" b="1" i="0" u="none" strike="noStrike" dirty="0">
                <a:solidFill>
                  <a:srgbClr val="000000"/>
                </a:solidFill>
                <a:effectLst/>
              </a:rPr>
              <a:t> </a:t>
            </a:r>
            <a:r>
              <a:rPr lang="en-GB" b="1" i="0" u="none" strike="noStrike" dirty="0" err="1">
                <a:solidFill>
                  <a:srgbClr val="000000"/>
                </a:solidFill>
                <a:effectLst/>
              </a:rPr>
              <a:t>duurzaamheid</a:t>
            </a:r>
            <a:r>
              <a:rPr lang="en-GB" b="1" i="0" u="none" strike="noStrike" dirty="0">
                <a:solidFill>
                  <a:srgbClr val="000000"/>
                </a:solidFill>
                <a:effectLst/>
              </a:rPr>
              <a:t> nu </a:t>
            </a:r>
            <a:r>
              <a:rPr lang="en-GB" b="1" i="0" u="none" strike="noStrike" dirty="0" err="1">
                <a:solidFill>
                  <a:srgbClr val="000000"/>
                </a:solidFill>
                <a:effectLst/>
              </a:rPr>
              <a:t>strategisch</a:t>
            </a:r>
            <a:r>
              <a:rPr lang="en-GB" b="1" i="0" u="none" strike="noStrike" dirty="0">
                <a:solidFill>
                  <a:srgbClr val="000000"/>
                </a:solidFill>
                <a:effectLst/>
              </a:rPr>
              <a:t> </a:t>
            </a:r>
            <a:r>
              <a:rPr lang="en-GB" b="1" i="0" u="none" strike="noStrike" dirty="0" err="1">
                <a:solidFill>
                  <a:srgbClr val="000000"/>
                </a:solidFill>
                <a:effectLst/>
              </a:rPr>
              <a:t>wordt</a:t>
            </a:r>
            <a:endParaRPr lang="en-GB" b="1" i="0" u="none" strike="noStrike" dirty="0">
              <a:solidFill>
                <a:srgbClr val="000000"/>
              </a:solidFill>
              <a:effectLst/>
            </a:endParaRPr>
          </a:p>
          <a:p>
            <a:pPr algn="l"/>
            <a:r>
              <a:rPr lang="en-GB" b="0" i="0" u="none" strike="noStrike" dirty="0">
                <a:solidFill>
                  <a:srgbClr val="000000"/>
                </a:solidFill>
                <a:effectLst/>
              </a:rPr>
              <a:t>De </a:t>
            </a:r>
            <a:r>
              <a:rPr lang="en-GB" b="0" i="0" u="none" strike="noStrike" dirty="0" err="1">
                <a:solidFill>
                  <a:srgbClr val="000000"/>
                </a:solidFill>
                <a:effectLst/>
              </a:rPr>
              <a:t>energietransitie</a:t>
            </a:r>
            <a:r>
              <a:rPr lang="en-GB" b="0" i="0" u="none" strike="noStrike" dirty="0">
                <a:solidFill>
                  <a:srgbClr val="000000"/>
                </a:solidFill>
                <a:effectLst/>
              </a:rPr>
              <a:t> </a:t>
            </a:r>
            <a:r>
              <a:rPr lang="en-GB" b="0" i="0" u="none" strike="noStrike" dirty="0" err="1">
                <a:solidFill>
                  <a:srgbClr val="000000"/>
                </a:solidFill>
                <a:effectLst/>
              </a:rPr>
              <a:t>heeft</a:t>
            </a:r>
            <a:r>
              <a:rPr lang="en-GB" b="0" i="0" u="none" strike="noStrike" dirty="0">
                <a:solidFill>
                  <a:srgbClr val="000000"/>
                </a:solidFill>
                <a:effectLst/>
              </a:rPr>
              <a:t> </a:t>
            </a:r>
            <a:r>
              <a:rPr lang="en-GB" b="0" i="0" u="none" strike="noStrike" dirty="0" err="1">
                <a:solidFill>
                  <a:srgbClr val="000000"/>
                </a:solidFill>
                <a:effectLst/>
              </a:rPr>
              <a:t>ook</a:t>
            </a:r>
            <a:r>
              <a:rPr lang="en-GB" b="0" i="0" u="none" strike="noStrike" dirty="0">
                <a:solidFill>
                  <a:srgbClr val="000000"/>
                </a:solidFill>
                <a:effectLst/>
              </a:rPr>
              <a:t> </a:t>
            </a:r>
            <a:r>
              <a:rPr lang="en-GB" b="0" i="0" u="none" strike="noStrike" dirty="0" err="1">
                <a:solidFill>
                  <a:srgbClr val="000000"/>
                </a:solidFill>
                <a:effectLst/>
              </a:rPr>
              <a:t>een</a:t>
            </a:r>
            <a:r>
              <a:rPr lang="en-GB" b="0" i="0" u="none" strike="noStrike" dirty="0">
                <a:solidFill>
                  <a:srgbClr val="000000"/>
                </a:solidFill>
                <a:effectLst/>
              </a:rPr>
              <a:t> </a:t>
            </a:r>
            <a:r>
              <a:rPr lang="en-GB" b="0" i="0" u="none" strike="noStrike" dirty="0" err="1">
                <a:solidFill>
                  <a:srgbClr val="000000"/>
                </a:solidFill>
                <a:effectLst/>
              </a:rPr>
              <a:t>geopolitieke</a:t>
            </a:r>
            <a:r>
              <a:rPr lang="en-GB" b="0" i="0" u="none" strike="noStrike" dirty="0">
                <a:solidFill>
                  <a:srgbClr val="000000"/>
                </a:solidFill>
                <a:effectLst/>
              </a:rPr>
              <a:t> </a:t>
            </a:r>
            <a:r>
              <a:rPr lang="en-GB" b="0" i="0" u="none" strike="noStrike" dirty="0" err="1">
                <a:solidFill>
                  <a:srgbClr val="000000"/>
                </a:solidFill>
                <a:effectLst/>
              </a:rPr>
              <a:t>kant</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minder </a:t>
            </a:r>
            <a:r>
              <a:rPr lang="en-GB" b="0" i="0" u="none" strike="noStrike" dirty="0" err="1">
                <a:solidFill>
                  <a:srgbClr val="000000"/>
                </a:solidFill>
                <a:effectLst/>
              </a:rPr>
              <a:t>afhankelijkheid</a:t>
            </a:r>
            <a:r>
              <a:rPr lang="en-GB" b="0" i="0" u="none" strike="noStrike" dirty="0">
                <a:solidFill>
                  <a:srgbClr val="000000"/>
                </a:solidFill>
                <a:effectLst/>
              </a:rPr>
              <a:t> van </a:t>
            </a:r>
            <a:r>
              <a:rPr lang="en-GB" b="0" i="0" u="none" strike="noStrike" dirty="0" err="1">
                <a:solidFill>
                  <a:srgbClr val="000000"/>
                </a:solidFill>
                <a:effectLst/>
              </a:rPr>
              <a:t>Russisch</a:t>
            </a:r>
            <a:r>
              <a:rPr lang="en-GB" b="0" i="0" u="none" strike="noStrike" dirty="0">
                <a:solidFill>
                  <a:srgbClr val="000000"/>
                </a:solidFill>
                <a:effectLst/>
              </a:rPr>
              <a:t> gas,</a:t>
            </a:r>
          </a:p>
          <a:p>
            <a:pPr algn="l">
              <a:buFont typeface="Arial" panose="020B0604020202020204" pitchFamily="34" charset="0"/>
              <a:buChar char="•"/>
            </a:pPr>
            <a:r>
              <a:rPr lang="en-GB" b="0" i="0" u="none" strike="noStrike" dirty="0" err="1">
                <a:solidFill>
                  <a:srgbClr val="000000"/>
                </a:solidFill>
                <a:effectLst/>
              </a:rPr>
              <a:t>concurrentie</a:t>
            </a:r>
            <a:r>
              <a:rPr lang="en-GB" b="0" i="0" u="none" strike="noStrike" dirty="0">
                <a:solidFill>
                  <a:srgbClr val="000000"/>
                </a:solidFill>
                <a:effectLst/>
              </a:rPr>
              <a:t> om lithium, </a:t>
            </a:r>
            <a:r>
              <a:rPr lang="en-GB" b="0" i="0" u="none" strike="noStrike" dirty="0" err="1">
                <a:solidFill>
                  <a:srgbClr val="000000"/>
                </a:solidFill>
                <a:effectLst/>
              </a:rPr>
              <a:t>kobalt</a:t>
            </a:r>
            <a:r>
              <a:rPr lang="en-GB" b="0" i="0" u="none" strike="noStrike" dirty="0">
                <a:solidFill>
                  <a:srgbClr val="000000"/>
                </a:solidFill>
                <a:effectLst/>
              </a:rPr>
              <a:t> </a:t>
            </a:r>
            <a:r>
              <a:rPr lang="en-GB" b="0" i="0" u="none" strike="noStrike" dirty="0" err="1">
                <a:solidFill>
                  <a:srgbClr val="000000"/>
                </a:solidFill>
                <a:effectLst/>
              </a:rPr>
              <a:t>en</a:t>
            </a:r>
            <a:r>
              <a:rPr lang="en-GB" b="0" i="0" u="none" strike="noStrike" dirty="0">
                <a:solidFill>
                  <a:srgbClr val="000000"/>
                </a:solidFill>
                <a:effectLst/>
              </a:rPr>
              <a:t> </a:t>
            </a:r>
            <a:r>
              <a:rPr lang="en-GB" b="0" i="0" u="none" strike="noStrike" dirty="0" err="1">
                <a:solidFill>
                  <a:srgbClr val="000000"/>
                </a:solidFill>
                <a:effectLst/>
              </a:rPr>
              <a:t>zeldzame</a:t>
            </a:r>
            <a:r>
              <a:rPr lang="en-GB" b="0" i="0" u="none" strike="noStrike" dirty="0">
                <a:solidFill>
                  <a:srgbClr val="000000"/>
                </a:solidFill>
                <a:effectLst/>
              </a:rPr>
              <a:t> </a:t>
            </a:r>
            <a:r>
              <a:rPr lang="en-GB" b="0" i="0" u="none" strike="noStrike" dirty="0" err="1">
                <a:solidFill>
                  <a:srgbClr val="000000"/>
                </a:solidFill>
                <a:effectLst/>
              </a:rPr>
              <a:t>aardmetalen</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strategische</a:t>
            </a:r>
            <a:r>
              <a:rPr lang="en-GB" b="0" i="0" u="none" strike="noStrike" dirty="0">
                <a:solidFill>
                  <a:srgbClr val="000000"/>
                </a:solidFill>
                <a:effectLst/>
              </a:rPr>
              <a:t> </a:t>
            </a:r>
            <a:r>
              <a:rPr lang="en-GB" b="0" i="0" u="none" strike="noStrike" dirty="0" err="1">
                <a:solidFill>
                  <a:srgbClr val="000000"/>
                </a:solidFill>
                <a:effectLst/>
              </a:rPr>
              <a:t>positie</a:t>
            </a:r>
            <a:r>
              <a:rPr lang="en-GB" b="0" i="0" u="none" strike="noStrike" dirty="0">
                <a:solidFill>
                  <a:srgbClr val="000000"/>
                </a:solidFill>
                <a:effectLst/>
              </a:rPr>
              <a:t> van </a:t>
            </a:r>
            <a:r>
              <a:rPr lang="en-GB" b="0" i="0" u="none" strike="noStrike" dirty="0" err="1">
                <a:solidFill>
                  <a:srgbClr val="000000"/>
                </a:solidFill>
                <a:effectLst/>
              </a:rPr>
              <a:t>chiptechnologie</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controle</a:t>
            </a:r>
            <a:r>
              <a:rPr lang="en-GB" b="0" i="0" u="none" strike="noStrike" dirty="0">
                <a:solidFill>
                  <a:srgbClr val="000000"/>
                </a:solidFill>
                <a:effectLst/>
              </a:rPr>
              <a:t> over </a:t>
            </a:r>
            <a:r>
              <a:rPr lang="en-GB" b="0" i="0" u="none" strike="noStrike" dirty="0" err="1">
                <a:solidFill>
                  <a:srgbClr val="000000"/>
                </a:solidFill>
                <a:effectLst/>
              </a:rPr>
              <a:t>batterijketens</a:t>
            </a:r>
            <a:r>
              <a:rPr lang="en-GB" b="0" i="0" u="none" strike="noStrike" dirty="0">
                <a:solidFill>
                  <a:srgbClr val="000000"/>
                </a:solidFill>
                <a:effectLst/>
              </a:rPr>
              <a:t>.</a:t>
            </a:r>
          </a:p>
          <a:p>
            <a:pPr algn="l"/>
            <a:r>
              <a:rPr lang="en-GB" b="0" i="0" u="none" strike="noStrike" dirty="0" err="1">
                <a:solidFill>
                  <a:srgbClr val="000000"/>
                </a:solidFill>
                <a:effectLst/>
              </a:rPr>
              <a:t>Daarom</a:t>
            </a:r>
            <a:r>
              <a:rPr lang="en-GB" b="0" i="0" u="none" strike="noStrike" dirty="0">
                <a:solidFill>
                  <a:srgbClr val="000000"/>
                </a:solidFill>
                <a:effectLst/>
              </a:rPr>
              <a:t> </a:t>
            </a:r>
            <a:r>
              <a:rPr lang="en-GB" b="0" i="0" u="none" strike="noStrike" dirty="0" err="1">
                <a:solidFill>
                  <a:srgbClr val="000000"/>
                </a:solidFill>
                <a:effectLst/>
              </a:rPr>
              <a:t>investeren</a:t>
            </a:r>
            <a:r>
              <a:rPr lang="en-GB" b="0" i="0" u="none" strike="noStrike" dirty="0">
                <a:solidFill>
                  <a:srgbClr val="000000"/>
                </a:solidFill>
                <a:effectLst/>
              </a:rPr>
              <a:t> </a:t>
            </a:r>
            <a:r>
              <a:rPr lang="en-GB" b="0" i="0" u="none" strike="noStrike" dirty="0" err="1">
                <a:solidFill>
                  <a:srgbClr val="000000"/>
                </a:solidFill>
                <a:effectLst/>
              </a:rPr>
              <a:t>landen</a:t>
            </a:r>
            <a:r>
              <a:rPr lang="en-GB" b="0" i="0" u="none" strike="noStrike" dirty="0">
                <a:solidFill>
                  <a:srgbClr val="000000"/>
                </a:solidFill>
                <a:effectLst/>
              </a:rPr>
              <a:t> </a:t>
            </a:r>
            <a:r>
              <a:rPr lang="en-GB" b="0" i="0" u="none" strike="noStrike" dirty="0" err="1">
                <a:solidFill>
                  <a:srgbClr val="000000"/>
                </a:solidFill>
                <a:effectLst/>
              </a:rPr>
              <a:t>tegelijk</a:t>
            </a:r>
            <a:r>
              <a:rPr lang="en-GB" b="0" i="0" u="none" strike="noStrike" dirty="0">
                <a:solidFill>
                  <a:srgbClr val="000000"/>
                </a:solidFill>
                <a:effectLst/>
              </a:rPr>
              <a:t> in:</a:t>
            </a:r>
          </a:p>
          <a:p>
            <a:pPr algn="l">
              <a:buFont typeface="Arial" panose="020B0604020202020204" pitchFamily="34" charset="0"/>
              <a:buChar char="•"/>
            </a:pPr>
            <a:r>
              <a:rPr lang="en-GB" b="0" i="0" u="none" strike="noStrike" dirty="0" err="1">
                <a:solidFill>
                  <a:srgbClr val="000000"/>
                </a:solidFill>
                <a:effectLst/>
              </a:rPr>
              <a:t>groene</a:t>
            </a:r>
            <a:r>
              <a:rPr lang="en-GB" b="0" i="0" u="none" strike="noStrike" dirty="0">
                <a:solidFill>
                  <a:srgbClr val="000000"/>
                </a:solidFill>
                <a:effectLst/>
              </a:rPr>
              <a:t> </a:t>
            </a:r>
            <a:r>
              <a:rPr lang="en-GB" b="0" i="0" u="none" strike="noStrike" dirty="0" err="1">
                <a:solidFill>
                  <a:srgbClr val="000000"/>
                </a:solidFill>
                <a:effectLst/>
              </a:rPr>
              <a:t>industrie</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defensie-industrie</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technologische</a:t>
            </a:r>
            <a:r>
              <a:rPr lang="en-GB" b="0" i="0" u="none" strike="noStrike" dirty="0">
                <a:solidFill>
                  <a:srgbClr val="000000"/>
                </a:solidFill>
                <a:effectLst/>
              </a:rPr>
              <a:t> </a:t>
            </a:r>
            <a:r>
              <a:rPr lang="en-GB" b="0" i="0" u="none" strike="noStrike" dirty="0" err="1">
                <a:solidFill>
                  <a:srgbClr val="000000"/>
                </a:solidFill>
                <a:effectLst/>
              </a:rPr>
              <a:t>soevereiniteit</a:t>
            </a:r>
            <a:r>
              <a:rPr lang="en-GB" b="0" i="0" u="none" strike="noStrike" dirty="0">
                <a:solidFill>
                  <a:srgbClr val="000000"/>
                </a:solidFill>
                <a:effectLst/>
              </a:rPr>
              <a:t>.</a:t>
            </a:r>
          </a:p>
          <a:p>
            <a:pPr algn="l"/>
            <a:r>
              <a:rPr lang="en-GB" b="0" i="0" u="none" strike="noStrike" dirty="0">
                <a:solidFill>
                  <a:srgbClr val="000000"/>
                </a:solidFill>
                <a:effectLst/>
              </a:rPr>
              <a:t>Je </a:t>
            </a:r>
            <a:r>
              <a:rPr lang="en-GB" b="0" i="0" u="none" strike="noStrike" dirty="0" err="1">
                <a:solidFill>
                  <a:srgbClr val="000000"/>
                </a:solidFill>
                <a:effectLst/>
              </a:rPr>
              <a:t>ziet</a:t>
            </a:r>
            <a:r>
              <a:rPr lang="en-GB" b="0" i="0" u="none" strike="noStrike" dirty="0">
                <a:solidFill>
                  <a:srgbClr val="000000"/>
                </a:solidFill>
                <a:effectLst/>
              </a:rPr>
              <a:t> in Europa </a:t>
            </a:r>
            <a:r>
              <a:rPr lang="en-GB" b="0" i="0" u="none" strike="noStrike" dirty="0" err="1">
                <a:solidFill>
                  <a:srgbClr val="000000"/>
                </a:solidFill>
                <a:effectLst/>
              </a:rPr>
              <a:t>een</a:t>
            </a:r>
            <a:r>
              <a:rPr lang="en-GB" b="0" i="0" u="none" strike="noStrike" dirty="0">
                <a:solidFill>
                  <a:srgbClr val="000000"/>
                </a:solidFill>
                <a:effectLst/>
              </a:rPr>
              <a:t> </a:t>
            </a:r>
            <a:r>
              <a:rPr lang="en-GB" b="0" i="0" u="none" strike="noStrike" dirty="0" err="1">
                <a:solidFill>
                  <a:srgbClr val="000000"/>
                </a:solidFill>
                <a:effectLst/>
              </a:rPr>
              <a:t>beweging</a:t>
            </a:r>
            <a:r>
              <a:rPr lang="en-GB" b="0" i="0" u="none" strike="noStrike" dirty="0">
                <a:solidFill>
                  <a:srgbClr val="000000"/>
                </a:solidFill>
                <a:effectLst/>
              </a:rPr>
              <a:t> </a:t>
            </a:r>
            <a:r>
              <a:rPr lang="en-GB" b="0" i="0" u="none" strike="noStrike" dirty="0" err="1">
                <a:solidFill>
                  <a:srgbClr val="000000"/>
                </a:solidFill>
                <a:effectLst/>
              </a:rPr>
              <a:t>naar</a:t>
            </a:r>
            <a:r>
              <a:rPr lang="en-GB" b="0" i="0" u="none" strike="noStrike" dirty="0">
                <a:solidFill>
                  <a:srgbClr val="000000"/>
                </a:solidFill>
                <a:effectLst/>
              </a:rPr>
              <a:t> </a:t>
            </a:r>
            <a:r>
              <a:rPr lang="en-GB" b="0" i="0" u="none" strike="noStrike" dirty="0" err="1">
                <a:solidFill>
                  <a:srgbClr val="000000"/>
                </a:solidFill>
                <a:effectLst/>
              </a:rPr>
              <a:t>een</a:t>
            </a:r>
            <a:r>
              <a:rPr lang="en-GB" b="0" i="0" u="none" strike="noStrike" dirty="0">
                <a:solidFill>
                  <a:srgbClr val="000000"/>
                </a:solidFill>
                <a:effectLst/>
              </a:rPr>
              <a:t> </a:t>
            </a:r>
            <a:r>
              <a:rPr lang="en-GB" b="0" i="0" u="none" strike="noStrike" dirty="0" err="1">
                <a:solidFill>
                  <a:srgbClr val="000000"/>
                </a:solidFill>
                <a:effectLst/>
              </a:rPr>
              <a:t>soort</a:t>
            </a:r>
            <a:r>
              <a:rPr lang="en-GB" b="0" i="0" u="none" strike="noStrike" dirty="0">
                <a:solidFill>
                  <a:srgbClr val="000000"/>
                </a:solidFill>
                <a:effectLst/>
              </a:rPr>
              <a:t> “</a:t>
            </a:r>
            <a:r>
              <a:rPr lang="en-GB" b="0" i="0" u="none" strike="noStrike" dirty="0" err="1">
                <a:solidFill>
                  <a:srgbClr val="000000"/>
                </a:solidFill>
                <a:effectLst/>
              </a:rPr>
              <a:t>duurzame</a:t>
            </a:r>
            <a:r>
              <a:rPr lang="en-GB" b="0" i="0" u="none" strike="noStrike" dirty="0">
                <a:solidFill>
                  <a:srgbClr val="000000"/>
                </a:solidFill>
                <a:effectLst/>
              </a:rPr>
              <a:t> </a:t>
            </a:r>
            <a:r>
              <a:rPr lang="en-GB" b="0" i="0" u="none" strike="noStrike" dirty="0" err="1">
                <a:solidFill>
                  <a:srgbClr val="000000"/>
                </a:solidFill>
                <a:effectLst/>
              </a:rPr>
              <a:t>veiligheidsstaat</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sterkere</a:t>
            </a:r>
            <a:r>
              <a:rPr lang="en-GB" b="0" i="0" u="none" strike="noStrike" dirty="0">
                <a:solidFill>
                  <a:srgbClr val="000000"/>
                </a:solidFill>
                <a:effectLst/>
              </a:rPr>
              <a:t> </a:t>
            </a:r>
            <a:r>
              <a:rPr lang="en-GB" b="0" i="0" u="none" strike="noStrike" dirty="0" err="1">
                <a:solidFill>
                  <a:srgbClr val="000000"/>
                </a:solidFill>
                <a:effectLst/>
              </a:rPr>
              <a:t>industrie</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eigen </a:t>
            </a:r>
            <a:r>
              <a:rPr lang="en-GB" b="0" i="0" u="none" strike="noStrike" dirty="0" err="1">
                <a:solidFill>
                  <a:srgbClr val="000000"/>
                </a:solidFill>
                <a:effectLst/>
              </a:rPr>
              <a:t>energievoorziening</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defensiecapaciteit</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err="1">
                <a:solidFill>
                  <a:srgbClr val="000000"/>
                </a:solidFill>
                <a:effectLst/>
              </a:rPr>
              <a:t>crisisbestendige</a:t>
            </a:r>
            <a:r>
              <a:rPr lang="en-GB" b="0" i="0" u="none" strike="noStrike" dirty="0">
                <a:solidFill>
                  <a:srgbClr val="000000"/>
                </a:solidFill>
                <a:effectLst/>
              </a:rPr>
              <a:t> </a:t>
            </a:r>
            <a:r>
              <a:rPr lang="en-GB" b="0" i="0" u="none" strike="noStrike" dirty="0" err="1">
                <a:solidFill>
                  <a:srgbClr val="000000"/>
                </a:solidFill>
                <a:effectLst/>
              </a:rPr>
              <a:t>economie</a:t>
            </a:r>
            <a:r>
              <a:rPr lang="en-GB" b="0" i="0" u="none" strike="noStrike" dirty="0">
                <a:solidFill>
                  <a:srgbClr val="000000"/>
                </a:solidFill>
                <a:effectLst/>
              </a:rPr>
              <a:t>.</a:t>
            </a:r>
          </a:p>
          <a:p>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28</a:t>
            </a:fld>
            <a:endParaRPr lang="en-NL"/>
          </a:p>
        </p:txBody>
      </p:sp>
    </p:spTree>
    <p:extLst>
      <p:ext uri="{BB962C8B-B14F-4D97-AF65-F5344CB8AC3E}">
        <p14:creationId xmlns:p14="http://schemas.microsoft.com/office/powerpoint/2010/main" val="2407215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7F1ECC07-615A-AD4F-B88C-DCB34836F241}" type="slidenum">
              <a:rPr lang="en-NL" smtClean="0"/>
              <a:t>29</a:t>
            </a:fld>
            <a:endParaRPr lang="en-NL"/>
          </a:p>
        </p:txBody>
      </p:sp>
    </p:spTree>
    <p:extLst>
      <p:ext uri="{BB962C8B-B14F-4D97-AF65-F5344CB8AC3E}">
        <p14:creationId xmlns:p14="http://schemas.microsoft.com/office/powerpoint/2010/main" val="187277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626262"/>
                </a:solidFill>
                <a:effectLst/>
                <a:latin typeface="Unify Sans"/>
              </a:rPr>
              <a:t>A U.S. soldier investigates the scene of a suicide bombing at the border crossing between Afghanistan and Pakistan on June 19 in Torkham, Nangarhar province, Afghanistan. Three Taliban suicide bombers attacked and burned 37 NATO military fuel vehicles during an assault on an outpost along the main supply route for coalition forces.</a:t>
            </a:r>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3</a:t>
            </a:fld>
            <a:endParaRPr lang="en-NL"/>
          </a:p>
        </p:txBody>
      </p:sp>
    </p:spTree>
    <p:extLst>
      <p:ext uri="{BB962C8B-B14F-4D97-AF65-F5344CB8AC3E}">
        <p14:creationId xmlns:p14="http://schemas.microsoft.com/office/powerpoint/2010/main" val="3845682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7F1ECC07-615A-AD4F-B88C-DCB34836F241}" type="slidenum">
              <a:rPr lang="en-NL" smtClean="0"/>
              <a:t>30</a:t>
            </a:fld>
            <a:endParaRPr lang="en-NL"/>
          </a:p>
        </p:txBody>
      </p:sp>
    </p:spTree>
    <p:extLst>
      <p:ext uri="{BB962C8B-B14F-4D97-AF65-F5344CB8AC3E}">
        <p14:creationId xmlns:p14="http://schemas.microsoft.com/office/powerpoint/2010/main" val="896847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7F1ECC07-615A-AD4F-B88C-DCB34836F241}" type="slidenum">
              <a:rPr lang="en-NL" smtClean="0"/>
              <a:t>31</a:t>
            </a:fld>
            <a:endParaRPr lang="en-NL"/>
          </a:p>
        </p:txBody>
      </p:sp>
    </p:spTree>
    <p:extLst>
      <p:ext uri="{BB962C8B-B14F-4D97-AF65-F5344CB8AC3E}">
        <p14:creationId xmlns:p14="http://schemas.microsoft.com/office/powerpoint/2010/main" val="520339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32</a:t>
            </a:fld>
            <a:endParaRPr lang="en-NL"/>
          </a:p>
        </p:txBody>
      </p:sp>
    </p:spTree>
    <p:extLst>
      <p:ext uri="{BB962C8B-B14F-4D97-AF65-F5344CB8AC3E}">
        <p14:creationId xmlns:p14="http://schemas.microsoft.com/office/powerpoint/2010/main" val="1855331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“Forts show that sustainability is not only about efficiency, but also about sustainability in the sense of longevity: structures that remain relevant for generations because they are able to adapt.”</a:t>
            </a:r>
          </a:p>
          <a:p>
            <a:r>
              <a:rPr lang="en-GB" dirty="0"/>
              <a:t>“</a:t>
            </a:r>
            <a:r>
              <a:rPr lang="en-GB" dirty="0" err="1"/>
              <a:t>Europese</a:t>
            </a:r>
            <a:r>
              <a:rPr lang="en-GB" dirty="0"/>
              <a:t> </a:t>
            </a:r>
            <a:r>
              <a:rPr lang="en-GB" dirty="0" err="1"/>
              <a:t>forten</a:t>
            </a:r>
            <a:r>
              <a:rPr lang="en-GB" dirty="0"/>
              <a:t> </a:t>
            </a:r>
            <a:r>
              <a:rPr lang="en-GB" dirty="0" err="1"/>
              <a:t>beschermden</a:t>
            </a:r>
            <a:r>
              <a:rPr lang="en-GB" dirty="0"/>
              <a:t> </a:t>
            </a:r>
            <a:r>
              <a:rPr lang="en-GB" dirty="0" err="1"/>
              <a:t>ooit</a:t>
            </a:r>
            <a:r>
              <a:rPr lang="en-GB" dirty="0"/>
              <a:t> </a:t>
            </a:r>
            <a:r>
              <a:rPr lang="en-GB" dirty="0" err="1"/>
              <a:t>territoria</a:t>
            </a:r>
            <a:r>
              <a:rPr lang="en-GB" dirty="0"/>
              <a:t>.</a:t>
            </a:r>
            <a:br>
              <a:rPr lang="en-GB" dirty="0"/>
            </a:br>
            <a:r>
              <a:rPr lang="en-GB" dirty="0" err="1"/>
              <a:t>Vandaag</a:t>
            </a:r>
            <a:r>
              <a:rPr lang="en-GB" dirty="0"/>
              <a:t> </a:t>
            </a:r>
            <a:r>
              <a:rPr lang="en-GB" dirty="0" err="1"/>
              <a:t>kunnen</a:t>
            </a:r>
            <a:r>
              <a:rPr lang="en-GB" dirty="0"/>
              <a:t> ze </a:t>
            </a:r>
            <a:r>
              <a:rPr lang="en-GB" dirty="0" err="1"/>
              <a:t>helpen</a:t>
            </a:r>
            <a:r>
              <a:rPr lang="en-GB" dirty="0"/>
              <a:t> </a:t>
            </a:r>
            <a:r>
              <a:rPr lang="en-GB" dirty="0" err="1"/>
              <a:t>onze</a:t>
            </a:r>
            <a:r>
              <a:rPr lang="en-GB" dirty="0"/>
              <a:t> </a:t>
            </a:r>
            <a:r>
              <a:rPr lang="en-GB" dirty="0" err="1"/>
              <a:t>samenleving</a:t>
            </a:r>
            <a:r>
              <a:rPr lang="en-GB" dirty="0"/>
              <a:t> </a:t>
            </a:r>
            <a:r>
              <a:rPr lang="en-GB" dirty="0" err="1"/>
              <a:t>te</a:t>
            </a:r>
            <a:r>
              <a:rPr lang="en-GB" dirty="0"/>
              <a:t> </a:t>
            </a:r>
            <a:r>
              <a:rPr lang="en-GB" dirty="0" err="1"/>
              <a:t>beschermen</a:t>
            </a:r>
            <a:r>
              <a:rPr lang="en-GB" dirty="0"/>
              <a:t> </a:t>
            </a:r>
            <a:r>
              <a:rPr lang="en-GB" dirty="0" err="1"/>
              <a:t>tegen</a:t>
            </a:r>
            <a:r>
              <a:rPr lang="en-GB" dirty="0"/>
              <a:t> </a:t>
            </a:r>
            <a:r>
              <a:rPr lang="en-GB" dirty="0" err="1"/>
              <a:t>klimaatstress</a:t>
            </a:r>
            <a:r>
              <a:rPr lang="en-GB" dirty="0"/>
              <a:t>, </a:t>
            </a:r>
            <a:r>
              <a:rPr lang="en-GB" dirty="0" err="1"/>
              <a:t>energie-afhankelijkheid</a:t>
            </a:r>
            <a:r>
              <a:rPr lang="en-GB" dirty="0"/>
              <a:t> </a:t>
            </a:r>
            <a:r>
              <a:rPr lang="en-GB" dirty="0" err="1"/>
              <a:t>en</a:t>
            </a:r>
            <a:r>
              <a:rPr lang="en-GB" dirty="0"/>
              <a:t> </a:t>
            </a:r>
            <a:r>
              <a:rPr lang="en-GB" dirty="0" err="1"/>
              <a:t>verlies</a:t>
            </a:r>
            <a:r>
              <a:rPr lang="en-GB" dirty="0"/>
              <a:t> van </a:t>
            </a:r>
            <a:r>
              <a:rPr lang="en-GB" dirty="0" err="1"/>
              <a:t>gemeenschapszin</a:t>
            </a:r>
            <a:r>
              <a:rPr lang="en-GB" dirty="0"/>
              <a:t>.”</a:t>
            </a:r>
          </a:p>
          <a:p>
            <a:pPr algn="l"/>
            <a:r>
              <a:rPr lang="en-GB" b="0" i="0" u="none" strike="noStrike" dirty="0">
                <a:solidFill>
                  <a:srgbClr val="000000"/>
                </a:solidFill>
                <a:effectLst/>
              </a:rPr>
              <a:t>Of:</a:t>
            </a:r>
          </a:p>
          <a:p>
            <a:r>
              <a:rPr lang="en-GB" dirty="0"/>
              <a:t>“</a:t>
            </a:r>
            <a:r>
              <a:rPr lang="en-GB" dirty="0" err="1"/>
              <a:t>Misschien</a:t>
            </a:r>
            <a:r>
              <a:rPr lang="en-GB" dirty="0"/>
              <a:t> </a:t>
            </a:r>
            <a:r>
              <a:rPr lang="en-GB" dirty="0" err="1"/>
              <a:t>zijn</a:t>
            </a:r>
            <a:r>
              <a:rPr lang="en-GB" dirty="0"/>
              <a:t> </a:t>
            </a:r>
            <a:r>
              <a:rPr lang="en-GB" dirty="0" err="1"/>
              <a:t>forten</a:t>
            </a:r>
            <a:r>
              <a:rPr lang="en-GB" dirty="0"/>
              <a:t> </a:t>
            </a:r>
            <a:r>
              <a:rPr lang="en-GB" dirty="0" err="1"/>
              <a:t>niet</a:t>
            </a:r>
            <a:r>
              <a:rPr lang="en-GB" dirty="0"/>
              <a:t> het </a:t>
            </a:r>
            <a:r>
              <a:rPr lang="en-GB" dirty="0" err="1"/>
              <a:t>erfgoed</a:t>
            </a:r>
            <a:r>
              <a:rPr lang="en-GB" dirty="0"/>
              <a:t> van </a:t>
            </a:r>
            <a:r>
              <a:rPr lang="en-GB" dirty="0" err="1"/>
              <a:t>vroegere</a:t>
            </a:r>
            <a:r>
              <a:rPr lang="en-GB" dirty="0"/>
              <a:t> crises — maar </a:t>
            </a:r>
            <a:r>
              <a:rPr lang="en-GB" dirty="0" err="1"/>
              <a:t>infrastructuren</a:t>
            </a:r>
            <a:r>
              <a:rPr lang="en-GB" dirty="0"/>
              <a:t> </a:t>
            </a:r>
            <a:r>
              <a:rPr lang="en-GB" dirty="0" err="1"/>
              <a:t>voor</a:t>
            </a:r>
            <a:r>
              <a:rPr lang="en-GB" dirty="0"/>
              <a:t> </a:t>
            </a:r>
            <a:r>
              <a:rPr lang="en-GB" dirty="0" err="1"/>
              <a:t>toekomstige</a:t>
            </a:r>
            <a:r>
              <a:rPr lang="en-GB" dirty="0"/>
              <a:t> </a:t>
            </a:r>
            <a:r>
              <a:rPr lang="en-GB" dirty="0" err="1"/>
              <a:t>weerbaarheid</a:t>
            </a:r>
            <a:endParaRPr lang="en-NL" dirty="0"/>
          </a:p>
          <a:p>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34</a:t>
            </a:fld>
            <a:endParaRPr lang="en-NL"/>
          </a:p>
        </p:txBody>
      </p:sp>
    </p:spTree>
    <p:extLst>
      <p:ext uri="{BB962C8B-B14F-4D97-AF65-F5344CB8AC3E}">
        <p14:creationId xmlns:p14="http://schemas.microsoft.com/office/powerpoint/2010/main" val="209385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30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25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word </a:t>
            </a:r>
            <a:r>
              <a:rPr lang="en-GB" b="1" i="0" u="none" strike="noStrike" dirty="0">
                <a:solidFill>
                  <a:srgbClr val="000000"/>
                </a:solidFill>
                <a:effectLst/>
              </a:rPr>
              <a:t>"resilience"</a:t>
            </a:r>
            <a:r>
              <a:rPr lang="en-GB" b="0" i="0" u="none" strike="noStrike" dirty="0">
                <a:solidFill>
                  <a:srgbClr val="000000"/>
                </a:solidFill>
                <a:effectLst/>
              </a:rPr>
              <a:t> has become extremely common in government, policy, military, economic, and political language over the past few decades. While it originally referred to the ability of a material to spring back after being bent or stretched, authorities now use it much more broadly.</a:t>
            </a:r>
          </a:p>
          <a:p>
            <a:pPr algn="l"/>
            <a:r>
              <a:rPr lang="en-GB" b="1" i="0" u="none" strike="noStrike" dirty="0">
                <a:solidFill>
                  <a:srgbClr val="000000"/>
                </a:solidFill>
                <a:effectLst/>
              </a:rPr>
              <a:t>How authorities use "resilience"</a:t>
            </a:r>
          </a:p>
          <a:p>
            <a:pPr algn="l"/>
            <a:r>
              <a:rPr lang="en-GB" b="0" i="0" u="none" strike="noStrike" dirty="0">
                <a:solidFill>
                  <a:srgbClr val="000000"/>
                </a:solidFill>
                <a:effectLst/>
              </a:rPr>
              <a:t>Governments and institutions often define resilience as the ability of a system, community, or nation to withstand shocks, adapt, and continue functioning.</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4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word </a:t>
            </a:r>
            <a:r>
              <a:rPr lang="en-GB" b="1" i="0" u="none" strike="noStrike" dirty="0">
                <a:solidFill>
                  <a:srgbClr val="000000"/>
                </a:solidFill>
                <a:effectLst/>
              </a:rPr>
              <a:t>"resilience"</a:t>
            </a:r>
            <a:r>
              <a:rPr lang="en-GB" b="0" i="0" u="none" strike="noStrike" dirty="0">
                <a:solidFill>
                  <a:srgbClr val="000000"/>
                </a:solidFill>
                <a:effectLst/>
              </a:rPr>
              <a:t> has become extremely common in government, policy, military, economic, and political language over the past few decades. While it originally referred to the ability of a material to spring back after being bent or stretched, authorities now use it much more broadly.</a:t>
            </a:r>
          </a:p>
          <a:p>
            <a:pPr algn="l"/>
            <a:r>
              <a:rPr lang="en-GB" b="1" i="0" u="none" strike="noStrike" dirty="0">
                <a:solidFill>
                  <a:srgbClr val="000000"/>
                </a:solidFill>
                <a:effectLst/>
              </a:rPr>
              <a:t>How authorities use "resilience"</a:t>
            </a:r>
          </a:p>
          <a:p>
            <a:pPr algn="l"/>
            <a:r>
              <a:rPr lang="en-GB" b="0" i="0" u="none" strike="noStrike" dirty="0">
                <a:solidFill>
                  <a:srgbClr val="000000"/>
                </a:solidFill>
                <a:effectLst/>
              </a:rPr>
              <a:t>Governments and institutions often define resilience as the ability of a system, community, or nation to withstand shocks, adapt, and continue functioning.</a:t>
            </a:r>
          </a:p>
          <a:p>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59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7F1ECC07-615A-AD4F-B88C-DCB34836F241}" type="slidenum">
              <a:rPr lang="en-NL" smtClean="0"/>
              <a:t>8</a:t>
            </a:fld>
            <a:endParaRPr lang="en-NL"/>
          </a:p>
        </p:txBody>
      </p:sp>
    </p:spTree>
    <p:extLst>
      <p:ext uri="{BB962C8B-B14F-4D97-AF65-F5344CB8AC3E}">
        <p14:creationId xmlns:p14="http://schemas.microsoft.com/office/powerpoint/2010/main" val="41620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626262"/>
                </a:solidFill>
                <a:effectLst/>
                <a:latin typeface="Unify Sans"/>
              </a:rPr>
              <a:t>A U.S. soldier investigates the scene of a suicide bombing at the border crossing between Afghanistan and Pakistan on June 19 in Torkham, Nangarhar province, Afghanistan. Three Taliban suicide bombers attacked and burned 37 NATO military fuel vehicles during an assault on an outpost along the main supply route for coalition forces.</a:t>
            </a:r>
            <a:endParaRPr lang="en-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ECC07-615A-AD4F-B88C-DCB34836F241}" type="slidenum">
              <a:rPr kumimoji="0" lang="en-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89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2599-C62F-0B89-8E37-ABA9ED425A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8D152458-4245-6E17-BFCB-CC9E786C6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369F2798-4448-1CD7-7A86-9051A11B50A9}"/>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D53F12EA-AD8B-2A2D-35AD-218BD96DB39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A429C08-9D69-8FDA-6DCF-C14D78F961F3}"/>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17385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E7DE5-A1C4-8A6E-AAF7-B7E360B3C34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F654E75-68B3-A269-CB92-AAA6DDB120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E94372C-360D-63C4-E2B8-81DF0BDDBCA6}"/>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B82447E3-5BAD-14D6-E9AC-629E6C9BDEA5}"/>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C610698-4DE6-05B6-5594-EA4F38A056C9}"/>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303236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503DA-3D85-3D79-D61A-68125421AF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59C1F3E-AD3C-D175-6824-C6298D3501D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15384EC-DED9-E2A9-BEB3-A2E778E522AF}"/>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AF5F53F5-376F-E3C1-90DC-4AAF95ACA4D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8B4DCD4-F53B-442D-BC5D-C89359685B21}"/>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171165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5BE3-32A4-BBCE-4F55-EF70D4954D64}"/>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4807C26-D110-119B-5F3E-EB6AAC0061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731726D-F774-4F9C-BC1C-A0A2999B3E11}"/>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2B9B89F6-2C97-8F4C-0A3E-DCBC066C87F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DF6A60C1-C6A1-7E42-8273-D01ECBD84C01}"/>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198035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B3B8-FFB7-6E9D-CCE3-B28C0E7D3D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A60EB791-ABCE-84F3-D414-7552C9E7C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94902B-F019-4A20-6586-6046B416F252}"/>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22366FE7-4F72-D92A-94AC-EA21FD1EB92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1E23639-73D7-E705-A43C-1B08C922C54E}"/>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168177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7654-2169-499A-E0A8-358357082771}"/>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0CEE5FB8-DD56-3ABD-1A21-8F1E06BE2C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F8C80A45-42D1-749F-3B28-774FC56338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0A353545-61EA-535D-088D-08C21D0B83C5}"/>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6" name="Footer Placeholder 5">
            <a:extLst>
              <a:ext uri="{FF2B5EF4-FFF2-40B4-BE49-F238E27FC236}">
                <a16:creationId xmlns:a16="http://schemas.microsoft.com/office/drawing/2014/main" id="{7A3F7CFF-756D-D524-2C2A-6A1D75E46B6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04C4D5B-396A-7EC5-3588-6E38721D9797}"/>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241062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DE5F-3BAD-FA51-4CE5-1C87A786F34F}"/>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ECB6B92-ADC7-7F4F-AC5E-504023B3F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3C7170-E5A5-F81A-4698-7DD861D571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0303295B-485E-AFC6-4C5C-12E04962D6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AB18DE-CCEB-187B-C9B1-838A039D38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F81F96F-39CD-A334-F34A-72474FF0D2BA}"/>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8" name="Footer Placeholder 7">
            <a:extLst>
              <a:ext uri="{FF2B5EF4-FFF2-40B4-BE49-F238E27FC236}">
                <a16:creationId xmlns:a16="http://schemas.microsoft.com/office/drawing/2014/main" id="{D9B6ABD2-8370-0196-A1B6-61F4E549D24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2D0B8CA2-FFB0-AB7C-4B15-456D64C97FAA}"/>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75490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85A4-2387-25E0-EDAC-8D2B3EE0CB24}"/>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0E1BCCDF-737F-FB06-0DAE-2DF335974425}"/>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4" name="Footer Placeholder 3">
            <a:extLst>
              <a:ext uri="{FF2B5EF4-FFF2-40B4-BE49-F238E27FC236}">
                <a16:creationId xmlns:a16="http://schemas.microsoft.com/office/drawing/2014/main" id="{BD535A53-394C-E433-E181-C302AC48E6A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9701D11F-B947-E233-A90E-B3CEC04433FF}"/>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349333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06839-42AE-9B50-2626-58CD5C398811}"/>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3" name="Footer Placeholder 2">
            <a:extLst>
              <a:ext uri="{FF2B5EF4-FFF2-40B4-BE49-F238E27FC236}">
                <a16:creationId xmlns:a16="http://schemas.microsoft.com/office/drawing/2014/main" id="{AAE91491-578B-DFD1-EF35-D96F44ABF667}"/>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06A3332-4CE6-67A3-948A-3023AEC5AA74}"/>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38595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126B-C759-3668-7D49-7769427D3C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B61099A0-6830-B700-61EF-8E5F95C62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BD8858C0-CB48-05D4-EE3E-F20D85702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0E56C8-3A78-A7F3-F3A0-466C8A9F2C60}"/>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6" name="Footer Placeholder 5">
            <a:extLst>
              <a:ext uri="{FF2B5EF4-FFF2-40B4-BE49-F238E27FC236}">
                <a16:creationId xmlns:a16="http://schemas.microsoft.com/office/drawing/2014/main" id="{07BFB1D4-8290-EE71-12E3-58280D8E39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E86A0628-8AC5-6CB0-28F8-8DFB55B2DD0B}"/>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132717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DE05-3B99-8E1A-22A8-40AA927314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F136FCDE-0DCB-CA42-7CFD-E25C3D0F8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97D2354-2005-AE4C-DEE7-230B14758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F87FB9-F988-A3EE-9361-976A1FE7974C}"/>
              </a:ext>
            </a:extLst>
          </p:cNvPr>
          <p:cNvSpPr>
            <a:spLocks noGrp="1"/>
          </p:cNvSpPr>
          <p:nvPr>
            <p:ph type="dt" sz="half" idx="10"/>
          </p:nvPr>
        </p:nvSpPr>
        <p:spPr/>
        <p:txBody>
          <a:bodyPr/>
          <a:lstStyle/>
          <a:p>
            <a:fld id="{8337D49F-D254-C14E-A584-8647F9FAD561}" type="datetimeFigureOut">
              <a:rPr lang="en-NL" smtClean="0"/>
              <a:t>10/06/2026</a:t>
            </a:fld>
            <a:endParaRPr lang="en-NL"/>
          </a:p>
        </p:txBody>
      </p:sp>
      <p:sp>
        <p:nvSpPr>
          <p:cNvPr id="6" name="Footer Placeholder 5">
            <a:extLst>
              <a:ext uri="{FF2B5EF4-FFF2-40B4-BE49-F238E27FC236}">
                <a16:creationId xmlns:a16="http://schemas.microsoft.com/office/drawing/2014/main" id="{52D18499-5A66-7EE0-1399-A6E0DF31897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FF3CC5B-D4F1-89C7-00B4-64C1F3452009}"/>
              </a:ext>
            </a:extLst>
          </p:cNvPr>
          <p:cNvSpPr>
            <a:spLocks noGrp="1"/>
          </p:cNvSpPr>
          <p:nvPr>
            <p:ph type="sldNum" sz="quarter" idx="12"/>
          </p:nvPr>
        </p:nvSpPr>
        <p:spPr/>
        <p:txBody>
          <a:bodyPr/>
          <a:lstStyle/>
          <a:p>
            <a:fld id="{ABD0A0FC-E45A-DF44-925E-D090C2502755}" type="slidenum">
              <a:rPr lang="en-NL" smtClean="0"/>
              <a:t>‹#›</a:t>
            </a:fld>
            <a:endParaRPr lang="en-NL"/>
          </a:p>
        </p:txBody>
      </p:sp>
    </p:spTree>
    <p:extLst>
      <p:ext uri="{BB962C8B-B14F-4D97-AF65-F5344CB8AC3E}">
        <p14:creationId xmlns:p14="http://schemas.microsoft.com/office/powerpoint/2010/main" val="39941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F029-07A1-E5F2-EA68-FBD16BE78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5A306EE-D0F7-BF0B-46E5-3499CA322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98A8A2DE-C18F-6221-99B2-9B4CAF8F8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7D49F-D254-C14E-A584-8647F9FAD561}" type="datetimeFigureOut">
              <a:rPr lang="en-NL" smtClean="0"/>
              <a:t>10/06/2026</a:t>
            </a:fld>
            <a:endParaRPr lang="en-NL"/>
          </a:p>
        </p:txBody>
      </p:sp>
      <p:sp>
        <p:nvSpPr>
          <p:cNvPr id="5" name="Footer Placeholder 4">
            <a:extLst>
              <a:ext uri="{FF2B5EF4-FFF2-40B4-BE49-F238E27FC236}">
                <a16:creationId xmlns:a16="http://schemas.microsoft.com/office/drawing/2014/main" id="{C80280E4-3883-2F25-1102-D63AFC148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1A44BB71-C583-A758-D78C-A2AAEA48B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0A0FC-E45A-DF44-925E-D090C2502755}" type="slidenum">
              <a:rPr lang="en-NL" smtClean="0"/>
              <a:t>‹#›</a:t>
            </a:fld>
            <a:endParaRPr lang="en-NL"/>
          </a:p>
        </p:txBody>
      </p:sp>
    </p:spTree>
    <p:extLst>
      <p:ext uri="{BB962C8B-B14F-4D97-AF65-F5344CB8AC3E}">
        <p14:creationId xmlns:p14="http://schemas.microsoft.com/office/powerpoint/2010/main" val="356889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6.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0.jpe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7.jpeg"/><Relationship Id="rId5" Type="http://schemas.openxmlformats.org/officeDocument/2006/relationships/image" Target="../media/image28.png"/><Relationship Id="rId10" Type="http://schemas.openxmlformats.org/officeDocument/2006/relationships/image" Target="../media/image36.jpeg"/><Relationship Id="rId4" Type="http://schemas.openxmlformats.org/officeDocument/2006/relationships/image" Target="../media/image34.svg"/><Relationship Id="rId9"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ictionary.cambridge.org/dictionary/english/condition" TargetMode="External"/><Relationship Id="rId13" Type="http://schemas.openxmlformats.org/officeDocument/2006/relationships/hyperlink" Target="https://dictionary.cambridge.org/dictionary/english/usual" TargetMode="External"/><Relationship Id="rId18" Type="http://schemas.openxmlformats.org/officeDocument/2006/relationships/hyperlink" Target="https://dictionary.cambridge.org/dictionary/english/happy" TargetMode="External"/><Relationship Id="rId3" Type="http://schemas.openxmlformats.org/officeDocument/2006/relationships/hyperlink" Target="https://dictionary.cambridge.org/dictionary/english/quality" TargetMode="External"/><Relationship Id="rId21" Type="http://schemas.openxmlformats.org/officeDocument/2006/relationships/hyperlink" Target="https://dictionary.cambridge.org/dictionary/english/bad" TargetMode="External"/><Relationship Id="rId7" Type="http://schemas.openxmlformats.org/officeDocument/2006/relationships/hyperlink" Target="https://dictionary.cambridge.org/dictionary/english/previous" TargetMode="External"/><Relationship Id="rId12" Type="http://schemas.openxmlformats.org/officeDocument/2006/relationships/hyperlink" Target="https://dictionary.cambridge.org/dictionary/english/its" TargetMode="External"/><Relationship Id="rId17" Type="http://schemas.openxmlformats.org/officeDocument/2006/relationships/hyperlink" Target="https://dictionary.cambridge.org/dictionary/english/pressed" TargetMode="External"/><Relationship Id="rId2" Type="http://schemas.openxmlformats.org/officeDocument/2006/relationships/notesSlide" Target="../notesSlides/notesSlide5.xml"/><Relationship Id="rId16" Type="http://schemas.openxmlformats.org/officeDocument/2006/relationships/hyperlink" Target="https://dictionary.cambridge.org/dictionary/english/stretch" TargetMode="External"/><Relationship Id="rId20" Type="http://schemas.openxmlformats.org/officeDocument/2006/relationships/hyperlink" Target="https://dictionary.cambridge.org/dictionary/english/difficult"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quick" TargetMode="External"/><Relationship Id="rId11" Type="http://schemas.openxmlformats.org/officeDocument/2006/relationships/hyperlink" Target="https://dictionary.cambridge.org/dictionary/english/substance" TargetMode="External"/><Relationship Id="rId5" Type="http://schemas.openxmlformats.org/officeDocument/2006/relationships/hyperlink" Target="https://dictionary.cambridge.org/dictionary/english/return" TargetMode="External"/><Relationship Id="rId15" Type="http://schemas.openxmlformats.org/officeDocument/2006/relationships/hyperlink" Target="https://dictionary.cambridge.org/dictionary/english/bent" TargetMode="External"/><Relationship Id="rId10" Type="http://schemas.openxmlformats.org/officeDocument/2006/relationships/hyperlink" Target="https://dictionary.cambridge.org/dictionary/english/ability" TargetMode="External"/><Relationship Id="rId19" Type="http://schemas.openxmlformats.org/officeDocument/2006/relationships/hyperlink" Target="https://dictionary.cambridge.org/dictionary/english/successful" TargetMode="External"/><Relationship Id="rId4" Type="http://schemas.openxmlformats.org/officeDocument/2006/relationships/hyperlink" Target="https://dictionary.cambridge.org/dictionary/english/able" TargetMode="External"/><Relationship Id="rId9" Type="http://schemas.openxmlformats.org/officeDocument/2006/relationships/hyperlink" Target="https://dictionary.cambridge.org/dictionary/english/problem" TargetMode="External"/><Relationship Id="rId14" Type="http://schemas.openxmlformats.org/officeDocument/2006/relationships/hyperlink" Target="https://dictionary.cambridge.org/dictionary/english/shape" TargetMode="External"/><Relationship Id="rId22" Type="http://schemas.openxmlformats.org/officeDocument/2006/relationships/hyperlink" Target="https://dictionary.cambridge.org/dictionary/english/happ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5" name="Rectangle 18444">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7" name="Rectangle 18446">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9" name="Rectangle 18448">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51" name="Rectangle 18450">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53" name="Rectangle 18452">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De Citadel | Visit Diest">
            <a:extLst>
              <a:ext uri="{FF2B5EF4-FFF2-40B4-BE49-F238E27FC236}">
                <a16:creationId xmlns:a16="http://schemas.microsoft.com/office/drawing/2014/main" id="{E312BE0B-4F07-1228-DD15-034A16725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15" r="26922"/>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D47D64C-C79A-6CB8-4127-A9BBE345F7A8}"/>
              </a:ext>
            </a:extLst>
          </p:cNvPr>
          <p:cNvSpPr>
            <a:spLocks noGrp="1"/>
          </p:cNvSpPr>
          <p:nvPr>
            <p:ph type="title"/>
          </p:nvPr>
        </p:nvSpPr>
        <p:spPr>
          <a:xfrm>
            <a:off x="411480" y="987552"/>
            <a:ext cx="5252341" cy="1088136"/>
          </a:xfrm>
        </p:spPr>
        <p:txBody>
          <a:bodyPr anchor="b">
            <a:noAutofit/>
          </a:bodyPr>
          <a:lstStyle/>
          <a:p>
            <a:r>
              <a:rPr lang="en-NL" b="1" dirty="0">
                <a:solidFill>
                  <a:schemeClr val="bg1"/>
                </a:solidFill>
              </a:rPr>
              <a:t>Resilience in today’s societal challenges </a:t>
            </a:r>
          </a:p>
        </p:txBody>
      </p:sp>
      <p:pic>
        <p:nvPicPr>
          <p:cNvPr id="7" name="Picture 6" descr="A group of blue towers with yellow stars&#10;&#10;Description automatically generated">
            <a:extLst>
              <a:ext uri="{FF2B5EF4-FFF2-40B4-BE49-F238E27FC236}">
                <a16:creationId xmlns:a16="http://schemas.microsoft.com/office/drawing/2014/main" id="{3EF263FA-B65A-0AF1-6B91-9A758F87D17F}"/>
              </a:ext>
            </a:extLst>
          </p:cNvPr>
          <p:cNvPicPr>
            <a:picLocks noChangeAspect="1"/>
          </p:cNvPicPr>
          <p:nvPr/>
        </p:nvPicPr>
        <p:blipFill>
          <a:blip r:embed="rId4"/>
          <a:stretch>
            <a:fillRect/>
          </a:stretch>
        </p:blipFill>
        <p:spPr>
          <a:xfrm>
            <a:off x="9523454" y="5806889"/>
            <a:ext cx="1144366" cy="94853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8C69CBFD-1B48-5024-C5B9-C04E41480735}"/>
              </a:ext>
            </a:extLst>
          </p:cNvPr>
          <p:cNvPicPr>
            <a:picLocks noChangeAspect="1"/>
          </p:cNvPicPr>
          <p:nvPr/>
        </p:nvPicPr>
        <p:blipFill>
          <a:blip r:embed="rId5"/>
          <a:stretch>
            <a:fillRect/>
          </a:stretch>
        </p:blipFill>
        <p:spPr>
          <a:xfrm>
            <a:off x="10866682" y="5676724"/>
            <a:ext cx="1072242" cy="1111185"/>
          </a:xfrm>
          <a:prstGeom prst="rect">
            <a:avLst/>
          </a:prstGeom>
        </p:spPr>
      </p:pic>
      <p:sp>
        <p:nvSpPr>
          <p:cNvPr id="10" name="Content Placeholder 2">
            <a:extLst>
              <a:ext uri="{FF2B5EF4-FFF2-40B4-BE49-F238E27FC236}">
                <a16:creationId xmlns:a16="http://schemas.microsoft.com/office/drawing/2014/main" id="{F2BFFE6E-6B77-F7AA-4EE4-7A365D2DFD3A}"/>
              </a:ext>
            </a:extLst>
          </p:cNvPr>
          <p:cNvSpPr>
            <a:spLocks noGrp="1"/>
          </p:cNvSpPr>
          <p:nvPr>
            <p:ph idx="1"/>
          </p:nvPr>
        </p:nvSpPr>
        <p:spPr>
          <a:xfrm>
            <a:off x="411479" y="2688336"/>
            <a:ext cx="4498848" cy="3584448"/>
          </a:xfrm>
        </p:spPr>
        <p:txBody>
          <a:bodyPr anchor="t">
            <a:normAutofit/>
          </a:bodyPr>
          <a:lstStyle/>
          <a:p>
            <a:pPr marL="0" indent="0">
              <a:buNone/>
            </a:pPr>
            <a:endParaRPr lang="en-NL" sz="1800" dirty="0">
              <a:solidFill>
                <a:schemeClr val="bg1"/>
              </a:solidFill>
            </a:endParaRPr>
          </a:p>
          <a:p>
            <a:pPr marL="0" indent="0">
              <a:buNone/>
            </a:pPr>
            <a:endParaRPr lang="en-NL" sz="1800" dirty="0">
              <a:solidFill>
                <a:schemeClr val="bg1"/>
              </a:solidFill>
            </a:endParaRPr>
          </a:p>
          <a:p>
            <a:pPr marL="0" indent="0">
              <a:buNone/>
            </a:pPr>
            <a:r>
              <a:rPr lang="en-NL" sz="2000" dirty="0">
                <a:solidFill>
                  <a:schemeClr val="bg1"/>
                </a:solidFill>
              </a:rPr>
              <a:t>EFFORTS 2026 CONGRESS DIEST (BE)</a:t>
            </a:r>
          </a:p>
          <a:p>
            <a:endParaRPr lang="en-NL" sz="2000" dirty="0">
              <a:solidFill>
                <a:schemeClr val="bg1"/>
              </a:solidFill>
            </a:endParaRPr>
          </a:p>
          <a:p>
            <a:pPr marL="0" indent="0">
              <a:buNone/>
            </a:pPr>
            <a:r>
              <a:rPr lang="en-NL" sz="2000" dirty="0">
                <a:solidFill>
                  <a:schemeClr val="bg1"/>
                </a:solidFill>
              </a:rPr>
              <a:t>10 June 2026</a:t>
            </a:r>
          </a:p>
          <a:p>
            <a:pPr marL="0" indent="0">
              <a:buNone/>
            </a:pPr>
            <a:r>
              <a:rPr lang="en-NL" sz="2000" dirty="0">
                <a:solidFill>
                  <a:schemeClr val="bg1"/>
                </a:solidFill>
              </a:rPr>
              <a:t>Mireille van der Meij</a:t>
            </a:r>
          </a:p>
        </p:txBody>
      </p:sp>
    </p:spTree>
    <p:extLst>
      <p:ext uri="{BB962C8B-B14F-4D97-AF65-F5344CB8AC3E}">
        <p14:creationId xmlns:p14="http://schemas.microsoft.com/office/powerpoint/2010/main" val="311693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AED4201A-C51E-E81A-FE50-A06083C5141C}"/>
              </a:ext>
            </a:extLst>
          </p:cNvPr>
          <p:cNvSpPr/>
          <p:nvPr/>
        </p:nvSpPr>
        <p:spPr>
          <a:xfrm>
            <a:off x="4510589" y="418659"/>
            <a:ext cx="2838734" cy="283578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Resilience</a:t>
            </a:r>
          </a:p>
        </p:txBody>
      </p:sp>
      <p:sp>
        <p:nvSpPr>
          <p:cNvPr id="4" name="Oval 3">
            <a:extLst>
              <a:ext uri="{FF2B5EF4-FFF2-40B4-BE49-F238E27FC236}">
                <a16:creationId xmlns:a16="http://schemas.microsoft.com/office/drawing/2014/main" id="{F0A5B4E8-2FB0-BBEB-D7BD-861B665428D7}"/>
              </a:ext>
            </a:extLst>
          </p:cNvPr>
          <p:cNvSpPr/>
          <p:nvPr/>
        </p:nvSpPr>
        <p:spPr>
          <a:xfrm>
            <a:off x="7093426" y="3455612"/>
            <a:ext cx="2838734" cy="2835787"/>
          </a:xfrm>
          <a:prstGeom prst="ellipse">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Defence</a:t>
            </a:r>
          </a:p>
        </p:txBody>
      </p:sp>
      <p:sp>
        <p:nvSpPr>
          <p:cNvPr id="5" name="Oval 4">
            <a:extLst>
              <a:ext uri="{FF2B5EF4-FFF2-40B4-BE49-F238E27FC236}">
                <a16:creationId xmlns:a16="http://schemas.microsoft.com/office/drawing/2014/main" id="{72E06CBE-56DC-A48E-F5AF-E8AF94E1AE5F}"/>
              </a:ext>
            </a:extLst>
          </p:cNvPr>
          <p:cNvSpPr/>
          <p:nvPr/>
        </p:nvSpPr>
        <p:spPr>
          <a:xfrm>
            <a:off x="2259841" y="3510611"/>
            <a:ext cx="2838734" cy="2835787"/>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Sustainability</a:t>
            </a:r>
          </a:p>
        </p:txBody>
      </p:sp>
      <p:cxnSp>
        <p:nvCxnSpPr>
          <p:cNvPr id="7" name="Straight Connector 6">
            <a:extLst>
              <a:ext uri="{FF2B5EF4-FFF2-40B4-BE49-F238E27FC236}">
                <a16:creationId xmlns:a16="http://schemas.microsoft.com/office/drawing/2014/main" id="{4E4CEFD0-78D9-0EFD-2B5B-2B4578427E36}"/>
              </a:ext>
            </a:extLst>
          </p:cNvPr>
          <p:cNvCxnSpPr>
            <a:cxnSpLocks/>
          </p:cNvCxnSpPr>
          <p:nvPr/>
        </p:nvCxnSpPr>
        <p:spPr>
          <a:xfrm flipH="1">
            <a:off x="4299045" y="2835780"/>
            <a:ext cx="534541" cy="67483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4963A-7C03-D457-098F-26A9A6A77FEF}"/>
              </a:ext>
            </a:extLst>
          </p:cNvPr>
          <p:cNvCxnSpPr/>
          <p:nvPr/>
        </p:nvCxnSpPr>
        <p:spPr>
          <a:xfrm>
            <a:off x="5241335" y="4928504"/>
            <a:ext cx="1709327"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6AB34F-312E-EC60-351D-5BF9A7A6A23B}"/>
              </a:ext>
            </a:extLst>
          </p:cNvPr>
          <p:cNvCxnSpPr>
            <a:cxnSpLocks/>
          </p:cNvCxnSpPr>
          <p:nvPr/>
        </p:nvCxnSpPr>
        <p:spPr>
          <a:xfrm>
            <a:off x="7031954" y="2854711"/>
            <a:ext cx="529982" cy="743545"/>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38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1" name="Freeform: Shape 106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otobehang Earth wereldbol echte opluchting">
            <a:extLst>
              <a:ext uri="{FF2B5EF4-FFF2-40B4-BE49-F238E27FC236}">
                <a16:creationId xmlns:a16="http://schemas.microsoft.com/office/drawing/2014/main" id="{4526CED2-C5E2-5285-D3AE-DE8E72CE3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91" r="1" b="18875"/>
          <a:stretch>
            <a:fillRect/>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3F9CC0E-08B4-7998-B633-42961746A3C5}"/>
              </a:ext>
            </a:extLst>
          </p:cNvPr>
          <p:cNvSpPr txBox="1"/>
          <p:nvPr/>
        </p:nvSpPr>
        <p:spPr>
          <a:xfrm>
            <a:off x="1973179" y="228600"/>
            <a:ext cx="7688179" cy="769441"/>
          </a:xfrm>
          <a:prstGeom prst="rect">
            <a:avLst/>
          </a:prstGeom>
          <a:noFill/>
        </p:spPr>
        <p:txBody>
          <a:bodyPr wrap="square" rtlCol="0">
            <a:spAutoFit/>
          </a:bodyPr>
          <a:lstStyle/>
          <a:p>
            <a:pPr algn="ctr"/>
            <a:r>
              <a:rPr lang="en-NL" sz="4400" b="1">
                <a:solidFill>
                  <a:schemeClr val="accent1">
                    <a:lumMod val="75000"/>
                  </a:schemeClr>
                </a:solidFill>
              </a:rPr>
              <a:t>A world under pressure </a:t>
            </a:r>
            <a:endParaRPr lang="en-NL" sz="4400" b="1" dirty="0">
              <a:solidFill>
                <a:schemeClr val="accent1">
                  <a:lumMod val="75000"/>
                </a:schemeClr>
              </a:solidFill>
            </a:endParaRPr>
          </a:p>
        </p:txBody>
      </p:sp>
      <p:pic>
        <p:nvPicPr>
          <p:cNvPr id="15" name="Picture 2" descr="Fotobehang Earth wereldbol echte opluchting">
            <a:extLst>
              <a:ext uri="{FF2B5EF4-FFF2-40B4-BE49-F238E27FC236}">
                <a16:creationId xmlns:a16="http://schemas.microsoft.com/office/drawing/2014/main" id="{4AE4D54D-05C9-458E-EAF4-850EA3B20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91" r="1" b="18875"/>
          <a:stretch>
            <a:fillRect/>
          </a:stretch>
        </p:blipFill>
        <p:spPr bwMode="auto">
          <a:xfrm>
            <a:off x="1266826" y="1524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ffectLst/>
          <a:extLst>
            <a:ext uri="{909E8E84-426E-40DD-AFC4-6F175D3DCCD1}">
              <a14:hiddenFill xmlns:a14="http://schemas.microsoft.com/office/drawing/2010/main">
                <a:solidFill>
                  <a:srgbClr val="FFFFFF"/>
                </a:solidFill>
              </a14:hiddenFill>
            </a:ext>
          </a:extLst>
        </p:spPr>
      </p:pic>
      <p:pic>
        <p:nvPicPr>
          <p:cNvPr id="16" name="Picture 2" descr="World Population Day: July 11, 2025">
            <a:extLst>
              <a:ext uri="{FF2B5EF4-FFF2-40B4-BE49-F238E27FC236}">
                <a16:creationId xmlns:a16="http://schemas.microsoft.com/office/drawing/2014/main" id="{4056E065-D477-EFE4-6EB1-D335CE054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91" r="6289" b="-1"/>
          <a:stretch>
            <a:fillRect/>
          </a:stretch>
        </p:blipFill>
        <p:spPr bwMode="auto">
          <a:xfrm>
            <a:off x="8265693" y="2383690"/>
            <a:ext cx="2429464" cy="172304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2" descr="How Resource Scarcity Constrains China - Bloomberg">
            <a:extLst>
              <a:ext uri="{FF2B5EF4-FFF2-40B4-BE49-F238E27FC236}">
                <a16:creationId xmlns:a16="http://schemas.microsoft.com/office/drawing/2014/main" id="{063CCA51-93ED-AF05-2D9B-7AE40CF66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7" r="5765" b="-1"/>
          <a:stretch>
            <a:fillRect/>
          </a:stretch>
        </p:blipFill>
        <p:spPr bwMode="auto">
          <a:xfrm>
            <a:off x="1056416" y="2383690"/>
            <a:ext cx="2593512" cy="183939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 descr="Shifting dynamics: Global power politics in 2024">
            <a:extLst>
              <a:ext uri="{FF2B5EF4-FFF2-40B4-BE49-F238E27FC236}">
                <a16:creationId xmlns:a16="http://schemas.microsoft.com/office/drawing/2014/main" id="{C67C5EF0-4868-A28D-86F9-CD415478F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701" y="4600315"/>
            <a:ext cx="2490990" cy="145756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descr="Over 1,000 People Have Died In Western and Central Africa Floods">
            <a:extLst>
              <a:ext uri="{FF2B5EF4-FFF2-40B4-BE49-F238E27FC236}">
                <a16:creationId xmlns:a16="http://schemas.microsoft.com/office/drawing/2014/main" id="{90DF1D3F-1E5A-CDB0-1A15-B3F33D0918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7872" b="7874"/>
          <a:stretch>
            <a:fillRect/>
          </a:stretch>
        </p:blipFill>
        <p:spPr bwMode="auto">
          <a:xfrm>
            <a:off x="4735775" y="1167102"/>
            <a:ext cx="2591705" cy="145756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55550A8-F38A-4CE6-226D-411ACE63E36D}"/>
              </a:ext>
            </a:extLst>
          </p:cNvPr>
          <p:cNvSpPr txBox="1"/>
          <p:nvPr/>
        </p:nvSpPr>
        <p:spPr>
          <a:xfrm>
            <a:off x="5089372" y="2629579"/>
            <a:ext cx="1695272" cy="369332"/>
          </a:xfrm>
          <a:prstGeom prst="rect">
            <a:avLst/>
          </a:prstGeom>
          <a:noFill/>
        </p:spPr>
        <p:txBody>
          <a:bodyPr wrap="none" rtlCol="0">
            <a:spAutoFit/>
          </a:bodyPr>
          <a:lstStyle/>
          <a:p>
            <a:r>
              <a:rPr lang="en-NL" b="1" dirty="0"/>
              <a:t>Climate change </a:t>
            </a:r>
          </a:p>
        </p:txBody>
      </p:sp>
      <p:sp>
        <p:nvSpPr>
          <p:cNvPr id="23" name="TextBox 22">
            <a:extLst>
              <a:ext uri="{FF2B5EF4-FFF2-40B4-BE49-F238E27FC236}">
                <a16:creationId xmlns:a16="http://schemas.microsoft.com/office/drawing/2014/main" id="{BFB1A145-DCC8-B00B-CCFA-4F9A8121CF75}"/>
              </a:ext>
            </a:extLst>
          </p:cNvPr>
          <p:cNvSpPr txBox="1"/>
          <p:nvPr/>
        </p:nvSpPr>
        <p:spPr>
          <a:xfrm>
            <a:off x="8542074" y="4106737"/>
            <a:ext cx="1948097" cy="369332"/>
          </a:xfrm>
          <a:prstGeom prst="rect">
            <a:avLst/>
          </a:prstGeom>
          <a:noFill/>
        </p:spPr>
        <p:txBody>
          <a:bodyPr wrap="none" rtlCol="0">
            <a:spAutoFit/>
          </a:bodyPr>
          <a:lstStyle/>
          <a:p>
            <a:r>
              <a:rPr lang="en-GB" b="1" dirty="0"/>
              <a:t>P</a:t>
            </a:r>
            <a:r>
              <a:rPr lang="en-NL" b="1" dirty="0"/>
              <a:t>opulation growth</a:t>
            </a:r>
          </a:p>
        </p:txBody>
      </p:sp>
      <p:sp>
        <p:nvSpPr>
          <p:cNvPr id="24" name="TextBox 23">
            <a:extLst>
              <a:ext uri="{FF2B5EF4-FFF2-40B4-BE49-F238E27FC236}">
                <a16:creationId xmlns:a16="http://schemas.microsoft.com/office/drawing/2014/main" id="{85950569-2EF8-E3B7-B9AB-03307669F0E2}"/>
              </a:ext>
            </a:extLst>
          </p:cNvPr>
          <p:cNvSpPr txBox="1"/>
          <p:nvPr/>
        </p:nvSpPr>
        <p:spPr>
          <a:xfrm>
            <a:off x="4695399" y="6179403"/>
            <a:ext cx="2729593" cy="369332"/>
          </a:xfrm>
          <a:prstGeom prst="rect">
            <a:avLst/>
          </a:prstGeom>
          <a:noFill/>
        </p:spPr>
        <p:txBody>
          <a:bodyPr wrap="none" rtlCol="0">
            <a:spAutoFit/>
          </a:bodyPr>
          <a:lstStyle/>
          <a:p>
            <a:r>
              <a:rPr lang="en-NL" b="1" dirty="0"/>
              <a:t>Geopolitical fragmentation</a:t>
            </a:r>
          </a:p>
        </p:txBody>
      </p:sp>
      <p:sp>
        <p:nvSpPr>
          <p:cNvPr id="25" name="TextBox 24">
            <a:extLst>
              <a:ext uri="{FF2B5EF4-FFF2-40B4-BE49-F238E27FC236}">
                <a16:creationId xmlns:a16="http://schemas.microsoft.com/office/drawing/2014/main" id="{FDED3C2F-A8F0-2A13-D48F-EF56DBE2F0EF}"/>
              </a:ext>
            </a:extLst>
          </p:cNvPr>
          <p:cNvSpPr txBox="1"/>
          <p:nvPr/>
        </p:nvSpPr>
        <p:spPr>
          <a:xfrm>
            <a:off x="1266825" y="4235115"/>
            <a:ext cx="1880579" cy="369332"/>
          </a:xfrm>
          <a:prstGeom prst="rect">
            <a:avLst/>
          </a:prstGeom>
          <a:noFill/>
        </p:spPr>
        <p:txBody>
          <a:bodyPr wrap="none" rtlCol="0">
            <a:spAutoFit/>
          </a:bodyPr>
          <a:lstStyle/>
          <a:p>
            <a:r>
              <a:rPr lang="en-NL" b="1" dirty="0"/>
              <a:t>Resource scarcity </a:t>
            </a:r>
          </a:p>
        </p:txBody>
      </p:sp>
      <p:sp>
        <p:nvSpPr>
          <p:cNvPr id="26" name="Up Arrow 25">
            <a:extLst>
              <a:ext uri="{FF2B5EF4-FFF2-40B4-BE49-F238E27FC236}">
                <a16:creationId xmlns:a16="http://schemas.microsoft.com/office/drawing/2014/main" id="{348DCA39-F883-AFE6-C55D-034A2DE31D42}"/>
              </a:ext>
            </a:extLst>
          </p:cNvPr>
          <p:cNvSpPr/>
          <p:nvPr/>
        </p:nvSpPr>
        <p:spPr>
          <a:xfrm>
            <a:off x="11168501" y="2286000"/>
            <a:ext cx="917909" cy="190098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r>
              <a:rPr lang="en-NL" sz="1400" dirty="0"/>
              <a:t>Demand</a:t>
            </a:r>
          </a:p>
        </p:txBody>
      </p:sp>
      <p:sp>
        <p:nvSpPr>
          <p:cNvPr id="27" name="Down Arrow 26">
            <a:extLst>
              <a:ext uri="{FF2B5EF4-FFF2-40B4-BE49-F238E27FC236}">
                <a16:creationId xmlns:a16="http://schemas.microsoft.com/office/drawing/2014/main" id="{F6DA1BCF-266B-170B-D7E3-73921690373F}"/>
              </a:ext>
            </a:extLst>
          </p:cNvPr>
          <p:cNvSpPr/>
          <p:nvPr/>
        </p:nvSpPr>
        <p:spPr>
          <a:xfrm>
            <a:off x="94391" y="2383689"/>
            <a:ext cx="849512" cy="18393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r>
              <a:rPr lang="en-NL" sz="1400" dirty="0"/>
              <a:t>Supply</a:t>
            </a:r>
          </a:p>
        </p:txBody>
      </p:sp>
      <p:sp>
        <p:nvSpPr>
          <p:cNvPr id="29" name="Title 1">
            <a:extLst>
              <a:ext uri="{FF2B5EF4-FFF2-40B4-BE49-F238E27FC236}">
                <a16:creationId xmlns:a16="http://schemas.microsoft.com/office/drawing/2014/main" id="{2AF0C110-D557-F5FD-ABC2-254E169BA2D6}"/>
              </a:ext>
            </a:extLst>
          </p:cNvPr>
          <p:cNvSpPr>
            <a:spLocks noGrp="1"/>
          </p:cNvSpPr>
          <p:nvPr>
            <p:ph type="title"/>
          </p:nvPr>
        </p:nvSpPr>
        <p:spPr>
          <a:xfrm>
            <a:off x="745792" y="-366652"/>
            <a:ext cx="10700415" cy="1457564"/>
          </a:xfrm>
          <a:noFill/>
        </p:spPr>
        <p:txBody>
          <a:bodyPr vert="horz" lIns="91440" tIns="45720" rIns="91440" bIns="45720" rtlCol="0" anchor="b">
            <a:normAutofit/>
          </a:bodyPr>
          <a:lstStyle/>
          <a:p>
            <a:pPr algn="ctr"/>
            <a:r>
              <a:rPr lang="en-US" b="1" dirty="0"/>
              <a:t>Megatrends </a:t>
            </a:r>
          </a:p>
        </p:txBody>
      </p:sp>
      <p:pic>
        <p:nvPicPr>
          <p:cNvPr id="3" name="Picture 2">
            <a:extLst>
              <a:ext uri="{FF2B5EF4-FFF2-40B4-BE49-F238E27FC236}">
                <a16:creationId xmlns:a16="http://schemas.microsoft.com/office/drawing/2014/main" id="{22DBAE52-D691-1B5C-066C-7BA602371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15635"/>
            <a:ext cx="2617913" cy="147257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2991E6-00F1-6030-B817-979F861BCAD8}"/>
              </a:ext>
            </a:extLst>
          </p:cNvPr>
          <p:cNvSpPr txBox="1"/>
          <p:nvPr/>
        </p:nvSpPr>
        <p:spPr>
          <a:xfrm>
            <a:off x="410391" y="1584958"/>
            <a:ext cx="1838260" cy="646331"/>
          </a:xfrm>
          <a:prstGeom prst="rect">
            <a:avLst/>
          </a:prstGeom>
          <a:noFill/>
        </p:spPr>
        <p:txBody>
          <a:bodyPr wrap="none" rtlCol="0">
            <a:spAutoFit/>
          </a:bodyPr>
          <a:lstStyle/>
          <a:p>
            <a:r>
              <a:rPr lang="en-NL" b="1" i="1" dirty="0"/>
              <a:t>Tom Middendorp</a:t>
            </a:r>
          </a:p>
          <a:p>
            <a:r>
              <a:rPr lang="en-NL" b="1" i="1" dirty="0"/>
              <a:t>Climate General </a:t>
            </a:r>
          </a:p>
        </p:txBody>
      </p:sp>
    </p:spTree>
    <p:extLst>
      <p:ext uri="{BB962C8B-B14F-4D97-AF65-F5344CB8AC3E}">
        <p14:creationId xmlns:p14="http://schemas.microsoft.com/office/powerpoint/2010/main" val="233597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1383564" y="348865"/>
            <a:ext cx="9718111" cy="1576446"/>
          </a:xfrm>
        </p:spPr>
        <p:txBody>
          <a:bodyPr anchor="ctr">
            <a:normAutofit/>
          </a:bodyPr>
          <a:lstStyle/>
          <a:p>
            <a:pPr algn="ctr"/>
            <a:r>
              <a:rPr lang="en-NL" b="1" dirty="0">
                <a:solidFill>
                  <a:srgbClr val="FFFFFF"/>
                </a:solidFill>
              </a:rPr>
              <a:t>Today’s security issues </a:t>
            </a:r>
          </a:p>
        </p:txBody>
      </p:sp>
      <p:sp>
        <p:nvSpPr>
          <p:cNvPr id="7" name="TextBox 6">
            <a:extLst>
              <a:ext uri="{FF2B5EF4-FFF2-40B4-BE49-F238E27FC236}">
                <a16:creationId xmlns:a16="http://schemas.microsoft.com/office/drawing/2014/main" id="{9A844277-ED5B-17E5-FF98-447C3C5F503D}"/>
              </a:ext>
            </a:extLst>
          </p:cNvPr>
          <p:cNvSpPr txBox="1"/>
          <p:nvPr/>
        </p:nvSpPr>
        <p:spPr>
          <a:xfrm>
            <a:off x="1575427" y="5259151"/>
            <a:ext cx="4053385" cy="400110"/>
          </a:xfrm>
          <a:prstGeom prst="rect">
            <a:avLst/>
          </a:prstGeom>
          <a:noFill/>
        </p:spPr>
        <p:txBody>
          <a:bodyPr wrap="square" rtlCol="0">
            <a:spAutoFit/>
          </a:bodyPr>
          <a:lstStyle/>
          <a:p>
            <a:r>
              <a:rPr lang="en-NL" sz="2000" b="1" dirty="0"/>
              <a:t>Energy security </a:t>
            </a:r>
          </a:p>
        </p:txBody>
      </p:sp>
      <p:sp>
        <p:nvSpPr>
          <p:cNvPr id="11" name="TextBox 10">
            <a:extLst>
              <a:ext uri="{FF2B5EF4-FFF2-40B4-BE49-F238E27FC236}">
                <a16:creationId xmlns:a16="http://schemas.microsoft.com/office/drawing/2014/main" id="{6A9CEE4D-6B1C-E720-513A-4B976514DCED}"/>
              </a:ext>
            </a:extLst>
          </p:cNvPr>
          <p:cNvSpPr txBox="1"/>
          <p:nvPr/>
        </p:nvSpPr>
        <p:spPr>
          <a:xfrm>
            <a:off x="5130178" y="5286823"/>
            <a:ext cx="4053385" cy="400110"/>
          </a:xfrm>
          <a:prstGeom prst="rect">
            <a:avLst/>
          </a:prstGeom>
          <a:noFill/>
        </p:spPr>
        <p:txBody>
          <a:bodyPr wrap="square" rtlCol="0">
            <a:spAutoFit/>
          </a:bodyPr>
          <a:lstStyle/>
          <a:p>
            <a:r>
              <a:rPr lang="en-NL" sz="2000" b="1" dirty="0"/>
              <a:t>Resource independence </a:t>
            </a:r>
          </a:p>
        </p:txBody>
      </p:sp>
      <p:sp>
        <p:nvSpPr>
          <p:cNvPr id="15" name="TextBox 14">
            <a:extLst>
              <a:ext uri="{FF2B5EF4-FFF2-40B4-BE49-F238E27FC236}">
                <a16:creationId xmlns:a16="http://schemas.microsoft.com/office/drawing/2014/main" id="{576E1DA5-74E6-E3ED-4968-253A006C2273}"/>
              </a:ext>
            </a:extLst>
          </p:cNvPr>
          <p:cNvSpPr txBox="1"/>
          <p:nvPr/>
        </p:nvSpPr>
        <p:spPr>
          <a:xfrm>
            <a:off x="9183563" y="5286823"/>
            <a:ext cx="4053385" cy="400110"/>
          </a:xfrm>
          <a:prstGeom prst="rect">
            <a:avLst/>
          </a:prstGeom>
          <a:noFill/>
        </p:spPr>
        <p:txBody>
          <a:bodyPr wrap="square" rtlCol="0">
            <a:spAutoFit/>
          </a:bodyPr>
          <a:lstStyle/>
          <a:p>
            <a:r>
              <a:rPr lang="en-NL" sz="2000" b="1" dirty="0"/>
              <a:t>Climate adaptation </a:t>
            </a:r>
          </a:p>
        </p:txBody>
      </p:sp>
      <p:grpSp>
        <p:nvGrpSpPr>
          <p:cNvPr id="24" name="Group 23">
            <a:extLst>
              <a:ext uri="{FF2B5EF4-FFF2-40B4-BE49-F238E27FC236}">
                <a16:creationId xmlns:a16="http://schemas.microsoft.com/office/drawing/2014/main" id="{03FD274F-C184-33E1-3E46-5249E841F1D9}"/>
              </a:ext>
            </a:extLst>
          </p:cNvPr>
          <p:cNvGrpSpPr/>
          <p:nvPr/>
        </p:nvGrpSpPr>
        <p:grpSpPr>
          <a:xfrm>
            <a:off x="9076086" y="2900547"/>
            <a:ext cx="2110675" cy="2170709"/>
            <a:chOff x="9456380" y="3837730"/>
            <a:chExt cx="1642610" cy="1697918"/>
          </a:xfrm>
        </p:grpSpPr>
        <p:pic>
          <p:nvPicPr>
            <p:cNvPr id="6" name="Graphic 5" descr="Thermometer with solid fill">
              <a:extLst>
                <a:ext uri="{FF2B5EF4-FFF2-40B4-BE49-F238E27FC236}">
                  <a16:creationId xmlns:a16="http://schemas.microsoft.com/office/drawing/2014/main" id="{5A9ADA5D-747A-B13E-D284-72B07D5B99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0485" y="4141851"/>
              <a:ext cx="914400" cy="914400"/>
            </a:xfrm>
            <a:prstGeom prst="rect">
              <a:avLst/>
            </a:prstGeom>
          </p:spPr>
        </p:pic>
        <p:sp>
          <p:nvSpPr>
            <p:cNvPr id="18" name="Oval 17">
              <a:extLst>
                <a:ext uri="{FF2B5EF4-FFF2-40B4-BE49-F238E27FC236}">
                  <a16:creationId xmlns:a16="http://schemas.microsoft.com/office/drawing/2014/main" id="{60578EE9-699F-AAA6-E50E-8DD6EEEA99AB}"/>
                </a:ext>
              </a:extLst>
            </p:cNvPr>
            <p:cNvSpPr/>
            <p:nvPr/>
          </p:nvSpPr>
          <p:spPr>
            <a:xfrm>
              <a:off x="9456380" y="3837730"/>
              <a:ext cx="1642610" cy="1697918"/>
            </a:xfrm>
            <a:prstGeom prst="ellipse">
              <a:avLst/>
            </a:prstGeom>
            <a:noFill/>
            <a:ln w="1016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pic>
        <p:nvPicPr>
          <p:cNvPr id="4" name="Graphic 3" descr="Battery charging with solid fill">
            <a:extLst>
              <a:ext uri="{FF2B5EF4-FFF2-40B4-BE49-F238E27FC236}">
                <a16:creationId xmlns:a16="http://schemas.microsoft.com/office/drawing/2014/main" id="{31DEB373-0D3F-6B53-B711-C0F11B0D9F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191" y="3329978"/>
            <a:ext cx="1174961" cy="1172520"/>
          </a:xfrm>
          <a:prstGeom prst="rect">
            <a:avLst/>
          </a:prstGeom>
        </p:spPr>
      </p:pic>
      <p:pic>
        <p:nvPicPr>
          <p:cNvPr id="26" name="Graphic 25" descr="Europe with solid fill">
            <a:extLst>
              <a:ext uri="{FF2B5EF4-FFF2-40B4-BE49-F238E27FC236}">
                <a16:creationId xmlns:a16="http://schemas.microsoft.com/office/drawing/2014/main" id="{B43692CF-F432-529E-1313-4D75E30DD40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26367" r="32999"/>
          <a:stretch/>
        </p:blipFill>
        <p:spPr>
          <a:xfrm>
            <a:off x="5443104" y="3234011"/>
            <a:ext cx="1426846" cy="1568085"/>
          </a:xfrm>
          <a:prstGeom prst="rect">
            <a:avLst/>
          </a:prstGeom>
        </p:spPr>
      </p:pic>
      <p:sp>
        <p:nvSpPr>
          <p:cNvPr id="27" name="Oval 26">
            <a:extLst>
              <a:ext uri="{FF2B5EF4-FFF2-40B4-BE49-F238E27FC236}">
                <a16:creationId xmlns:a16="http://schemas.microsoft.com/office/drawing/2014/main" id="{48A4E24B-6DA8-084D-EFCC-4ACBD2835211}"/>
              </a:ext>
            </a:extLst>
          </p:cNvPr>
          <p:cNvSpPr/>
          <p:nvPr/>
        </p:nvSpPr>
        <p:spPr>
          <a:xfrm>
            <a:off x="5275176" y="2888967"/>
            <a:ext cx="2110675" cy="2170709"/>
          </a:xfrm>
          <a:prstGeom prst="ellipse">
            <a:avLst/>
          </a:prstGeom>
          <a:noFill/>
          <a:ln w="101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8" name="Oval 27">
            <a:extLst>
              <a:ext uri="{FF2B5EF4-FFF2-40B4-BE49-F238E27FC236}">
                <a16:creationId xmlns:a16="http://schemas.microsoft.com/office/drawing/2014/main" id="{F4059996-9A3E-67DC-5207-AACA2F9C92B4}"/>
              </a:ext>
            </a:extLst>
          </p:cNvPr>
          <p:cNvSpPr/>
          <p:nvPr/>
        </p:nvSpPr>
        <p:spPr>
          <a:xfrm>
            <a:off x="1474266" y="2888967"/>
            <a:ext cx="2110675" cy="2170709"/>
          </a:xfrm>
          <a:prstGeom prst="ellipse">
            <a:avLst/>
          </a:prstGeom>
          <a:noFill/>
          <a:ln w="101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60435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399460" y="958379"/>
            <a:ext cx="3201366" cy="3387497"/>
          </a:xfrm>
        </p:spPr>
        <p:txBody>
          <a:bodyPr anchor="b">
            <a:normAutofit/>
          </a:bodyPr>
          <a:lstStyle/>
          <a:p>
            <a:pPr algn="ctr"/>
            <a:r>
              <a:rPr lang="en-NL" sz="4000" b="1" dirty="0">
                <a:solidFill>
                  <a:srgbClr val="FFFFFF"/>
                </a:solidFill>
              </a:rPr>
              <a:t>Energy security </a:t>
            </a:r>
          </a:p>
        </p:txBody>
      </p:sp>
      <p:pic>
        <p:nvPicPr>
          <p:cNvPr id="16" name="Graphic 15" descr="Battery charging with solid fill">
            <a:extLst>
              <a:ext uri="{FF2B5EF4-FFF2-40B4-BE49-F238E27FC236}">
                <a16:creationId xmlns:a16="http://schemas.microsoft.com/office/drawing/2014/main" id="{602427A9-F8AE-8C25-5A06-690F89E432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6886" y="1173632"/>
            <a:ext cx="1174961" cy="1172520"/>
          </a:xfrm>
          <a:prstGeom prst="rect">
            <a:avLst/>
          </a:prstGeom>
        </p:spPr>
      </p:pic>
      <p:sp>
        <p:nvSpPr>
          <p:cNvPr id="18" name="Oval 17">
            <a:extLst>
              <a:ext uri="{FF2B5EF4-FFF2-40B4-BE49-F238E27FC236}">
                <a16:creationId xmlns:a16="http://schemas.microsoft.com/office/drawing/2014/main" id="{51E7044D-92EC-AE2F-9FB7-FAB5B857FAE2}"/>
              </a:ext>
            </a:extLst>
          </p:cNvPr>
          <p:cNvSpPr/>
          <p:nvPr/>
        </p:nvSpPr>
        <p:spPr>
          <a:xfrm>
            <a:off x="960961" y="732621"/>
            <a:ext cx="2110675" cy="2170709"/>
          </a:xfrm>
          <a:prstGeom prst="ellipse">
            <a:avLst/>
          </a:prstGeom>
          <a:noFill/>
          <a:ln w="101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6" name="Picture 24" descr="Renewable Energy and Energy Security">
            <a:extLst>
              <a:ext uri="{FF2B5EF4-FFF2-40B4-BE49-F238E27FC236}">
                <a16:creationId xmlns:a16="http://schemas.microsoft.com/office/drawing/2014/main" id="{1DEE7579-FCA7-FFBF-1314-915537F80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396" y="3324812"/>
            <a:ext cx="2903677" cy="193226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338" name="Picture 2" descr="Alternative fuels 101: What you need to know">
            <a:extLst>
              <a:ext uri="{FF2B5EF4-FFF2-40B4-BE49-F238E27FC236}">
                <a16:creationId xmlns:a16="http://schemas.microsoft.com/office/drawing/2014/main" id="{5BFF5CE9-E3E4-0129-4CC4-DA4F38CAB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4687" y="4213932"/>
            <a:ext cx="2925575" cy="146278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10" descr="Russian strikes on Ukraine energy grid aim to 'demilitarise' country, Putin  says - France 24">
            <a:extLst>
              <a:ext uri="{FF2B5EF4-FFF2-40B4-BE49-F238E27FC236}">
                <a16:creationId xmlns:a16="http://schemas.microsoft.com/office/drawing/2014/main" id="{D8F57A58-C528-C642-5968-8B0A41860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6014" y="663963"/>
            <a:ext cx="3871292" cy="216792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12" descr="Afghan Taliban attacks NATO fuel convoy">
            <a:extLst>
              <a:ext uri="{FF2B5EF4-FFF2-40B4-BE49-F238E27FC236}">
                <a16:creationId xmlns:a16="http://schemas.microsoft.com/office/drawing/2014/main" id="{E9D78593-B7D6-CFB9-5B94-84927F1D4F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4167" y="663963"/>
            <a:ext cx="3835555" cy="216792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 name="Striped Right Arrow 32">
            <a:extLst>
              <a:ext uri="{FF2B5EF4-FFF2-40B4-BE49-F238E27FC236}">
                <a16:creationId xmlns:a16="http://schemas.microsoft.com/office/drawing/2014/main" id="{F3AE763B-DDFF-4173-34C1-F93BFDD0F8FA}"/>
              </a:ext>
            </a:extLst>
          </p:cNvPr>
          <p:cNvSpPr/>
          <p:nvPr/>
        </p:nvSpPr>
        <p:spPr>
          <a:xfrm rot="5400000">
            <a:off x="7644391" y="3079256"/>
            <a:ext cx="867387" cy="67920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4" name="TextBox 33">
            <a:extLst>
              <a:ext uri="{FF2B5EF4-FFF2-40B4-BE49-F238E27FC236}">
                <a16:creationId xmlns:a16="http://schemas.microsoft.com/office/drawing/2014/main" id="{F099E812-0362-8857-AF20-359E7F666415}"/>
              </a:ext>
            </a:extLst>
          </p:cNvPr>
          <p:cNvSpPr txBox="1"/>
          <p:nvPr/>
        </p:nvSpPr>
        <p:spPr>
          <a:xfrm>
            <a:off x="8745001" y="3343894"/>
            <a:ext cx="2360839" cy="461665"/>
          </a:xfrm>
          <a:prstGeom prst="rect">
            <a:avLst/>
          </a:prstGeom>
          <a:noFill/>
        </p:spPr>
        <p:txBody>
          <a:bodyPr wrap="none" rtlCol="0">
            <a:spAutoFit/>
          </a:bodyPr>
          <a:lstStyle/>
          <a:p>
            <a:r>
              <a:rPr lang="en-NL" sz="2400" b="1" dirty="0"/>
              <a:t>Energy transition</a:t>
            </a:r>
          </a:p>
        </p:txBody>
      </p:sp>
      <p:sp>
        <p:nvSpPr>
          <p:cNvPr id="3" name="TextBox 2">
            <a:extLst>
              <a:ext uri="{FF2B5EF4-FFF2-40B4-BE49-F238E27FC236}">
                <a16:creationId xmlns:a16="http://schemas.microsoft.com/office/drawing/2014/main" id="{8909BE76-5F46-79C9-F658-2FF59104B3FE}"/>
              </a:ext>
            </a:extLst>
          </p:cNvPr>
          <p:cNvSpPr txBox="1"/>
          <p:nvPr/>
        </p:nvSpPr>
        <p:spPr>
          <a:xfrm>
            <a:off x="4416767" y="6098248"/>
            <a:ext cx="7775233" cy="400110"/>
          </a:xfrm>
          <a:prstGeom prst="rect">
            <a:avLst/>
          </a:prstGeom>
          <a:noFill/>
        </p:spPr>
        <p:txBody>
          <a:bodyPr wrap="square" rtlCol="0">
            <a:spAutoFit/>
          </a:bodyPr>
          <a:lstStyle/>
          <a:p>
            <a:r>
              <a:rPr lang="en-NL" sz="2000" b="1" dirty="0"/>
              <a:t>Energy transition is not about emissions, but about strategic realism </a:t>
            </a:r>
          </a:p>
        </p:txBody>
      </p:sp>
    </p:spTree>
    <p:extLst>
      <p:ext uri="{BB962C8B-B14F-4D97-AF65-F5344CB8AC3E}">
        <p14:creationId xmlns:p14="http://schemas.microsoft.com/office/powerpoint/2010/main" val="316906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descr="Continuous Improvement outline">
            <a:extLst>
              <a:ext uri="{FF2B5EF4-FFF2-40B4-BE49-F238E27FC236}">
                <a16:creationId xmlns:a16="http://schemas.microsoft.com/office/drawing/2014/main" id="{D0E6ED78-3B60-DA1A-F10D-CB964FBD7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6491" y="2424866"/>
            <a:ext cx="2477663" cy="2477663"/>
          </a:xfrm>
          <a:prstGeom prst="rect">
            <a:avLst/>
          </a:prstGeom>
        </p:spPr>
      </p:pic>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399460" y="958379"/>
            <a:ext cx="3201366" cy="3387497"/>
          </a:xfrm>
        </p:spPr>
        <p:txBody>
          <a:bodyPr anchor="b">
            <a:normAutofit/>
          </a:bodyPr>
          <a:lstStyle/>
          <a:p>
            <a:pPr algn="ctr"/>
            <a:r>
              <a:rPr lang="en-NL" sz="4000" b="1" dirty="0">
                <a:solidFill>
                  <a:srgbClr val="FFFFFF"/>
                </a:solidFill>
              </a:rPr>
              <a:t>Resource independence</a:t>
            </a:r>
          </a:p>
        </p:txBody>
      </p:sp>
      <p:pic>
        <p:nvPicPr>
          <p:cNvPr id="3" name="Graphic 2" descr="Europe with solid fill">
            <a:extLst>
              <a:ext uri="{FF2B5EF4-FFF2-40B4-BE49-F238E27FC236}">
                <a16:creationId xmlns:a16="http://schemas.microsoft.com/office/drawing/2014/main" id="{42ABEC82-1955-FB03-33B8-16D71381BA2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26367" r="32999"/>
          <a:stretch/>
        </p:blipFill>
        <p:spPr>
          <a:xfrm>
            <a:off x="1089403" y="1184232"/>
            <a:ext cx="1426846" cy="1568085"/>
          </a:xfrm>
          <a:prstGeom prst="rect">
            <a:avLst/>
          </a:prstGeom>
        </p:spPr>
      </p:pic>
      <p:sp>
        <p:nvSpPr>
          <p:cNvPr id="4" name="Oval 3">
            <a:extLst>
              <a:ext uri="{FF2B5EF4-FFF2-40B4-BE49-F238E27FC236}">
                <a16:creationId xmlns:a16="http://schemas.microsoft.com/office/drawing/2014/main" id="{13768686-6C6F-B7F5-A9EC-0A457318CF81}"/>
              </a:ext>
            </a:extLst>
          </p:cNvPr>
          <p:cNvSpPr/>
          <p:nvPr/>
        </p:nvSpPr>
        <p:spPr>
          <a:xfrm>
            <a:off x="921475" y="839188"/>
            <a:ext cx="2110675" cy="2170709"/>
          </a:xfrm>
          <a:prstGeom prst="ellipse">
            <a:avLst/>
          </a:prstGeom>
          <a:noFill/>
          <a:ln w="101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Picture 8" descr="Ship Traffic Density Map of HORMUZ STRAIT">
            <a:extLst>
              <a:ext uri="{FF2B5EF4-FFF2-40B4-BE49-F238E27FC236}">
                <a16:creationId xmlns:a16="http://schemas.microsoft.com/office/drawing/2014/main" id="{B6146C17-FA92-E862-1506-233431F9857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344168" y="2422185"/>
            <a:ext cx="3094473" cy="167101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2" name="Picture 2" descr="Circular Economy: Definition, Importance &amp; Benefits">
            <a:extLst>
              <a:ext uri="{FF2B5EF4-FFF2-40B4-BE49-F238E27FC236}">
                <a16:creationId xmlns:a16="http://schemas.microsoft.com/office/drawing/2014/main" id="{28E26139-79BD-2B78-3855-195E15D31E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0281" y="3257692"/>
            <a:ext cx="2714908" cy="180993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4" descr="Renewable Energy and Energy Security">
            <a:extLst>
              <a:ext uri="{FF2B5EF4-FFF2-40B4-BE49-F238E27FC236}">
                <a16:creationId xmlns:a16="http://schemas.microsoft.com/office/drawing/2014/main" id="{FD7ADCC0-8B69-6847-B50F-54AFA58919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3302" y="892911"/>
            <a:ext cx="2719853" cy="180993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4" name="Picture 4" descr="Europe's surprising partner for its future energy security | World Economic  Forum">
            <a:extLst>
              <a:ext uri="{FF2B5EF4-FFF2-40B4-BE49-F238E27FC236}">
                <a16:creationId xmlns:a16="http://schemas.microsoft.com/office/drawing/2014/main" id="{E8600201-A67F-117C-556E-779902ECC5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4168" y="469394"/>
            <a:ext cx="3094473" cy="173290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6" name="Picture 6" descr="Scarcity of Minerals - HCSS">
            <a:extLst>
              <a:ext uri="{FF2B5EF4-FFF2-40B4-BE49-F238E27FC236}">
                <a16:creationId xmlns:a16="http://schemas.microsoft.com/office/drawing/2014/main" id="{A6BFE987-BE3D-5294-C7E1-20C2DA0847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4168" y="4356016"/>
            <a:ext cx="3089417" cy="200424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triped Right Arrow 23">
            <a:extLst>
              <a:ext uri="{FF2B5EF4-FFF2-40B4-BE49-F238E27FC236}">
                <a16:creationId xmlns:a16="http://schemas.microsoft.com/office/drawing/2014/main" id="{018C52A4-9268-0CE7-E9DB-3CBD35D2D82C}"/>
              </a:ext>
            </a:extLst>
          </p:cNvPr>
          <p:cNvSpPr/>
          <p:nvPr/>
        </p:nvSpPr>
        <p:spPr>
          <a:xfrm>
            <a:off x="7543467" y="2542203"/>
            <a:ext cx="1139835" cy="114466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TextBox 24">
            <a:extLst>
              <a:ext uri="{FF2B5EF4-FFF2-40B4-BE49-F238E27FC236}">
                <a16:creationId xmlns:a16="http://schemas.microsoft.com/office/drawing/2014/main" id="{179DA726-6CBE-2357-5C15-0850F4612407}"/>
              </a:ext>
            </a:extLst>
          </p:cNvPr>
          <p:cNvSpPr txBox="1"/>
          <p:nvPr/>
        </p:nvSpPr>
        <p:spPr>
          <a:xfrm>
            <a:off x="8862808" y="339830"/>
            <a:ext cx="2360839" cy="461665"/>
          </a:xfrm>
          <a:prstGeom prst="rect">
            <a:avLst/>
          </a:prstGeom>
          <a:noFill/>
        </p:spPr>
        <p:txBody>
          <a:bodyPr wrap="none" rtlCol="0">
            <a:spAutoFit/>
          </a:bodyPr>
          <a:lstStyle/>
          <a:p>
            <a:r>
              <a:rPr lang="en-NL" sz="2400" b="1" dirty="0"/>
              <a:t>Energy transition</a:t>
            </a:r>
          </a:p>
        </p:txBody>
      </p:sp>
      <p:sp>
        <p:nvSpPr>
          <p:cNvPr id="26" name="TextBox 25">
            <a:extLst>
              <a:ext uri="{FF2B5EF4-FFF2-40B4-BE49-F238E27FC236}">
                <a16:creationId xmlns:a16="http://schemas.microsoft.com/office/drawing/2014/main" id="{539D6DA1-FC21-530D-47A1-6AE0C5785190}"/>
              </a:ext>
            </a:extLst>
          </p:cNvPr>
          <p:cNvSpPr txBox="1"/>
          <p:nvPr/>
        </p:nvSpPr>
        <p:spPr>
          <a:xfrm>
            <a:off x="8812345" y="2779064"/>
            <a:ext cx="2461764" cy="461665"/>
          </a:xfrm>
          <a:prstGeom prst="rect">
            <a:avLst/>
          </a:prstGeom>
          <a:noFill/>
        </p:spPr>
        <p:txBody>
          <a:bodyPr wrap="none" rtlCol="0">
            <a:spAutoFit/>
          </a:bodyPr>
          <a:lstStyle/>
          <a:p>
            <a:r>
              <a:rPr lang="en-NL" sz="2400" b="1" dirty="0"/>
              <a:t>Circular Economy</a:t>
            </a:r>
          </a:p>
        </p:txBody>
      </p:sp>
      <p:sp>
        <p:nvSpPr>
          <p:cNvPr id="5" name="TextBox 4">
            <a:extLst>
              <a:ext uri="{FF2B5EF4-FFF2-40B4-BE49-F238E27FC236}">
                <a16:creationId xmlns:a16="http://schemas.microsoft.com/office/drawing/2014/main" id="{BEC1CF8A-0B3F-2C38-C1CB-D34DDF0FB940}"/>
              </a:ext>
            </a:extLst>
          </p:cNvPr>
          <p:cNvSpPr txBox="1"/>
          <p:nvPr/>
        </p:nvSpPr>
        <p:spPr>
          <a:xfrm>
            <a:off x="7606704" y="5336162"/>
            <a:ext cx="4409128" cy="1323439"/>
          </a:xfrm>
          <a:prstGeom prst="rect">
            <a:avLst/>
          </a:prstGeom>
          <a:noFill/>
        </p:spPr>
        <p:txBody>
          <a:bodyPr wrap="square" rtlCol="0">
            <a:spAutoFit/>
          </a:bodyPr>
          <a:lstStyle/>
          <a:p>
            <a:r>
              <a:rPr lang="en-NL" sz="2000" b="1" dirty="0"/>
              <a:t>Circularity not only contributes to environmental sustainability but also to economic resilience and strategic security </a:t>
            </a:r>
          </a:p>
        </p:txBody>
      </p:sp>
    </p:spTree>
    <p:extLst>
      <p:ext uri="{BB962C8B-B14F-4D97-AF65-F5344CB8AC3E}">
        <p14:creationId xmlns:p14="http://schemas.microsoft.com/office/powerpoint/2010/main" val="416102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399460" y="958379"/>
            <a:ext cx="3201366" cy="3387497"/>
          </a:xfrm>
        </p:spPr>
        <p:txBody>
          <a:bodyPr anchor="b">
            <a:normAutofit/>
          </a:bodyPr>
          <a:lstStyle/>
          <a:p>
            <a:pPr algn="ctr"/>
            <a:r>
              <a:rPr lang="en-NL" sz="4000" b="1" dirty="0">
                <a:solidFill>
                  <a:srgbClr val="FFFFFF"/>
                </a:solidFill>
              </a:rPr>
              <a:t>Climate adaptation</a:t>
            </a:r>
          </a:p>
        </p:txBody>
      </p:sp>
      <p:grpSp>
        <p:nvGrpSpPr>
          <p:cNvPr id="5" name="Group 4">
            <a:extLst>
              <a:ext uri="{FF2B5EF4-FFF2-40B4-BE49-F238E27FC236}">
                <a16:creationId xmlns:a16="http://schemas.microsoft.com/office/drawing/2014/main" id="{EEA85ADC-86FB-13AD-B86C-CEC4B4291DD5}"/>
              </a:ext>
            </a:extLst>
          </p:cNvPr>
          <p:cNvGrpSpPr/>
          <p:nvPr/>
        </p:nvGrpSpPr>
        <p:grpSpPr>
          <a:xfrm>
            <a:off x="1021887" y="839188"/>
            <a:ext cx="2110675" cy="2170709"/>
            <a:chOff x="9456380" y="3837730"/>
            <a:chExt cx="1642610" cy="1697918"/>
          </a:xfrm>
        </p:grpSpPr>
        <p:pic>
          <p:nvPicPr>
            <p:cNvPr id="6" name="Graphic 5" descr="Thermometer with solid fill">
              <a:extLst>
                <a:ext uri="{FF2B5EF4-FFF2-40B4-BE49-F238E27FC236}">
                  <a16:creationId xmlns:a16="http://schemas.microsoft.com/office/drawing/2014/main" id="{6C12E051-6EB4-5EF3-3422-C7AD5B713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0485" y="4141851"/>
              <a:ext cx="914400" cy="914400"/>
            </a:xfrm>
            <a:prstGeom prst="rect">
              <a:avLst/>
            </a:prstGeom>
          </p:spPr>
        </p:pic>
        <p:sp>
          <p:nvSpPr>
            <p:cNvPr id="7" name="Oval 6">
              <a:extLst>
                <a:ext uri="{FF2B5EF4-FFF2-40B4-BE49-F238E27FC236}">
                  <a16:creationId xmlns:a16="http://schemas.microsoft.com/office/drawing/2014/main" id="{3C8C7FC9-244D-E5C3-3C9A-35745C01FE78}"/>
                </a:ext>
              </a:extLst>
            </p:cNvPr>
            <p:cNvSpPr/>
            <p:nvPr/>
          </p:nvSpPr>
          <p:spPr>
            <a:xfrm>
              <a:off x="9456380" y="3837730"/>
              <a:ext cx="1642610" cy="1697918"/>
            </a:xfrm>
            <a:prstGeom prst="ellipse">
              <a:avLst/>
            </a:prstGeom>
            <a:noFill/>
            <a:ln w="1016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pic>
        <p:nvPicPr>
          <p:cNvPr id="16388" name="Picture 4" descr="A tale of two cities: What drove 2024's Valencia and Porto Alegre floods?">
            <a:extLst>
              <a:ext uri="{FF2B5EF4-FFF2-40B4-BE49-F238E27FC236}">
                <a16:creationId xmlns:a16="http://schemas.microsoft.com/office/drawing/2014/main" id="{520B53C3-893E-C6D0-850D-1B655CAE5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122" y="1547074"/>
            <a:ext cx="5292525" cy="35283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B36DF1-D0BD-77C5-E353-8C114010577A}"/>
              </a:ext>
            </a:extLst>
          </p:cNvPr>
          <p:cNvSpPr txBox="1"/>
          <p:nvPr/>
        </p:nvSpPr>
        <p:spPr>
          <a:xfrm>
            <a:off x="4305869" y="5310926"/>
            <a:ext cx="7970292" cy="646331"/>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202122"/>
                </a:solidFill>
                <a:latin typeface="Arial" panose="020B0604020202020204" pitchFamily="34" charset="0"/>
              </a:rPr>
              <a:t>O</a:t>
            </a:r>
            <a:r>
              <a:rPr lang="en-GB" b="0" i="0" u="none" strike="noStrike" dirty="0">
                <a:solidFill>
                  <a:srgbClr val="202122"/>
                </a:solidFill>
                <a:effectLst/>
                <a:latin typeface="Arial" panose="020B0604020202020204" pitchFamily="34" charset="0"/>
              </a:rPr>
              <a:t>ne of the deadliest natural disasters in Spanish history </a:t>
            </a:r>
          </a:p>
          <a:p>
            <a:pPr marL="285750" indent="-285750">
              <a:buFont typeface="Arial" panose="020B0604020202020204" pitchFamily="34" charset="0"/>
              <a:buChar char="•"/>
            </a:pPr>
            <a:r>
              <a:rPr lang="en-GB" dirty="0">
                <a:solidFill>
                  <a:srgbClr val="202122"/>
                </a:solidFill>
                <a:latin typeface="Arial" panose="020B0604020202020204" pitchFamily="34" charset="0"/>
              </a:rPr>
              <a:t>The largest deployment of troops in peacetime </a:t>
            </a:r>
          </a:p>
        </p:txBody>
      </p:sp>
      <p:sp>
        <p:nvSpPr>
          <p:cNvPr id="22" name="TextBox 21">
            <a:extLst>
              <a:ext uri="{FF2B5EF4-FFF2-40B4-BE49-F238E27FC236}">
                <a16:creationId xmlns:a16="http://schemas.microsoft.com/office/drawing/2014/main" id="{28764E35-76FF-30B2-8313-42F8518941F4}"/>
              </a:ext>
            </a:extLst>
          </p:cNvPr>
          <p:cNvSpPr txBox="1"/>
          <p:nvPr/>
        </p:nvSpPr>
        <p:spPr>
          <a:xfrm>
            <a:off x="4640239" y="531230"/>
            <a:ext cx="7301552" cy="707886"/>
          </a:xfrm>
          <a:prstGeom prst="rect">
            <a:avLst/>
          </a:prstGeom>
          <a:noFill/>
        </p:spPr>
        <p:txBody>
          <a:bodyPr wrap="square" rtlCol="0">
            <a:spAutoFit/>
          </a:bodyPr>
          <a:lstStyle/>
          <a:p>
            <a:pPr algn="ctr"/>
            <a:r>
              <a:rPr lang="en-NL" sz="4000" b="1" dirty="0"/>
              <a:t>Valencia flooding 2024 </a:t>
            </a:r>
          </a:p>
        </p:txBody>
      </p:sp>
      <p:sp>
        <p:nvSpPr>
          <p:cNvPr id="3" name="TextBox 2">
            <a:extLst>
              <a:ext uri="{FF2B5EF4-FFF2-40B4-BE49-F238E27FC236}">
                <a16:creationId xmlns:a16="http://schemas.microsoft.com/office/drawing/2014/main" id="{D6533776-C1B2-44D1-8CAA-49616A3681B2}"/>
              </a:ext>
            </a:extLst>
          </p:cNvPr>
          <p:cNvSpPr txBox="1"/>
          <p:nvPr/>
        </p:nvSpPr>
        <p:spPr>
          <a:xfrm>
            <a:off x="4640239" y="6180710"/>
            <a:ext cx="6839188" cy="400110"/>
          </a:xfrm>
          <a:prstGeom prst="rect">
            <a:avLst/>
          </a:prstGeom>
          <a:noFill/>
        </p:spPr>
        <p:txBody>
          <a:bodyPr wrap="square" rtlCol="0">
            <a:spAutoFit/>
          </a:bodyPr>
          <a:lstStyle/>
          <a:p>
            <a:r>
              <a:rPr lang="en-NL" sz="2000" b="1" dirty="0"/>
              <a:t>Showed critical shortcomings in Spanish disaster prepardness </a:t>
            </a:r>
          </a:p>
        </p:txBody>
      </p:sp>
    </p:spTree>
    <p:extLst>
      <p:ext uri="{BB962C8B-B14F-4D97-AF65-F5344CB8AC3E}">
        <p14:creationId xmlns:p14="http://schemas.microsoft.com/office/powerpoint/2010/main" val="27804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AED4201A-C51E-E81A-FE50-A06083C5141C}"/>
              </a:ext>
            </a:extLst>
          </p:cNvPr>
          <p:cNvSpPr/>
          <p:nvPr/>
        </p:nvSpPr>
        <p:spPr>
          <a:xfrm>
            <a:off x="4602279" y="423123"/>
            <a:ext cx="2838734" cy="283578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Resilience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000" b="1" i="0" u="none" strike="noStrike" kern="1200" cap="none" spc="0" normalizeH="0" baseline="0" noProof="0" dirty="0">
                <a:ln>
                  <a:noFill/>
                </a:ln>
                <a:solidFill>
                  <a:prstClr val="white"/>
                </a:solidFill>
                <a:effectLst/>
                <a:uLnTx/>
                <a:uFillTx/>
                <a:latin typeface="Calibri" panose="020F0502020204030204"/>
                <a:ea typeface="+mn-ea"/>
                <a:cs typeface="+mn-cs"/>
              </a:rPr>
              <a:t>Resist and adapt </a:t>
            </a:r>
          </a:p>
        </p:txBody>
      </p:sp>
      <p:sp>
        <p:nvSpPr>
          <p:cNvPr id="4" name="Oval 3">
            <a:extLst>
              <a:ext uri="{FF2B5EF4-FFF2-40B4-BE49-F238E27FC236}">
                <a16:creationId xmlns:a16="http://schemas.microsoft.com/office/drawing/2014/main" id="{F0A5B4E8-2FB0-BBEB-D7BD-861B665428D7}"/>
              </a:ext>
            </a:extLst>
          </p:cNvPr>
          <p:cNvSpPr/>
          <p:nvPr/>
        </p:nvSpPr>
        <p:spPr>
          <a:xfrm>
            <a:off x="5812948" y="2435026"/>
            <a:ext cx="2838734" cy="2835787"/>
          </a:xfrm>
          <a:prstGeom prst="ellipse">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Defence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Protection from disruptions</a:t>
            </a:r>
          </a:p>
        </p:txBody>
      </p:sp>
      <p:sp>
        <p:nvSpPr>
          <p:cNvPr id="5" name="Oval 4">
            <a:extLst>
              <a:ext uri="{FF2B5EF4-FFF2-40B4-BE49-F238E27FC236}">
                <a16:creationId xmlns:a16="http://schemas.microsoft.com/office/drawing/2014/main" id="{72E06CBE-56DC-A48E-F5AF-E8AF94E1AE5F}"/>
              </a:ext>
            </a:extLst>
          </p:cNvPr>
          <p:cNvSpPr/>
          <p:nvPr/>
        </p:nvSpPr>
        <p:spPr>
          <a:xfrm>
            <a:off x="3391610" y="2435026"/>
            <a:ext cx="2838734" cy="2835787"/>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Sustainability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Long term capacity  </a:t>
            </a:r>
          </a:p>
        </p:txBody>
      </p:sp>
    </p:spTree>
    <p:extLst>
      <p:ext uri="{BB962C8B-B14F-4D97-AF65-F5344CB8AC3E}">
        <p14:creationId xmlns:p14="http://schemas.microsoft.com/office/powerpoint/2010/main" val="91823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776824" y="3006586"/>
            <a:ext cx="10752565" cy="937617"/>
          </a:xfrm>
        </p:spPr>
        <p:txBody>
          <a:bodyPr vert="horz" lIns="91440" tIns="45720" rIns="91440" bIns="45720" rtlCol="0" anchor="t">
            <a:normAutofit fontScale="90000"/>
          </a:bodyPr>
          <a:lstStyle/>
          <a:p>
            <a:pPr algn="ctr"/>
            <a:r>
              <a:rPr lang="en-US" sz="6600" b="1" dirty="0">
                <a:solidFill>
                  <a:srgbClr val="FFFFFF"/>
                </a:solidFill>
              </a:rPr>
              <a:t>Resilience is not a new idea </a:t>
            </a:r>
            <a:endParaRPr lang="en-US" sz="6600" b="1" kern="1200" dirty="0">
              <a:solidFill>
                <a:srgbClr val="FFFFFF"/>
              </a:solidFill>
              <a:latin typeface="+mj-lt"/>
              <a:ea typeface="+mj-ea"/>
              <a:cs typeface="+mj-cs"/>
            </a:endParaRPr>
          </a:p>
        </p:txBody>
      </p:sp>
    </p:spTree>
    <p:extLst>
      <p:ext uri="{BB962C8B-B14F-4D97-AF65-F5344CB8AC3E}">
        <p14:creationId xmlns:p14="http://schemas.microsoft.com/office/powerpoint/2010/main" val="3367286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b="1" kern="1200" dirty="0">
                <a:solidFill>
                  <a:srgbClr val="FFFFFF"/>
                </a:solidFill>
                <a:latin typeface="+mj-lt"/>
                <a:ea typeface="+mj-ea"/>
                <a:cs typeface="+mj-cs"/>
              </a:rPr>
              <a:t>Early resilient infrastructure </a:t>
            </a:r>
          </a:p>
        </p:txBody>
      </p:sp>
      <p:pic>
        <p:nvPicPr>
          <p:cNvPr id="3" name="Picture 2" descr="De Citadel | Visit Diest">
            <a:extLst>
              <a:ext uri="{FF2B5EF4-FFF2-40B4-BE49-F238E27FC236}">
                <a16:creationId xmlns:a16="http://schemas.microsoft.com/office/drawing/2014/main" id="{E730B76B-3364-914B-873E-37BC86623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15" r="26922"/>
          <a:stretch>
            <a:fillRect/>
          </a:stretch>
        </p:blipFill>
        <p:spPr bwMode="auto">
          <a:xfrm>
            <a:off x="5049016" y="1955449"/>
            <a:ext cx="4072491" cy="405712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135C689-7CD5-C590-56AE-7BB62DEF1D16}"/>
              </a:ext>
            </a:extLst>
          </p:cNvPr>
          <p:cNvSpPr txBox="1"/>
          <p:nvPr/>
        </p:nvSpPr>
        <p:spPr>
          <a:xfrm>
            <a:off x="4345346" y="352810"/>
            <a:ext cx="7797421" cy="707886"/>
          </a:xfrm>
          <a:prstGeom prst="rect">
            <a:avLst/>
          </a:prstGeom>
          <a:noFill/>
        </p:spPr>
        <p:txBody>
          <a:bodyPr wrap="square">
            <a:spAutoFit/>
          </a:bodyPr>
          <a:lstStyle/>
          <a:p>
            <a:pPr algn="ctr"/>
            <a:r>
              <a:rPr lang="en-GB" sz="4000" b="1" i="0" u="none" strike="noStrike" dirty="0">
                <a:solidFill>
                  <a:srgbClr val="000000"/>
                </a:solidFill>
                <a:effectLst/>
              </a:rPr>
              <a:t>The broader purpose of a fortress </a:t>
            </a:r>
            <a:endParaRPr lang="en-NL" sz="4000" b="1" dirty="0"/>
          </a:p>
        </p:txBody>
      </p:sp>
      <p:sp>
        <p:nvSpPr>
          <p:cNvPr id="35" name="Rounded Rectangle 34">
            <a:extLst>
              <a:ext uri="{FF2B5EF4-FFF2-40B4-BE49-F238E27FC236}">
                <a16:creationId xmlns:a16="http://schemas.microsoft.com/office/drawing/2014/main" id="{93567DD8-14C5-1BEB-8DA8-CC4238FABFC9}"/>
              </a:ext>
            </a:extLst>
          </p:cNvPr>
          <p:cNvSpPr/>
          <p:nvPr/>
        </p:nvSpPr>
        <p:spPr>
          <a:xfrm>
            <a:off x="8244056" y="2336128"/>
            <a:ext cx="2415224" cy="4309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0" i="0" u="none" strike="noStrike" dirty="0">
                <a:solidFill>
                  <a:schemeClr val="bg1"/>
                </a:solidFill>
                <a:effectLst/>
              </a:rPr>
              <a:t>Protecting populations</a:t>
            </a:r>
          </a:p>
        </p:txBody>
      </p:sp>
      <p:sp>
        <p:nvSpPr>
          <p:cNvPr id="36" name="Rounded Rectangle 35">
            <a:extLst>
              <a:ext uri="{FF2B5EF4-FFF2-40B4-BE49-F238E27FC236}">
                <a16:creationId xmlns:a16="http://schemas.microsoft.com/office/drawing/2014/main" id="{8C50F775-E9B8-3470-A7D5-8DD4B70670C2}"/>
              </a:ext>
            </a:extLst>
          </p:cNvPr>
          <p:cNvSpPr/>
          <p:nvPr/>
        </p:nvSpPr>
        <p:spPr>
          <a:xfrm>
            <a:off x="8244056" y="2950125"/>
            <a:ext cx="3321840" cy="4309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0" i="0" u="none" strike="noStrike" dirty="0">
                <a:solidFill>
                  <a:schemeClr val="bg1"/>
                </a:solidFill>
                <a:effectLst/>
              </a:rPr>
              <a:t>Securing food and water supplies</a:t>
            </a:r>
          </a:p>
        </p:txBody>
      </p:sp>
      <p:sp>
        <p:nvSpPr>
          <p:cNvPr id="37" name="Rounded Rectangle 36">
            <a:extLst>
              <a:ext uri="{FF2B5EF4-FFF2-40B4-BE49-F238E27FC236}">
                <a16:creationId xmlns:a16="http://schemas.microsoft.com/office/drawing/2014/main" id="{8A2311C7-FA13-6CDF-9E74-64AA2561CE26}"/>
              </a:ext>
            </a:extLst>
          </p:cNvPr>
          <p:cNvSpPr/>
          <p:nvPr/>
        </p:nvSpPr>
        <p:spPr>
          <a:xfrm>
            <a:off x="8244056" y="4849809"/>
            <a:ext cx="3758898" cy="4309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0" i="0" u="none" strike="noStrike" dirty="0">
                <a:solidFill>
                  <a:schemeClr val="bg1"/>
                </a:solidFill>
                <a:effectLst/>
              </a:rPr>
              <a:t>Maintaining governance during crises</a:t>
            </a:r>
          </a:p>
        </p:txBody>
      </p:sp>
      <p:sp>
        <p:nvSpPr>
          <p:cNvPr id="38" name="Rounded Rectangle 37">
            <a:extLst>
              <a:ext uri="{FF2B5EF4-FFF2-40B4-BE49-F238E27FC236}">
                <a16:creationId xmlns:a16="http://schemas.microsoft.com/office/drawing/2014/main" id="{2D6F2225-CBC5-9202-0E0D-2E83BCD79C84}"/>
              </a:ext>
            </a:extLst>
          </p:cNvPr>
          <p:cNvSpPr/>
          <p:nvPr/>
        </p:nvSpPr>
        <p:spPr>
          <a:xfrm>
            <a:off x="8244056" y="4216581"/>
            <a:ext cx="2525443" cy="4309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0" i="0" u="none" strike="noStrike" dirty="0">
                <a:solidFill>
                  <a:schemeClr val="bg1"/>
                </a:solidFill>
                <a:effectLst/>
              </a:rPr>
              <a:t>Preserving trade routes</a:t>
            </a:r>
          </a:p>
        </p:txBody>
      </p:sp>
      <p:sp>
        <p:nvSpPr>
          <p:cNvPr id="39" name="Rounded Rectangle 38">
            <a:extLst>
              <a:ext uri="{FF2B5EF4-FFF2-40B4-BE49-F238E27FC236}">
                <a16:creationId xmlns:a16="http://schemas.microsoft.com/office/drawing/2014/main" id="{7C06082C-DB02-07DD-9752-D6925F9592DA}"/>
              </a:ext>
            </a:extLst>
          </p:cNvPr>
          <p:cNvSpPr/>
          <p:nvPr/>
        </p:nvSpPr>
        <p:spPr>
          <a:xfrm>
            <a:off x="8244056" y="3583353"/>
            <a:ext cx="2975819" cy="4309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0" i="0" u="none" strike="noStrike" dirty="0">
                <a:solidFill>
                  <a:schemeClr val="bg1"/>
                </a:solidFill>
                <a:effectLst/>
              </a:rPr>
              <a:t>Ensuring continuity of society</a:t>
            </a:r>
          </a:p>
        </p:txBody>
      </p:sp>
    </p:spTree>
    <p:extLst>
      <p:ext uri="{BB962C8B-B14F-4D97-AF65-F5344CB8AC3E}">
        <p14:creationId xmlns:p14="http://schemas.microsoft.com/office/powerpoint/2010/main" val="58852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846162" y="348865"/>
            <a:ext cx="10255514" cy="1576446"/>
          </a:xfrm>
        </p:spPr>
        <p:txBody>
          <a:bodyPr anchor="ctr">
            <a:normAutofit/>
          </a:bodyPr>
          <a:lstStyle/>
          <a:p>
            <a:pPr algn="ctr"/>
            <a:r>
              <a:rPr lang="en-NL" b="1" dirty="0">
                <a:solidFill>
                  <a:srgbClr val="FFFFFF"/>
                </a:solidFill>
              </a:rPr>
              <a:t>Fortresses and resilience principles </a:t>
            </a:r>
          </a:p>
        </p:txBody>
      </p:sp>
      <p:sp>
        <p:nvSpPr>
          <p:cNvPr id="13" name="Rounded Rectangle 12">
            <a:extLst>
              <a:ext uri="{FF2B5EF4-FFF2-40B4-BE49-F238E27FC236}">
                <a16:creationId xmlns:a16="http://schemas.microsoft.com/office/drawing/2014/main" id="{0C5ED23D-96FE-8EAE-408C-897865BD5F09}"/>
              </a:ext>
            </a:extLst>
          </p:cNvPr>
          <p:cNvSpPr/>
          <p:nvPr/>
        </p:nvSpPr>
        <p:spPr>
          <a:xfrm>
            <a:off x="693880" y="2814805"/>
            <a:ext cx="2961564" cy="277703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1" dirty="0">
                <a:solidFill>
                  <a:schemeClr val="bg1"/>
                </a:solidFill>
              </a:rPr>
              <a:t>Anticipate shocks: </a:t>
            </a:r>
          </a:p>
          <a:p>
            <a:pPr algn="ctr"/>
            <a:r>
              <a:rPr lang="en-NL" dirty="0">
                <a:solidFill>
                  <a:schemeClr val="bg1"/>
                </a:solidFill>
              </a:rPr>
              <a:t>a crisis will happen  </a:t>
            </a:r>
          </a:p>
        </p:txBody>
      </p:sp>
      <p:sp>
        <p:nvSpPr>
          <p:cNvPr id="15" name="Rounded Rectangle 14">
            <a:extLst>
              <a:ext uri="{FF2B5EF4-FFF2-40B4-BE49-F238E27FC236}">
                <a16:creationId xmlns:a16="http://schemas.microsoft.com/office/drawing/2014/main" id="{4308D05B-B55B-C72D-7169-9C30C9737BC3}"/>
              </a:ext>
            </a:extLst>
          </p:cNvPr>
          <p:cNvSpPr/>
          <p:nvPr/>
        </p:nvSpPr>
        <p:spPr>
          <a:xfrm>
            <a:off x="4537103" y="2814805"/>
            <a:ext cx="2961564" cy="2777031"/>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1" dirty="0"/>
              <a:t>Build redundancy: </a:t>
            </a:r>
            <a:r>
              <a:rPr lang="en-NL" dirty="0"/>
              <a:t>multilayers as failure was expected </a:t>
            </a:r>
          </a:p>
        </p:txBody>
      </p:sp>
      <p:sp>
        <p:nvSpPr>
          <p:cNvPr id="17" name="Rounded Rectangle 16">
            <a:extLst>
              <a:ext uri="{FF2B5EF4-FFF2-40B4-BE49-F238E27FC236}">
                <a16:creationId xmlns:a16="http://schemas.microsoft.com/office/drawing/2014/main" id="{A5A73B16-5CE5-E221-D462-A06BD2551D49}"/>
              </a:ext>
            </a:extLst>
          </p:cNvPr>
          <p:cNvSpPr/>
          <p:nvPr/>
        </p:nvSpPr>
        <p:spPr>
          <a:xfrm>
            <a:off x="8536558" y="2814805"/>
            <a:ext cx="2961564" cy="277703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b="1" dirty="0"/>
              <a:t>Maintain adaptive capacity: </a:t>
            </a:r>
          </a:p>
          <a:p>
            <a:pPr algn="ctr"/>
            <a:r>
              <a:rPr lang="en-NL" dirty="0"/>
              <a:t>medieval walls       fortified bastions          military landscapes         cultural and civic infrastructures  </a:t>
            </a:r>
          </a:p>
          <a:p>
            <a:pPr algn="ctr"/>
            <a:r>
              <a:rPr lang="en-NL" dirty="0"/>
              <a:t> </a:t>
            </a:r>
          </a:p>
        </p:txBody>
      </p:sp>
      <p:cxnSp>
        <p:nvCxnSpPr>
          <p:cNvPr id="20" name="Straight Arrow Connector 19">
            <a:extLst>
              <a:ext uri="{FF2B5EF4-FFF2-40B4-BE49-F238E27FC236}">
                <a16:creationId xmlns:a16="http://schemas.microsoft.com/office/drawing/2014/main" id="{1907E649-CECA-A48B-59C9-277A8042BE8A}"/>
              </a:ext>
            </a:extLst>
          </p:cNvPr>
          <p:cNvCxnSpPr/>
          <p:nvPr/>
        </p:nvCxnSpPr>
        <p:spPr>
          <a:xfrm>
            <a:off x="10214572" y="3905533"/>
            <a:ext cx="245659"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21A91B7-96F9-C478-F19E-9C446F311F8B}"/>
              </a:ext>
            </a:extLst>
          </p:cNvPr>
          <p:cNvCxnSpPr/>
          <p:nvPr/>
        </p:nvCxnSpPr>
        <p:spPr>
          <a:xfrm>
            <a:off x="9967358" y="4203320"/>
            <a:ext cx="245659"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5C45A2-931A-50BF-4A8C-0408758FD1DF}"/>
              </a:ext>
            </a:extLst>
          </p:cNvPr>
          <p:cNvCxnSpPr/>
          <p:nvPr/>
        </p:nvCxnSpPr>
        <p:spPr>
          <a:xfrm>
            <a:off x="10090188" y="4492387"/>
            <a:ext cx="245659"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9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71" name="Rectangle 4170">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Ruimtes te huur op Fort bij Rijnauwen">
            <a:extLst>
              <a:ext uri="{FF2B5EF4-FFF2-40B4-BE49-F238E27FC236}">
                <a16:creationId xmlns:a16="http://schemas.microsoft.com/office/drawing/2014/main" id="{CB7F3E88-4AF0-5482-9FC9-DE811FE8F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70" r="-1" b="151"/>
          <a:stretch>
            <a:fillRect/>
          </a:stretch>
        </p:blipFill>
        <p:spPr bwMode="auto">
          <a:xfrm>
            <a:off x="-1" y="190"/>
            <a:ext cx="8128855" cy="5291194"/>
          </a:xfrm>
          <a:prstGeom prst="rect">
            <a:avLst/>
          </a:prstGeom>
          <a:noFill/>
          <a:extLst>
            <a:ext uri="{909E8E84-426E-40DD-AFC4-6F175D3DCCD1}">
              <a14:hiddenFill xmlns:a14="http://schemas.microsoft.com/office/drawing/2010/main">
                <a:solidFill>
                  <a:srgbClr val="FFFFFF"/>
                </a:solidFill>
              </a14:hiddenFill>
            </a:ext>
          </a:extLst>
        </p:spPr>
      </p:pic>
      <p:sp>
        <p:nvSpPr>
          <p:cNvPr id="4173" name="Rectangle 417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5" name="Rectangle 417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70AC3-9C22-AA9C-A3E5-77BCB5400CCD}"/>
              </a:ext>
            </a:extLst>
          </p:cNvPr>
          <p:cNvSpPr>
            <a:spLocks noGrp="1"/>
          </p:cNvSpPr>
          <p:nvPr>
            <p:ph type="title"/>
          </p:nvPr>
        </p:nvSpPr>
        <p:spPr>
          <a:xfrm>
            <a:off x="699715" y="5635366"/>
            <a:ext cx="7091299" cy="898581"/>
          </a:xfrm>
        </p:spPr>
        <p:txBody>
          <a:bodyPr vert="horz" lIns="91440" tIns="45720" rIns="91440" bIns="45720" rtlCol="0" anchor="ctr">
            <a:normAutofit/>
          </a:bodyPr>
          <a:lstStyle/>
          <a:p>
            <a:r>
              <a:rPr lang="en-US" sz="4000" b="1" kern="1200" dirty="0">
                <a:solidFill>
                  <a:srgbClr val="FFFFFF"/>
                </a:solidFill>
                <a:latin typeface="+mj-lt"/>
                <a:ea typeface="+mj-ea"/>
                <a:cs typeface="+mj-cs"/>
              </a:rPr>
              <a:t>Fortress </a:t>
            </a:r>
            <a:r>
              <a:rPr lang="en-US" sz="4000" b="1" kern="1200" dirty="0" err="1">
                <a:solidFill>
                  <a:srgbClr val="FFFFFF"/>
                </a:solidFill>
                <a:latin typeface="+mj-lt"/>
                <a:ea typeface="+mj-ea"/>
                <a:cs typeface="+mj-cs"/>
              </a:rPr>
              <a:t>Rhijnauwen</a:t>
            </a:r>
            <a:endParaRPr lang="en-US" sz="4000" b="1" kern="1200" dirty="0">
              <a:solidFill>
                <a:srgbClr val="FFFFFF"/>
              </a:solidFill>
              <a:latin typeface="+mj-lt"/>
              <a:ea typeface="+mj-ea"/>
              <a:cs typeface="+mj-cs"/>
            </a:endParaRPr>
          </a:p>
        </p:txBody>
      </p:sp>
      <p:sp>
        <p:nvSpPr>
          <p:cNvPr id="4177" name="Rectangle 417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Fort Rijnauwen | Hollandse Waterlinies">
            <a:extLst>
              <a:ext uri="{FF2B5EF4-FFF2-40B4-BE49-F238E27FC236}">
                <a16:creationId xmlns:a16="http://schemas.microsoft.com/office/drawing/2014/main" id="{EA942238-5F86-7204-5E0D-72D7CD617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 b="2330"/>
          <a:stretch>
            <a:fillRect/>
          </a:stretch>
        </p:blipFill>
        <p:spPr bwMode="auto">
          <a:xfrm>
            <a:off x="8128856" y="1"/>
            <a:ext cx="4063143" cy="529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0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De Citadel | Visit Diest">
            <a:extLst>
              <a:ext uri="{FF2B5EF4-FFF2-40B4-BE49-F238E27FC236}">
                <a16:creationId xmlns:a16="http://schemas.microsoft.com/office/drawing/2014/main" id="{24EB64B5-6F53-4F5E-690B-B4A4DBA4E11E}"/>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1E11D4-C8FD-FC87-73B0-BA97B8234A43}"/>
              </a:ext>
            </a:extLst>
          </p:cNvPr>
          <p:cNvSpPr>
            <a:spLocks noGrp="1"/>
          </p:cNvSpPr>
          <p:nvPr>
            <p:ph type="title"/>
          </p:nvPr>
        </p:nvSpPr>
        <p:spPr>
          <a:xfrm>
            <a:off x="635668" y="1447215"/>
            <a:ext cx="10920663" cy="2900518"/>
          </a:xfrm>
        </p:spPr>
        <p:txBody>
          <a:bodyPr vert="horz" lIns="91440" tIns="45720" rIns="91440" bIns="45720" rtlCol="0" anchor="b">
            <a:normAutofit/>
          </a:bodyPr>
          <a:lstStyle/>
          <a:p>
            <a:pPr algn="ctr"/>
            <a:r>
              <a:rPr lang="en-US" sz="6000" b="0" i="0" u="none" strike="noStrike" dirty="0">
                <a:solidFill>
                  <a:srgbClr val="FFFFFF"/>
                </a:solidFill>
                <a:effectLst/>
              </a:rPr>
              <a:t>Built to endure. Designed to adapt.</a:t>
            </a:r>
            <a:br>
              <a:rPr lang="en-US" sz="6000" b="0" i="0" u="none" strike="noStrike" dirty="0">
                <a:solidFill>
                  <a:srgbClr val="FFFFFF"/>
                </a:solidFill>
                <a:effectLst/>
              </a:rPr>
            </a:br>
            <a:endParaRPr lang="en-US" sz="6000" dirty="0">
              <a:solidFill>
                <a:srgbClr val="FFFFFF"/>
              </a:solidFill>
            </a:endParaRPr>
          </a:p>
        </p:txBody>
      </p:sp>
    </p:spTree>
    <p:extLst>
      <p:ext uri="{BB962C8B-B14F-4D97-AF65-F5344CB8AC3E}">
        <p14:creationId xmlns:p14="http://schemas.microsoft.com/office/powerpoint/2010/main" val="17214636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5" name="Graphic 24" descr="Continuous Improvement outline">
            <a:extLst>
              <a:ext uri="{FF2B5EF4-FFF2-40B4-BE49-F238E27FC236}">
                <a16:creationId xmlns:a16="http://schemas.microsoft.com/office/drawing/2014/main" id="{8993A2E1-2543-CBCA-982B-13526CF834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7437" y="-846195"/>
            <a:ext cx="10017126" cy="10017126"/>
          </a:xfrm>
          <a:prstGeom prst="rect">
            <a:avLst/>
          </a:prstGeom>
        </p:spPr>
      </p:pic>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1383564" y="348865"/>
            <a:ext cx="10017126" cy="1576446"/>
          </a:xfrm>
        </p:spPr>
        <p:txBody>
          <a:bodyPr anchor="ctr">
            <a:normAutofit/>
          </a:bodyPr>
          <a:lstStyle/>
          <a:p>
            <a:pPr algn="ctr"/>
            <a:r>
              <a:rPr lang="en-NL" sz="4000" dirty="0">
                <a:solidFill>
                  <a:srgbClr val="FFFFFF"/>
                </a:solidFill>
              </a:rPr>
              <a:t>Sustainability and resilience: a close connection </a:t>
            </a:r>
          </a:p>
        </p:txBody>
      </p:sp>
      <p:pic>
        <p:nvPicPr>
          <p:cNvPr id="4" name="Graphic 3" descr="Continuous Improvement outline">
            <a:extLst>
              <a:ext uri="{FF2B5EF4-FFF2-40B4-BE49-F238E27FC236}">
                <a16:creationId xmlns:a16="http://schemas.microsoft.com/office/drawing/2014/main" id="{B1243725-2A29-88AE-A9CF-B3A011F12F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5467" y="-846195"/>
            <a:ext cx="10017126" cy="10017126"/>
          </a:xfrm>
          <a:prstGeom prst="rect">
            <a:avLst/>
          </a:prstGeom>
        </p:spPr>
      </p:pic>
      <p:grpSp>
        <p:nvGrpSpPr>
          <p:cNvPr id="5" name="Group 4">
            <a:extLst>
              <a:ext uri="{FF2B5EF4-FFF2-40B4-BE49-F238E27FC236}">
                <a16:creationId xmlns:a16="http://schemas.microsoft.com/office/drawing/2014/main" id="{C5AB5469-BBA4-A89F-3B0B-C9ABF5AAB765}"/>
              </a:ext>
            </a:extLst>
          </p:cNvPr>
          <p:cNvGrpSpPr/>
          <p:nvPr/>
        </p:nvGrpSpPr>
        <p:grpSpPr>
          <a:xfrm>
            <a:off x="2659856" y="3790893"/>
            <a:ext cx="7215187" cy="1077218"/>
            <a:chOff x="3843338" y="3643313"/>
            <a:chExt cx="4224338" cy="1113845"/>
          </a:xfrm>
        </p:grpSpPr>
        <p:sp>
          <p:nvSpPr>
            <p:cNvPr id="6" name="TextBox 5">
              <a:extLst>
                <a:ext uri="{FF2B5EF4-FFF2-40B4-BE49-F238E27FC236}">
                  <a16:creationId xmlns:a16="http://schemas.microsoft.com/office/drawing/2014/main" id="{D8A48838-AE3F-EEEE-26BE-9FE93A6D5790}"/>
                </a:ext>
              </a:extLst>
            </p:cNvPr>
            <p:cNvSpPr txBox="1"/>
            <p:nvPr/>
          </p:nvSpPr>
          <p:spPr>
            <a:xfrm>
              <a:off x="3843338" y="3643313"/>
              <a:ext cx="1428750" cy="11138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3200" b="0" i="0" u="none" strike="noStrike" kern="1200" cap="none" spc="0" normalizeH="0" baseline="0" noProof="0" dirty="0">
                  <a:ln>
                    <a:noFill/>
                  </a:ln>
                  <a:solidFill>
                    <a:prstClr val="black"/>
                  </a:solidFill>
                  <a:effectLst/>
                  <a:uLnTx/>
                  <a:uFillTx/>
                  <a:latin typeface="Calibri" panose="020F0502020204030204"/>
                  <a:ea typeface="+mn-ea"/>
                  <a:cs typeface="+mn-cs"/>
                </a:rPr>
                <a:t>Sustainability </a:t>
              </a:r>
            </a:p>
          </p:txBody>
        </p:sp>
        <p:sp>
          <p:nvSpPr>
            <p:cNvPr id="7" name="TextBox 6">
              <a:extLst>
                <a:ext uri="{FF2B5EF4-FFF2-40B4-BE49-F238E27FC236}">
                  <a16:creationId xmlns:a16="http://schemas.microsoft.com/office/drawing/2014/main" id="{FADC8A95-05B1-9814-725E-6902D0F2F92C}"/>
                </a:ext>
              </a:extLst>
            </p:cNvPr>
            <p:cNvSpPr txBox="1"/>
            <p:nvPr/>
          </p:nvSpPr>
          <p:spPr>
            <a:xfrm>
              <a:off x="6638926" y="3643313"/>
              <a:ext cx="1428750" cy="11138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3200" b="0" i="0" u="none" strike="noStrike" kern="1200" cap="none" spc="0" normalizeH="0" baseline="0" noProof="0" dirty="0">
                  <a:ln>
                    <a:noFill/>
                  </a:ln>
                  <a:solidFill>
                    <a:prstClr val="black"/>
                  </a:solidFill>
                  <a:effectLst/>
                  <a:uLnTx/>
                  <a:uFillTx/>
                  <a:latin typeface="Calibri" panose="020F0502020204030204"/>
                  <a:ea typeface="+mn-ea"/>
                  <a:cs typeface="+mn-cs"/>
                </a:rPr>
                <a:t>Resilience</a:t>
              </a:r>
            </a:p>
          </p:txBody>
        </p:sp>
      </p:grpSp>
      <p:sp>
        <p:nvSpPr>
          <p:cNvPr id="24" name="TextBox 23">
            <a:extLst>
              <a:ext uri="{FF2B5EF4-FFF2-40B4-BE49-F238E27FC236}">
                <a16:creationId xmlns:a16="http://schemas.microsoft.com/office/drawing/2014/main" id="{FF4E4F3C-62EE-DFB1-5BA1-C9A2E571DADE}"/>
              </a:ext>
            </a:extLst>
          </p:cNvPr>
          <p:cNvSpPr txBox="1"/>
          <p:nvPr/>
        </p:nvSpPr>
        <p:spPr>
          <a:xfrm>
            <a:off x="875072" y="5987550"/>
            <a:ext cx="56248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rPr>
              <a:t>ong term </a:t>
            </a:r>
            <a:r>
              <a:rPr kumimoji="0" lang="en-NL" sz="1800" b="1" i="0" u="none" strike="noStrike" kern="1200" cap="none" spc="0" normalizeH="0" baseline="0" noProof="0" dirty="0">
                <a:ln>
                  <a:noFill/>
                </a:ln>
                <a:solidFill>
                  <a:prstClr val="black"/>
                </a:solidFill>
                <a:effectLst/>
                <a:uLnTx/>
                <a:uFillTx/>
                <a:latin typeface="Calibri" panose="020F0502020204030204"/>
                <a:ea typeface="+mn-ea"/>
                <a:cs typeface="+mn-cs"/>
              </a:rPr>
              <a:t>balance</a:t>
            </a:r>
            <a:r>
              <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rPr>
              <a:t> on environment, economy and society </a:t>
            </a:r>
          </a:p>
        </p:txBody>
      </p:sp>
      <p:sp>
        <p:nvSpPr>
          <p:cNvPr id="27" name="TextBox 26">
            <a:extLst>
              <a:ext uri="{FF2B5EF4-FFF2-40B4-BE49-F238E27FC236}">
                <a16:creationId xmlns:a16="http://schemas.microsoft.com/office/drawing/2014/main" id="{968D3F68-BBD4-491D-9A97-34CF86DB8B05}"/>
              </a:ext>
            </a:extLst>
          </p:cNvPr>
          <p:cNvSpPr txBox="1"/>
          <p:nvPr/>
        </p:nvSpPr>
        <p:spPr>
          <a:xfrm>
            <a:off x="6824662" y="5973262"/>
            <a:ext cx="61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webkit-standard"/>
                <a:ea typeface="+mn-ea"/>
                <a:cs typeface="+mn-cs"/>
              </a:rPr>
              <a:t>Resilience is the capacity to </a:t>
            </a:r>
            <a:r>
              <a:rPr kumimoji="0" lang="en-GB" sz="1800" b="1" i="0" u="none" strike="noStrike" kern="1200" cap="none" spc="0" normalizeH="0" baseline="0" noProof="0" dirty="0">
                <a:ln>
                  <a:noFill/>
                </a:ln>
                <a:solidFill>
                  <a:srgbClr val="000000"/>
                </a:solidFill>
                <a:effectLst/>
                <a:uLnTx/>
                <a:uFillTx/>
                <a:latin typeface="-webkit-standard"/>
                <a:ea typeface="+mn-ea"/>
                <a:cs typeface="+mn-cs"/>
              </a:rPr>
              <a:t>resist and adapt</a:t>
            </a:r>
            <a:r>
              <a:rPr kumimoji="0" lang="en-GB" sz="1800" b="0" i="0" u="none" strike="noStrike" kern="1200" cap="none" spc="0" normalizeH="0" baseline="0" noProof="0" dirty="0">
                <a:ln>
                  <a:noFill/>
                </a:ln>
                <a:solidFill>
                  <a:srgbClr val="000000"/>
                </a:solidFill>
                <a:effectLst/>
                <a:uLnTx/>
                <a:uFillTx/>
                <a:latin typeface="-webkit-standard"/>
                <a:ea typeface="+mn-ea"/>
                <a:cs typeface="+mn-cs"/>
              </a:rPr>
              <a:t>, endure, and remain meaningful in times of change.</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39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73" name="Rectangle 206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EA60B-C4C0-AE37-7113-17EA3FED9D1C}"/>
              </a:ext>
            </a:extLst>
          </p:cNvPr>
          <p:cNvSpPr>
            <a:spLocks noGrp="1"/>
          </p:cNvSpPr>
          <p:nvPr>
            <p:ph type="title"/>
          </p:nvPr>
        </p:nvSpPr>
        <p:spPr>
          <a:xfrm>
            <a:off x="411480" y="987552"/>
            <a:ext cx="5252341" cy="1088136"/>
          </a:xfrm>
        </p:spPr>
        <p:txBody>
          <a:bodyPr anchor="b">
            <a:noAutofit/>
          </a:bodyPr>
          <a:lstStyle/>
          <a:p>
            <a:r>
              <a:rPr lang="en-NL" b="1" dirty="0"/>
              <a:t>Resilience in today’s societal challenges </a:t>
            </a:r>
          </a:p>
        </p:txBody>
      </p:sp>
      <p:sp>
        <p:nvSpPr>
          <p:cNvPr id="2074" name="Rectangle 206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2" name="Rectangle 207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A2A4CD1-71FF-C8FC-FB30-92374D298C41}"/>
              </a:ext>
            </a:extLst>
          </p:cNvPr>
          <p:cNvSpPr>
            <a:spLocks noGrp="1"/>
          </p:cNvSpPr>
          <p:nvPr>
            <p:ph idx="1"/>
          </p:nvPr>
        </p:nvSpPr>
        <p:spPr>
          <a:xfrm>
            <a:off x="411479" y="2688336"/>
            <a:ext cx="4498848" cy="3584448"/>
          </a:xfrm>
        </p:spPr>
        <p:txBody>
          <a:bodyPr anchor="t">
            <a:normAutofit/>
          </a:bodyPr>
          <a:lstStyle/>
          <a:p>
            <a:pPr marL="0" indent="0">
              <a:buNone/>
            </a:pPr>
            <a:endParaRPr lang="en-NL" sz="1800" dirty="0"/>
          </a:p>
          <a:p>
            <a:pPr marL="0" indent="0">
              <a:buNone/>
            </a:pPr>
            <a:endParaRPr lang="en-NL" sz="1800" dirty="0"/>
          </a:p>
          <a:p>
            <a:pPr marL="0" indent="0">
              <a:buNone/>
            </a:pPr>
            <a:r>
              <a:rPr lang="en-NL" sz="2000" dirty="0"/>
              <a:t>EFFORTS 2026 CONGRESS DIEST (BE)</a:t>
            </a:r>
          </a:p>
          <a:p>
            <a:endParaRPr lang="en-NL" sz="2000" dirty="0"/>
          </a:p>
          <a:p>
            <a:pPr marL="0" indent="0">
              <a:buNone/>
            </a:pPr>
            <a:r>
              <a:rPr lang="en-NL" sz="2000" dirty="0"/>
              <a:t>10 June 2026</a:t>
            </a:r>
          </a:p>
          <a:p>
            <a:pPr marL="0" indent="0">
              <a:buNone/>
            </a:pPr>
            <a:r>
              <a:rPr lang="en-NL" sz="2000" dirty="0"/>
              <a:t>Mireille van der Meij</a:t>
            </a:r>
          </a:p>
        </p:txBody>
      </p:sp>
      <p:pic>
        <p:nvPicPr>
          <p:cNvPr id="2050" name="Picture 2" descr="De Citadel | Visit Diest">
            <a:extLst>
              <a:ext uri="{FF2B5EF4-FFF2-40B4-BE49-F238E27FC236}">
                <a16:creationId xmlns:a16="http://schemas.microsoft.com/office/drawing/2014/main" id="{B4118F04-4092-93C9-80D6-9A92D345E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15" r="26922"/>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A7469EDF-A911-7409-31E9-160F4D1AAC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pic>
        <p:nvPicPr>
          <p:cNvPr id="6" name="Picture 5" descr="A group of blue towers with yellow stars&#10;&#10;Description automatically generated">
            <a:extLst>
              <a:ext uri="{FF2B5EF4-FFF2-40B4-BE49-F238E27FC236}">
                <a16:creationId xmlns:a16="http://schemas.microsoft.com/office/drawing/2014/main" id="{D5876C6E-0F56-A80F-66A7-B6EB73559085}"/>
              </a:ext>
            </a:extLst>
          </p:cNvPr>
          <p:cNvPicPr>
            <a:picLocks noChangeAspect="1"/>
          </p:cNvPicPr>
          <p:nvPr/>
        </p:nvPicPr>
        <p:blipFill>
          <a:blip r:embed="rId4"/>
          <a:stretch>
            <a:fillRect/>
          </a:stretch>
        </p:blipFill>
        <p:spPr>
          <a:xfrm>
            <a:off x="411479" y="5758048"/>
            <a:ext cx="1144366" cy="948538"/>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ED1E70BE-78B2-8B92-03B5-E1DCE5C3E844}"/>
              </a:ext>
            </a:extLst>
          </p:cNvPr>
          <p:cNvPicPr>
            <a:picLocks noChangeAspect="1"/>
          </p:cNvPicPr>
          <p:nvPr/>
        </p:nvPicPr>
        <p:blipFill>
          <a:blip r:embed="rId5"/>
          <a:stretch>
            <a:fillRect/>
          </a:stretch>
        </p:blipFill>
        <p:spPr>
          <a:xfrm>
            <a:off x="3838085" y="5676724"/>
            <a:ext cx="1072242" cy="1111185"/>
          </a:xfrm>
          <a:prstGeom prst="rect">
            <a:avLst/>
          </a:prstGeom>
        </p:spPr>
      </p:pic>
    </p:spTree>
    <p:extLst>
      <p:ext uri="{BB962C8B-B14F-4D97-AF65-F5344CB8AC3E}">
        <p14:creationId xmlns:p14="http://schemas.microsoft.com/office/powerpoint/2010/main" val="538615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524885" y="2975629"/>
            <a:ext cx="3201366" cy="906740"/>
          </a:xfrm>
        </p:spPr>
        <p:txBody>
          <a:bodyPr anchor="b">
            <a:normAutofit/>
          </a:bodyPr>
          <a:lstStyle/>
          <a:p>
            <a:pPr algn="r"/>
            <a:r>
              <a:rPr lang="en-NL" sz="4000" b="1" dirty="0">
                <a:solidFill>
                  <a:srgbClr val="FFFFFF"/>
                </a:solidFill>
              </a:rPr>
              <a:t>Resilience</a:t>
            </a:r>
            <a:r>
              <a:rPr lang="en-NL" sz="4000" dirty="0">
                <a:solidFill>
                  <a:srgbClr val="FFFFFF"/>
                </a:solidFill>
              </a:rPr>
              <a:t> </a:t>
            </a:r>
          </a:p>
        </p:txBody>
      </p:sp>
      <p:grpSp>
        <p:nvGrpSpPr>
          <p:cNvPr id="7" name="Group 6">
            <a:extLst>
              <a:ext uri="{FF2B5EF4-FFF2-40B4-BE49-F238E27FC236}">
                <a16:creationId xmlns:a16="http://schemas.microsoft.com/office/drawing/2014/main" id="{4B1EC856-6D42-C54F-4294-CD1E4BFFFD17}"/>
              </a:ext>
            </a:extLst>
          </p:cNvPr>
          <p:cNvGrpSpPr/>
          <p:nvPr/>
        </p:nvGrpSpPr>
        <p:grpSpPr>
          <a:xfrm>
            <a:off x="5080694" y="1926568"/>
            <a:ext cx="5209819" cy="3234520"/>
            <a:chOff x="2537530" y="2692109"/>
            <a:chExt cx="5606971" cy="3232496"/>
          </a:xfrm>
        </p:grpSpPr>
        <p:grpSp>
          <p:nvGrpSpPr>
            <p:cNvPr id="18" name="Group 17">
              <a:extLst>
                <a:ext uri="{FF2B5EF4-FFF2-40B4-BE49-F238E27FC236}">
                  <a16:creationId xmlns:a16="http://schemas.microsoft.com/office/drawing/2014/main" id="{7FEAF8C4-369E-3ADC-0247-22EA5A685145}"/>
                </a:ext>
              </a:extLst>
            </p:cNvPr>
            <p:cNvGrpSpPr/>
            <p:nvPr/>
          </p:nvGrpSpPr>
          <p:grpSpPr>
            <a:xfrm>
              <a:off x="3070609" y="3938801"/>
              <a:ext cx="5073892" cy="730264"/>
              <a:chOff x="2996181" y="3413825"/>
              <a:chExt cx="5073892" cy="730264"/>
            </a:xfrm>
          </p:grpSpPr>
          <p:sp>
            <p:nvSpPr>
              <p:cNvPr id="22" name="TextBox 21">
                <a:extLst>
                  <a:ext uri="{FF2B5EF4-FFF2-40B4-BE49-F238E27FC236}">
                    <a16:creationId xmlns:a16="http://schemas.microsoft.com/office/drawing/2014/main" id="{83357C87-9461-C3F3-5242-5380E6583138}"/>
                  </a:ext>
                </a:extLst>
              </p:cNvPr>
              <p:cNvSpPr txBox="1"/>
              <p:nvPr/>
            </p:nvSpPr>
            <p:spPr>
              <a:xfrm>
                <a:off x="2996181" y="3497758"/>
                <a:ext cx="2012728" cy="646331"/>
              </a:xfrm>
              <a:prstGeom prst="rect">
                <a:avLst/>
              </a:prstGeom>
              <a:noFill/>
            </p:spPr>
            <p:txBody>
              <a:bodyPr wrap="square" rtlCol="0">
                <a:spAutoFit/>
              </a:bodyPr>
              <a:lstStyle/>
              <a:p>
                <a:pPr algn="ctr"/>
                <a:r>
                  <a:rPr lang="en-NL" sz="3600" dirty="0">
                    <a:cs typeface="Cavolini" panose="03000502040302020204" pitchFamily="66" charset="0"/>
                  </a:rPr>
                  <a:t>Resist</a:t>
                </a:r>
              </a:p>
            </p:txBody>
          </p:sp>
          <p:sp>
            <p:nvSpPr>
              <p:cNvPr id="23" name="TextBox 22">
                <a:extLst>
                  <a:ext uri="{FF2B5EF4-FFF2-40B4-BE49-F238E27FC236}">
                    <a16:creationId xmlns:a16="http://schemas.microsoft.com/office/drawing/2014/main" id="{245D85B2-B4B4-5558-A867-4B356B9D7EF7}"/>
                  </a:ext>
                </a:extLst>
              </p:cNvPr>
              <p:cNvSpPr txBox="1"/>
              <p:nvPr/>
            </p:nvSpPr>
            <p:spPr>
              <a:xfrm>
                <a:off x="6122210" y="3413825"/>
                <a:ext cx="1947863" cy="707886"/>
              </a:xfrm>
              <a:prstGeom prst="rect">
                <a:avLst/>
              </a:prstGeom>
              <a:noFill/>
            </p:spPr>
            <p:txBody>
              <a:bodyPr wrap="square" rtlCol="0">
                <a:spAutoFit/>
              </a:bodyPr>
              <a:lstStyle/>
              <a:p>
                <a:pPr algn="ctr"/>
                <a:r>
                  <a:rPr lang="en-NL" sz="3600" dirty="0">
                    <a:cs typeface="Cavolini" panose="03000502040302020204" pitchFamily="66" charset="0"/>
                  </a:rPr>
                  <a:t>Adapt</a:t>
                </a:r>
                <a:r>
                  <a:rPr lang="en-NL" sz="4000" dirty="0">
                    <a:cs typeface="Cavolini" panose="03000502040302020204" pitchFamily="66" charset="0"/>
                  </a:rPr>
                  <a:t> </a:t>
                </a:r>
              </a:p>
            </p:txBody>
          </p:sp>
        </p:grpSp>
        <p:sp>
          <p:nvSpPr>
            <p:cNvPr id="20" name="Oval 19">
              <a:extLst>
                <a:ext uri="{FF2B5EF4-FFF2-40B4-BE49-F238E27FC236}">
                  <a16:creationId xmlns:a16="http://schemas.microsoft.com/office/drawing/2014/main" id="{D264BCC0-0D9D-043E-251C-F81C6BB483BF}"/>
                </a:ext>
              </a:extLst>
            </p:cNvPr>
            <p:cNvSpPr/>
            <p:nvPr/>
          </p:nvSpPr>
          <p:spPr>
            <a:xfrm>
              <a:off x="2537530" y="2692109"/>
              <a:ext cx="3332839" cy="3232496"/>
            </a:xfrm>
            <a:prstGeom prst="ellipse">
              <a:avLst/>
            </a:prstGeom>
            <a:noFill/>
            <a:ln w="1016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29" name="Oval 28">
            <a:extLst>
              <a:ext uri="{FF2B5EF4-FFF2-40B4-BE49-F238E27FC236}">
                <a16:creationId xmlns:a16="http://schemas.microsoft.com/office/drawing/2014/main" id="{B3179C56-C4ED-3962-ED8F-11E6CA917456}"/>
              </a:ext>
            </a:extLst>
          </p:cNvPr>
          <p:cNvSpPr/>
          <p:nvPr/>
        </p:nvSpPr>
        <p:spPr>
          <a:xfrm>
            <a:off x="7837183" y="1916430"/>
            <a:ext cx="3096768" cy="3234520"/>
          </a:xfrm>
          <a:prstGeom prst="ellipse">
            <a:avLst/>
          </a:prstGeom>
          <a:noFill/>
          <a:ln w="101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13658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 name="Graphic 9" descr="Continuous Improvement outline">
            <a:extLst>
              <a:ext uri="{FF2B5EF4-FFF2-40B4-BE49-F238E27FC236}">
                <a16:creationId xmlns:a16="http://schemas.microsoft.com/office/drawing/2014/main" id="{D0E6ED78-3B60-DA1A-F10D-CB964FBD7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295" y="-354841"/>
            <a:ext cx="8188657" cy="8188657"/>
          </a:xfrm>
          <a:prstGeom prst="rect">
            <a:avLst/>
          </a:prstGeom>
        </p:spPr>
      </p:pic>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521313" y="948243"/>
            <a:ext cx="3201366" cy="3387497"/>
          </a:xfrm>
        </p:spPr>
        <p:txBody>
          <a:bodyPr anchor="b">
            <a:normAutofit/>
          </a:bodyPr>
          <a:lstStyle/>
          <a:p>
            <a:pPr algn="r"/>
            <a:r>
              <a:rPr lang="en-NL" sz="4000" b="1" dirty="0">
                <a:solidFill>
                  <a:srgbClr val="FFFFFF"/>
                </a:solidFill>
              </a:rPr>
              <a:t>A close connection </a:t>
            </a:r>
          </a:p>
        </p:txBody>
      </p:sp>
      <p:grpSp>
        <p:nvGrpSpPr>
          <p:cNvPr id="4" name="Group 3">
            <a:extLst>
              <a:ext uri="{FF2B5EF4-FFF2-40B4-BE49-F238E27FC236}">
                <a16:creationId xmlns:a16="http://schemas.microsoft.com/office/drawing/2014/main" id="{F3ECA197-8BED-2E47-EB76-A2F0699FF662}"/>
              </a:ext>
            </a:extLst>
          </p:cNvPr>
          <p:cNvGrpSpPr/>
          <p:nvPr/>
        </p:nvGrpSpPr>
        <p:grpSpPr>
          <a:xfrm>
            <a:off x="4956694" y="3274007"/>
            <a:ext cx="6194499" cy="665815"/>
            <a:chOff x="3815829" y="3737997"/>
            <a:chExt cx="3926854" cy="717807"/>
          </a:xfrm>
        </p:grpSpPr>
        <p:sp>
          <p:nvSpPr>
            <p:cNvPr id="5" name="TextBox 4">
              <a:extLst>
                <a:ext uri="{FF2B5EF4-FFF2-40B4-BE49-F238E27FC236}">
                  <a16:creationId xmlns:a16="http://schemas.microsoft.com/office/drawing/2014/main" id="{76D81AA7-EFC7-105F-E685-715EF70CE28B}"/>
                </a:ext>
              </a:extLst>
            </p:cNvPr>
            <p:cNvSpPr txBox="1"/>
            <p:nvPr/>
          </p:nvSpPr>
          <p:spPr>
            <a:xfrm>
              <a:off x="3815829" y="3737997"/>
              <a:ext cx="1879518" cy="696802"/>
            </a:xfrm>
            <a:prstGeom prst="rect">
              <a:avLst/>
            </a:prstGeom>
            <a:noFill/>
          </p:spPr>
          <p:txBody>
            <a:bodyPr wrap="square" rtlCol="0">
              <a:spAutoFit/>
            </a:bodyPr>
            <a:lstStyle/>
            <a:p>
              <a:r>
                <a:rPr lang="en-NL" sz="3600" dirty="0"/>
                <a:t>Sustainability</a:t>
              </a:r>
              <a:r>
                <a:rPr lang="en-NL" sz="2800" dirty="0"/>
                <a:t> </a:t>
              </a:r>
            </a:p>
          </p:txBody>
        </p:sp>
        <p:sp>
          <p:nvSpPr>
            <p:cNvPr id="6" name="TextBox 5">
              <a:extLst>
                <a:ext uri="{FF2B5EF4-FFF2-40B4-BE49-F238E27FC236}">
                  <a16:creationId xmlns:a16="http://schemas.microsoft.com/office/drawing/2014/main" id="{E7F8E146-FBC3-8042-BCF1-D997947842A6}"/>
                </a:ext>
              </a:extLst>
            </p:cNvPr>
            <p:cNvSpPr txBox="1"/>
            <p:nvPr/>
          </p:nvSpPr>
          <p:spPr>
            <a:xfrm>
              <a:off x="6313933" y="3759002"/>
              <a:ext cx="1428750" cy="696802"/>
            </a:xfrm>
            <a:prstGeom prst="rect">
              <a:avLst/>
            </a:prstGeom>
            <a:noFill/>
          </p:spPr>
          <p:txBody>
            <a:bodyPr wrap="square" rtlCol="0">
              <a:spAutoFit/>
            </a:bodyPr>
            <a:lstStyle/>
            <a:p>
              <a:r>
                <a:rPr lang="en-NL" sz="3600" dirty="0"/>
                <a:t>Resilience</a:t>
              </a:r>
            </a:p>
          </p:txBody>
        </p:sp>
      </p:grpSp>
      <p:pic>
        <p:nvPicPr>
          <p:cNvPr id="3" name="Graphic 2" descr="Continuous Improvement outline">
            <a:extLst>
              <a:ext uri="{FF2B5EF4-FFF2-40B4-BE49-F238E27FC236}">
                <a16:creationId xmlns:a16="http://schemas.microsoft.com/office/drawing/2014/main" id="{E89CB853-40B8-C38C-1C53-070EFD839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295" y="-477671"/>
            <a:ext cx="8188657" cy="8188657"/>
          </a:xfrm>
          <a:prstGeom prst="rect">
            <a:avLst/>
          </a:prstGeom>
        </p:spPr>
      </p:pic>
      <p:sp>
        <p:nvSpPr>
          <p:cNvPr id="26" name="TextBox 25">
            <a:extLst>
              <a:ext uri="{FF2B5EF4-FFF2-40B4-BE49-F238E27FC236}">
                <a16:creationId xmlns:a16="http://schemas.microsoft.com/office/drawing/2014/main" id="{6C6788C6-C056-1260-4689-7E98B0E51371}"/>
              </a:ext>
            </a:extLst>
          </p:cNvPr>
          <p:cNvSpPr txBox="1"/>
          <p:nvPr/>
        </p:nvSpPr>
        <p:spPr>
          <a:xfrm>
            <a:off x="4864843" y="5283839"/>
            <a:ext cx="6223378" cy="646331"/>
          </a:xfrm>
          <a:prstGeom prst="rect">
            <a:avLst/>
          </a:prstGeom>
          <a:noFill/>
        </p:spPr>
        <p:txBody>
          <a:bodyPr wrap="square">
            <a:spAutoFit/>
          </a:bodyPr>
          <a:lstStyle/>
          <a:p>
            <a:r>
              <a:rPr lang="en-GB" b="0" i="0" u="none" strike="noStrike" dirty="0">
                <a:solidFill>
                  <a:srgbClr val="000000"/>
                </a:solidFill>
                <a:effectLst/>
                <a:latin typeface="-webkit-standard"/>
              </a:rPr>
              <a:t>resilience as a </a:t>
            </a:r>
            <a:r>
              <a:rPr lang="en-GB" b="1" i="0" u="none" strike="noStrike" dirty="0">
                <a:solidFill>
                  <a:srgbClr val="000000"/>
                </a:solidFill>
                <a:effectLst/>
              </a:rPr>
              <a:t>prerequisite for sustainability</a:t>
            </a:r>
            <a:r>
              <a:rPr lang="en-GB" b="0" i="0" u="none" strike="noStrike" dirty="0">
                <a:solidFill>
                  <a:srgbClr val="000000"/>
                </a:solidFill>
                <a:effectLst/>
                <a:latin typeface="-webkit-standard"/>
              </a:rPr>
              <a:t>, and sustainability as a </a:t>
            </a:r>
            <a:r>
              <a:rPr lang="en-GB" b="1" i="0" u="none" strike="noStrike" dirty="0">
                <a:solidFill>
                  <a:srgbClr val="000000"/>
                </a:solidFill>
                <a:effectLst/>
              </a:rPr>
              <a:t>long-term objective that resilience helps achieve</a:t>
            </a:r>
            <a:r>
              <a:rPr lang="en-GB" b="0" i="0" u="none" strike="noStrike" dirty="0">
                <a:solidFill>
                  <a:srgbClr val="000000"/>
                </a:solidFill>
                <a:effectLst/>
                <a:latin typeface="-webkit-standard"/>
              </a:rPr>
              <a:t>.</a:t>
            </a:r>
            <a:endParaRPr lang="en-NL" dirty="0"/>
          </a:p>
        </p:txBody>
      </p:sp>
    </p:spTree>
    <p:extLst>
      <p:ext uri="{BB962C8B-B14F-4D97-AF65-F5344CB8AC3E}">
        <p14:creationId xmlns:p14="http://schemas.microsoft.com/office/powerpoint/2010/main" val="425727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7F599A-BAB0-40B6-B620-FE064C4F1452}"/>
              </a:ext>
            </a:extLst>
          </p:cNvPr>
          <p:cNvSpPr>
            <a:spLocks noGrp="1"/>
          </p:cNvSpPr>
          <p:nvPr>
            <p:ph type="title"/>
          </p:nvPr>
        </p:nvSpPr>
        <p:spPr>
          <a:xfrm>
            <a:off x="521313" y="948243"/>
            <a:ext cx="3201366" cy="3387497"/>
          </a:xfrm>
        </p:spPr>
        <p:txBody>
          <a:bodyPr anchor="b">
            <a:normAutofit/>
          </a:bodyPr>
          <a:lstStyle/>
          <a:p>
            <a:pPr algn="r"/>
            <a:r>
              <a:rPr lang="en-NL" sz="4000" b="1" dirty="0">
                <a:solidFill>
                  <a:srgbClr val="FFFFFF"/>
                </a:solidFill>
              </a:rPr>
              <a:t>Protection from threats</a:t>
            </a:r>
          </a:p>
        </p:txBody>
      </p:sp>
      <p:sp>
        <p:nvSpPr>
          <p:cNvPr id="7" name="Oval 6">
            <a:extLst>
              <a:ext uri="{FF2B5EF4-FFF2-40B4-BE49-F238E27FC236}">
                <a16:creationId xmlns:a16="http://schemas.microsoft.com/office/drawing/2014/main" id="{6EB0F5FA-2D52-8A47-7A8C-DA38E0036D8A}"/>
              </a:ext>
            </a:extLst>
          </p:cNvPr>
          <p:cNvSpPr/>
          <p:nvPr/>
        </p:nvSpPr>
        <p:spPr>
          <a:xfrm>
            <a:off x="4404921" y="2070811"/>
            <a:ext cx="2869685" cy="2736653"/>
          </a:xfrm>
          <a:prstGeom prst="ellipse">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800" b="1" dirty="0"/>
              <a:t>Defense</a:t>
            </a:r>
          </a:p>
          <a:p>
            <a:pPr algn="ctr"/>
            <a:r>
              <a:rPr lang="en-NL" dirty="0"/>
              <a:t>Armies</a:t>
            </a:r>
          </a:p>
          <a:p>
            <a:pPr algn="ctr"/>
            <a:r>
              <a:rPr lang="en-NL" dirty="0"/>
              <a:t>Borders</a:t>
            </a:r>
          </a:p>
          <a:p>
            <a:pPr algn="ctr"/>
            <a:r>
              <a:rPr lang="en-NL" dirty="0"/>
              <a:t>Military operations </a:t>
            </a:r>
          </a:p>
          <a:p>
            <a:pPr algn="ctr"/>
            <a:endParaRPr lang="en-NL" dirty="0"/>
          </a:p>
          <a:p>
            <a:pPr algn="ctr"/>
            <a:endParaRPr lang="en-NL" dirty="0"/>
          </a:p>
        </p:txBody>
      </p:sp>
      <p:sp>
        <p:nvSpPr>
          <p:cNvPr id="20" name="Oval 19">
            <a:extLst>
              <a:ext uri="{FF2B5EF4-FFF2-40B4-BE49-F238E27FC236}">
                <a16:creationId xmlns:a16="http://schemas.microsoft.com/office/drawing/2014/main" id="{20F73E38-CCE0-CD29-FF5F-7CB019225ABB}"/>
              </a:ext>
            </a:extLst>
          </p:cNvPr>
          <p:cNvSpPr/>
          <p:nvPr/>
        </p:nvSpPr>
        <p:spPr>
          <a:xfrm>
            <a:off x="4422286" y="4043565"/>
            <a:ext cx="2869685" cy="2736653"/>
          </a:xfrm>
          <a:prstGeom prst="ellipse">
            <a:avLst/>
          </a:prstGeom>
          <a:solidFill>
            <a:schemeClr val="accent2"/>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800" b="1" dirty="0">
                <a:solidFill>
                  <a:schemeClr val="bg1"/>
                </a:solidFill>
              </a:rPr>
              <a:t>Resilience</a:t>
            </a:r>
          </a:p>
          <a:p>
            <a:pPr algn="ctr"/>
            <a:r>
              <a:rPr lang="en-NL" dirty="0">
                <a:solidFill>
                  <a:schemeClr val="bg1"/>
                </a:solidFill>
              </a:rPr>
              <a:t>Disaster management</a:t>
            </a:r>
          </a:p>
          <a:p>
            <a:pPr algn="ctr"/>
            <a:r>
              <a:rPr lang="en-NL" dirty="0">
                <a:solidFill>
                  <a:schemeClr val="bg1"/>
                </a:solidFill>
              </a:rPr>
              <a:t>Infrastructure </a:t>
            </a:r>
          </a:p>
          <a:p>
            <a:pPr algn="ctr"/>
            <a:r>
              <a:rPr lang="en-NL" dirty="0">
                <a:solidFill>
                  <a:schemeClr val="bg1"/>
                </a:solidFill>
              </a:rPr>
              <a:t>Sustainability </a:t>
            </a:r>
          </a:p>
          <a:p>
            <a:pPr algn="ctr"/>
            <a:r>
              <a:rPr lang="en-NL" dirty="0">
                <a:solidFill>
                  <a:schemeClr val="bg1"/>
                </a:solidFill>
              </a:rPr>
              <a:t>Civil protection</a:t>
            </a:r>
          </a:p>
        </p:txBody>
      </p:sp>
      <p:sp>
        <p:nvSpPr>
          <p:cNvPr id="25" name="TextBox 24">
            <a:extLst>
              <a:ext uri="{FF2B5EF4-FFF2-40B4-BE49-F238E27FC236}">
                <a16:creationId xmlns:a16="http://schemas.microsoft.com/office/drawing/2014/main" id="{EF5E17CB-0D1B-B059-1257-BFCE6B06497C}"/>
              </a:ext>
            </a:extLst>
          </p:cNvPr>
          <p:cNvSpPr txBox="1"/>
          <p:nvPr/>
        </p:nvSpPr>
        <p:spPr>
          <a:xfrm>
            <a:off x="4151974" y="1381398"/>
            <a:ext cx="3485378" cy="584775"/>
          </a:xfrm>
          <a:prstGeom prst="rect">
            <a:avLst/>
          </a:prstGeom>
          <a:noFill/>
        </p:spPr>
        <p:txBody>
          <a:bodyPr wrap="none" rtlCol="0">
            <a:spAutoFit/>
          </a:bodyPr>
          <a:lstStyle/>
          <a:p>
            <a:r>
              <a:rPr lang="en-NL" sz="3200" dirty="0"/>
              <a:t>Protecting territory </a:t>
            </a:r>
          </a:p>
        </p:txBody>
      </p:sp>
      <p:sp>
        <p:nvSpPr>
          <p:cNvPr id="26" name="TextBox 25">
            <a:extLst>
              <a:ext uri="{FF2B5EF4-FFF2-40B4-BE49-F238E27FC236}">
                <a16:creationId xmlns:a16="http://schemas.microsoft.com/office/drawing/2014/main" id="{292FA399-7D63-264F-BE89-17224F2846A9}"/>
              </a:ext>
            </a:extLst>
          </p:cNvPr>
          <p:cNvSpPr txBox="1"/>
          <p:nvPr/>
        </p:nvSpPr>
        <p:spPr>
          <a:xfrm>
            <a:off x="8584622" y="1182561"/>
            <a:ext cx="3507499" cy="1077218"/>
          </a:xfrm>
          <a:prstGeom prst="rect">
            <a:avLst/>
          </a:prstGeom>
          <a:noFill/>
        </p:spPr>
        <p:txBody>
          <a:bodyPr wrap="none" rtlCol="0">
            <a:spAutoFit/>
          </a:bodyPr>
          <a:lstStyle/>
          <a:p>
            <a:r>
              <a:rPr lang="en-NL" sz="3200" dirty="0"/>
              <a:t>Protecting society’s </a:t>
            </a:r>
          </a:p>
          <a:p>
            <a:r>
              <a:rPr lang="en-NL" sz="3200" dirty="0"/>
              <a:t>ability to function </a:t>
            </a:r>
          </a:p>
        </p:txBody>
      </p:sp>
      <p:sp>
        <p:nvSpPr>
          <p:cNvPr id="32" name="Oval 31">
            <a:extLst>
              <a:ext uri="{FF2B5EF4-FFF2-40B4-BE49-F238E27FC236}">
                <a16:creationId xmlns:a16="http://schemas.microsoft.com/office/drawing/2014/main" id="{6EB0F5FA-2D52-8A47-7A8C-DA38E0036D8A}"/>
              </a:ext>
            </a:extLst>
          </p:cNvPr>
          <p:cNvSpPr/>
          <p:nvPr/>
        </p:nvSpPr>
        <p:spPr>
          <a:xfrm>
            <a:off x="10178123" y="3033987"/>
            <a:ext cx="2869685" cy="2736653"/>
          </a:xfrm>
          <a:prstGeom prst="ellipse">
            <a:avLst/>
          </a:prstGeom>
          <a:solidFill>
            <a:schemeClr val="accent1"/>
          </a:solidFill>
          <a:ln w="1016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dirty="0"/>
          </a:p>
          <a:p>
            <a:pPr algn="ctr"/>
            <a:r>
              <a:rPr lang="en-GB" sz="1600" dirty="0"/>
              <a:t>Which include Energy networks</a:t>
            </a:r>
          </a:p>
          <a:p>
            <a:pPr algn="ctr"/>
            <a:r>
              <a:rPr lang="en-GB" sz="1600" dirty="0"/>
              <a:t>Communication systems</a:t>
            </a:r>
          </a:p>
          <a:p>
            <a:pPr algn="ctr"/>
            <a:r>
              <a:rPr lang="en-GB" sz="1600" dirty="0"/>
              <a:t>Data infrastructure</a:t>
            </a:r>
          </a:p>
          <a:p>
            <a:pPr algn="ctr"/>
            <a:r>
              <a:rPr lang="en-GB" sz="1600" dirty="0"/>
              <a:t>Food systems</a:t>
            </a:r>
          </a:p>
          <a:p>
            <a:pPr algn="ctr"/>
            <a:r>
              <a:rPr lang="en-GB" sz="1600" dirty="0"/>
              <a:t>Water systems</a:t>
            </a:r>
          </a:p>
          <a:p>
            <a:pPr algn="ctr"/>
            <a:r>
              <a:rPr lang="en-GB" sz="1600" dirty="0"/>
              <a:t>Healthcare systems</a:t>
            </a:r>
          </a:p>
          <a:p>
            <a:pPr algn="ctr"/>
            <a:r>
              <a:rPr lang="en-GB" sz="1600" dirty="0"/>
              <a:t>Transportation networks</a:t>
            </a:r>
            <a:endParaRPr lang="en-NL" sz="1600" dirty="0"/>
          </a:p>
          <a:p>
            <a:pPr algn="ctr"/>
            <a:endParaRPr lang="en-NL" sz="1600" dirty="0"/>
          </a:p>
        </p:txBody>
      </p:sp>
      <p:sp>
        <p:nvSpPr>
          <p:cNvPr id="36" name="TextBox 35">
            <a:extLst>
              <a:ext uri="{FF2B5EF4-FFF2-40B4-BE49-F238E27FC236}">
                <a16:creationId xmlns:a16="http://schemas.microsoft.com/office/drawing/2014/main" id="{5E080A8C-9E23-CAD1-5C3B-9AC56670E0B5}"/>
              </a:ext>
            </a:extLst>
          </p:cNvPr>
          <p:cNvSpPr txBox="1"/>
          <p:nvPr/>
        </p:nvSpPr>
        <p:spPr>
          <a:xfrm>
            <a:off x="8709449" y="4752994"/>
            <a:ext cx="2327529" cy="1754326"/>
          </a:xfrm>
          <a:prstGeom prst="rect">
            <a:avLst/>
          </a:prstGeom>
          <a:noFill/>
        </p:spPr>
        <p:txBody>
          <a:bodyPr wrap="square">
            <a:spAutoFit/>
          </a:bodyPr>
          <a:lstStyle/>
          <a:p>
            <a:r>
              <a:rPr lang="en-GB" dirty="0" err="1"/>
              <a:t>CyberattacksSabotageDisinformationEconomic</a:t>
            </a:r>
            <a:r>
              <a:rPr lang="en-GB" dirty="0"/>
              <a:t> </a:t>
            </a:r>
            <a:r>
              <a:rPr lang="en-GB" dirty="0" err="1"/>
              <a:t>coercionAttacks</a:t>
            </a:r>
            <a:r>
              <a:rPr lang="en-GB" dirty="0"/>
              <a:t> on energy infrastructure the rise of hybrid threats </a:t>
            </a:r>
            <a:endParaRPr lang="en-NL" dirty="0"/>
          </a:p>
        </p:txBody>
      </p:sp>
      <p:sp>
        <p:nvSpPr>
          <p:cNvPr id="37" name="Striped Right Arrow 36">
            <a:extLst>
              <a:ext uri="{FF2B5EF4-FFF2-40B4-BE49-F238E27FC236}">
                <a16:creationId xmlns:a16="http://schemas.microsoft.com/office/drawing/2014/main" id="{C36D13C8-F073-1BB7-38E2-B677260EF738}"/>
              </a:ext>
            </a:extLst>
          </p:cNvPr>
          <p:cNvSpPr/>
          <p:nvPr/>
        </p:nvSpPr>
        <p:spPr>
          <a:xfrm>
            <a:off x="7729370" y="1429350"/>
            <a:ext cx="671215" cy="583641"/>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3972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1383564" y="348865"/>
            <a:ext cx="9718111" cy="1576446"/>
          </a:xfrm>
        </p:spPr>
        <p:txBody>
          <a:bodyPr anchor="ctr">
            <a:normAutofit/>
          </a:bodyPr>
          <a:lstStyle/>
          <a:p>
            <a:r>
              <a:rPr lang="en-NL" b="1" dirty="0">
                <a:solidFill>
                  <a:srgbClr val="FFFFFF"/>
                </a:solidFill>
              </a:rPr>
              <a:t>Resilience: what does it mean? </a:t>
            </a:r>
          </a:p>
        </p:txBody>
      </p:sp>
      <p:sp>
        <p:nvSpPr>
          <p:cNvPr id="3" name="TextBox 2">
            <a:extLst>
              <a:ext uri="{FF2B5EF4-FFF2-40B4-BE49-F238E27FC236}">
                <a16:creationId xmlns:a16="http://schemas.microsoft.com/office/drawing/2014/main" id="{16CA69BC-BEF7-6A29-E4A9-631C4D7F3D90}"/>
              </a:ext>
            </a:extLst>
          </p:cNvPr>
          <p:cNvSpPr txBox="1"/>
          <p:nvPr/>
        </p:nvSpPr>
        <p:spPr>
          <a:xfrm>
            <a:off x="5586286" y="2333628"/>
            <a:ext cx="6175612"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NHaasGroteskDSPro"/>
                <a:ea typeface="+mn-ea"/>
                <a:cs typeface="+mn-cs"/>
              </a:rPr>
              <a:t>EU Preparedness Union Strategy</a:t>
            </a:r>
            <a:endParaRPr lang="en-NL" dirty="0"/>
          </a:p>
        </p:txBody>
      </p:sp>
      <p:sp>
        <p:nvSpPr>
          <p:cNvPr id="4" name="TextBox 3">
            <a:extLst>
              <a:ext uri="{FF2B5EF4-FFF2-40B4-BE49-F238E27FC236}">
                <a16:creationId xmlns:a16="http://schemas.microsoft.com/office/drawing/2014/main" id="{2C92764A-7BB2-28D9-639F-F14F425F1EB7}"/>
              </a:ext>
            </a:extLst>
          </p:cNvPr>
          <p:cNvSpPr txBox="1"/>
          <p:nvPr/>
        </p:nvSpPr>
        <p:spPr>
          <a:xfrm>
            <a:off x="6079773" y="2702960"/>
            <a:ext cx="61756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consists of the following five building blocks: to anticipate, prepare, alert, respond and secure.</a:t>
            </a:r>
            <a:r>
              <a:rPr kumimoji="0" lang="en-GB" sz="800" b="0" i="0" u="none" strike="noStrike" kern="1200" cap="none" spc="0" normalizeH="0" baseline="0" noProof="0" dirty="0">
                <a:ln>
                  <a:noFill/>
                </a:ln>
                <a:solidFill>
                  <a:prstClr val="black"/>
                </a:solidFill>
                <a:effectLst/>
                <a:uLnTx/>
                <a:uFillTx/>
                <a:latin typeface="NHaasGroteskDSPro"/>
                <a:ea typeface="+mn-ea"/>
                <a:cs typeface="+mn-cs"/>
              </a:rPr>
              <a:t>7 </a:t>
            </a:r>
            <a:endParaRPr kumimoji="0" lang="en-GB" sz="1800" b="0" i="0" u="none" strike="noStrike" kern="1200" cap="none" spc="0" normalizeH="0" baseline="0" noProof="0" dirty="0">
              <a:ln>
                <a:noFill/>
              </a:ln>
              <a:solidFill>
                <a:prstClr val="black"/>
              </a:solidFill>
              <a:effectLst/>
              <a:uLnTx/>
              <a:uFillTx/>
              <a:latin typeface="NHaasGroteskDSPro"/>
              <a:ea typeface="+mn-ea"/>
              <a:cs typeface="+mn-cs"/>
            </a:endParaRPr>
          </a:p>
        </p:txBody>
      </p:sp>
      <p:sp>
        <p:nvSpPr>
          <p:cNvPr id="7" name="TextBox 6">
            <a:extLst>
              <a:ext uri="{FF2B5EF4-FFF2-40B4-BE49-F238E27FC236}">
                <a16:creationId xmlns:a16="http://schemas.microsoft.com/office/drawing/2014/main" id="{A41167CB-0209-447E-65DC-7931639D4AA7}"/>
              </a:ext>
            </a:extLst>
          </p:cNvPr>
          <p:cNvSpPr txBox="1"/>
          <p:nvPr/>
        </p:nvSpPr>
        <p:spPr>
          <a:xfrm>
            <a:off x="5586286" y="3425508"/>
            <a:ext cx="6175612"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NHaasGroteskDSPro"/>
                <a:ea typeface="+mn-ea"/>
                <a:cs typeface="+mn-cs"/>
              </a:rPr>
              <a:t>NATO</a:t>
            </a:r>
            <a:endParaRPr lang="en-NL" dirty="0"/>
          </a:p>
        </p:txBody>
      </p:sp>
      <p:sp>
        <p:nvSpPr>
          <p:cNvPr id="8" name="TextBox 7">
            <a:extLst>
              <a:ext uri="{FF2B5EF4-FFF2-40B4-BE49-F238E27FC236}">
                <a16:creationId xmlns:a16="http://schemas.microsoft.com/office/drawing/2014/main" id="{56FEE8B2-E36E-63EC-97AA-283E1B61E9D5}"/>
              </a:ext>
            </a:extLst>
          </p:cNvPr>
          <p:cNvSpPr txBox="1"/>
          <p:nvPr/>
        </p:nvSpPr>
        <p:spPr>
          <a:xfrm>
            <a:off x="6055318" y="3783549"/>
            <a:ext cx="6175612" cy="1200329"/>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refers to the capacity, at the national and collective level, to prepare for, resist, respond to and quickly recover from strategic shocks and disruptions across the full spectrum of threats.</a:t>
            </a:r>
            <a:endParaRPr lang="en-NL" dirty="0"/>
          </a:p>
        </p:txBody>
      </p:sp>
      <p:sp>
        <p:nvSpPr>
          <p:cNvPr id="9" name="TextBox 8">
            <a:extLst>
              <a:ext uri="{FF2B5EF4-FFF2-40B4-BE49-F238E27FC236}">
                <a16:creationId xmlns:a16="http://schemas.microsoft.com/office/drawing/2014/main" id="{9F919475-1E2C-93C5-B02B-DC8EEB064DDB}"/>
              </a:ext>
            </a:extLst>
          </p:cNvPr>
          <p:cNvSpPr txBox="1"/>
          <p:nvPr/>
        </p:nvSpPr>
        <p:spPr>
          <a:xfrm>
            <a:off x="5572550" y="5062017"/>
            <a:ext cx="6175612"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NHaasGroteskDSPro"/>
                <a:ea typeface="+mn-ea"/>
                <a:cs typeface="+mn-cs"/>
              </a:rPr>
              <a:t>EU’s Critical Entities Resilience Directive</a:t>
            </a:r>
            <a:endParaRPr lang="en-NL" dirty="0"/>
          </a:p>
        </p:txBody>
      </p:sp>
      <p:sp>
        <p:nvSpPr>
          <p:cNvPr id="11" name="TextBox 10">
            <a:extLst>
              <a:ext uri="{FF2B5EF4-FFF2-40B4-BE49-F238E27FC236}">
                <a16:creationId xmlns:a16="http://schemas.microsoft.com/office/drawing/2014/main" id="{F76B51D9-4D5A-5DFE-3EA6-9B45AC60F098}"/>
              </a:ext>
            </a:extLst>
          </p:cNvPr>
          <p:cNvSpPr txBox="1"/>
          <p:nvPr/>
        </p:nvSpPr>
        <p:spPr>
          <a:xfrm>
            <a:off x="6079773" y="5431349"/>
            <a:ext cx="6175612" cy="923330"/>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means a critical entity’s ability to prevent, protect against, respond to, resist, mitigate, absorb, accommodate and recover from an incident.</a:t>
            </a:r>
            <a:endParaRPr lang="en-NL" dirty="0"/>
          </a:p>
        </p:txBody>
      </p:sp>
      <p:sp>
        <p:nvSpPr>
          <p:cNvPr id="13" name="TextBox 12">
            <a:extLst>
              <a:ext uri="{FF2B5EF4-FFF2-40B4-BE49-F238E27FC236}">
                <a16:creationId xmlns:a16="http://schemas.microsoft.com/office/drawing/2014/main" id="{50BB2D12-1FBF-379C-6CD2-C03A069F85E1}"/>
              </a:ext>
            </a:extLst>
          </p:cNvPr>
          <p:cNvSpPr txBox="1"/>
          <p:nvPr/>
        </p:nvSpPr>
        <p:spPr>
          <a:xfrm>
            <a:off x="213292" y="3137218"/>
            <a:ext cx="3906069" cy="646331"/>
          </a:xfrm>
          <a:prstGeom prst="rect">
            <a:avLst/>
          </a:prstGeom>
          <a:noFill/>
        </p:spPr>
        <p:txBody>
          <a:bodyPr wrap="none" rtlCol="0">
            <a:spAutoFit/>
          </a:bodyPr>
          <a:lstStyle/>
          <a:p>
            <a:r>
              <a:rPr lang="en-NL" dirty="0"/>
              <a:t>Cambridge Business English Dictionary</a:t>
            </a:r>
          </a:p>
          <a:p>
            <a:endParaRPr lang="en-NL" dirty="0"/>
          </a:p>
        </p:txBody>
      </p:sp>
      <p:sp>
        <p:nvSpPr>
          <p:cNvPr id="15" name="TextBox 14">
            <a:extLst>
              <a:ext uri="{FF2B5EF4-FFF2-40B4-BE49-F238E27FC236}">
                <a16:creationId xmlns:a16="http://schemas.microsoft.com/office/drawing/2014/main" id="{8B1C2C11-9555-594D-2E50-CD1B9DF9E6EA}"/>
              </a:ext>
            </a:extLst>
          </p:cNvPr>
          <p:cNvSpPr txBox="1"/>
          <p:nvPr/>
        </p:nvSpPr>
        <p:spPr>
          <a:xfrm>
            <a:off x="643394" y="3550809"/>
            <a:ext cx="356249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a:t>
            </a:r>
            <a:r>
              <a:rPr kumimoji="0" lang="en-GB" sz="1800" b="0" i="1" u="none" strike="noStrike" kern="1200" cap="none" spc="0" normalizeH="0" baseline="0" noProof="0" dirty="0">
                <a:ln>
                  <a:noFill/>
                </a:ln>
                <a:solidFill>
                  <a:prstClr val="black"/>
                </a:solidFill>
                <a:effectLst/>
                <a:uLnTx/>
                <a:uFillTx/>
                <a:latin typeface="NHaasGroteskDSPro"/>
                <a:ea typeface="+mn-ea"/>
                <a:cs typeface="+mn-cs"/>
              </a:rPr>
              <a:t>the quality of being able to return to a previous good condition after problems </a:t>
            </a:r>
          </a:p>
          <a:p>
            <a:pPr marL="0" marR="0" lvl="0" indent="0" algn="l"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NHaasGroteskDS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The </a:t>
            </a:r>
            <a:r>
              <a:rPr kumimoji="0" lang="en-GB" sz="1800" b="0" i="1" u="none" strike="noStrike" kern="1200" cap="none" spc="0" normalizeH="0" baseline="0" noProof="0" dirty="0">
                <a:ln>
                  <a:noFill/>
                </a:ln>
                <a:solidFill>
                  <a:prstClr val="black"/>
                </a:solidFill>
                <a:effectLst/>
                <a:uLnTx/>
                <a:uFillTx/>
                <a:latin typeface="NHaasGroteskDSPro"/>
                <a:ea typeface="+mn-ea"/>
                <a:cs typeface="+mn-cs"/>
              </a:rPr>
              <a:t>resilience of </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the economy has come to a surprise to some</a:t>
            </a:r>
          </a:p>
        </p:txBody>
      </p:sp>
    </p:spTree>
    <p:extLst>
      <p:ext uri="{BB962C8B-B14F-4D97-AF65-F5344CB8AC3E}">
        <p14:creationId xmlns:p14="http://schemas.microsoft.com/office/powerpoint/2010/main" val="319171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311B3F-574A-41A6-3049-04CA7641A81E}"/>
              </a:ext>
            </a:extLst>
          </p:cNvPr>
          <p:cNvSpPr/>
          <p:nvPr/>
        </p:nvSpPr>
        <p:spPr>
          <a:xfrm>
            <a:off x="1157288" y="3171825"/>
            <a:ext cx="2486025" cy="17859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Uncertainty becomes structural </a:t>
            </a:r>
          </a:p>
        </p:txBody>
      </p:sp>
      <p:sp>
        <p:nvSpPr>
          <p:cNvPr id="20" name="Rectangle 19">
            <a:extLst>
              <a:ext uri="{FF2B5EF4-FFF2-40B4-BE49-F238E27FC236}">
                <a16:creationId xmlns:a16="http://schemas.microsoft.com/office/drawing/2014/main" id="{F09084B9-2051-04BE-882A-3C41B5B0D620}"/>
              </a:ext>
            </a:extLst>
          </p:cNvPr>
          <p:cNvSpPr/>
          <p:nvPr/>
        </p:nvSpPr>
        <p:spPr>
          <a:xfrm>
            <a:off x="4786312" y="3171825"/>
            <a:ext cx="2486025" cy="178593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dirty="0"/>
              <a:t>Need to change and become sustainable </a:t>
            </a:r>
          </a:p>
        </p:txBody>
      </p:sp>
      <p:sp>
        <p:nvSpPr>
          <p:cNvPr id="21" name="Rectangle 20">
            <a:extLst>
              <a:ext uri="{FF2B5EF4-FFF2-40B4-BE49-F238E27FC236}">
                <a16:creationId xmlns:a16="http://schemas.microsoft.com/office/drawing/2014/main" id="{9E196A2F-8357-AC51-A33D-431891164121}"/>
              </a:ext>
            </a:extLst>
          </p:cNvPr>
          <p:cNvSpPr/>
          <p:nvPr/>
        </p:nvSpPr>
        <p:spPr>
          <a:xfrm>
            <a:off x="8415337" y="3171825"/>
            <a:ext cx="2486025" cy="17859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a:t>
            </a:r>
            <a:r>
              <a:rPr lang="en-NL" dirty="0"/>
              <a:t>nd todays societal challenges demand</a:t>
            </a:r>
          </a:p>
        </p:txBody>
      </p:sp>
      <p:sp>
        <p:nvSpPr>
          <p:cNvPr id="22" name="Striped Right Arrow 21">
            <a:extLst>
              <a:ext uri="{FF2B5EF4-FFF2-40B4-BE49-F238E27FC236}">
                <a16:creationId xmlns:a16="http://schemas.microsoft.com/office/drawing/2014/main" id="{2F471563-2F4A-E199-4BF2-CF5B263DFA60}"/>
              </a:ext>
            </a:extLst>
          </p:cNvPr>
          <p:cNvSpPr/>
          <p:nvPr/>
        </p:nvSpPr>
        <p:spPr>
          <a:xfrm>
            <a:off x="3859619" y="3902149"/>
            <a:ext cx="680483" cy="552893"/>
          </a:xfrm>
          <a:prstGeom prst="striped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Striped Right Arrow 22">
            <a:extLst>
              <a:ext uri="{FF2B5EF4-FFF2-40B4-BE49-F238E27FC236}">
                <a16:creationId xmlns:a16="http://schemas.microsoft.com/office/drawing/2014/main" id="{121B3AB8-D957-92D0-F79A-65B69F1D4D47}"/>
              </a:ext>
            </a:extLst>
          </p:cNvPr>
          <p:cNvSpPr/>
          <p:nvPr/>
        </p:nvSpPr>
        <p:spPr>
          <a:xfrm>
            <a:off x="7577414" y="3902149"/>
            <a:ext cx="680483" cy="552893"/>
          </a:xfrm>
          <a:prstGeom prst="striped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Title 1">
            <a:extLst>
              <a:ext uri="{FF2B5EF4-FFF2-40B4-BE49-F238E27FC236}">
                <a16:creationId xmlns:a16="http://schemas.microsoft.com/office/drawing/2014/main" id="{07A54CB3-C49C-747A-98AF-5D2421448F98}"/>
              </a:ext>
            </a:extLst>
          </p:cNvPr>
          <p:cNvSpPr>
            <a:spLocks noGrp="1"/>
          </p:cNvSpPr>
          <p:nvPr>
            <p:ph type="title"/>
          </p:nvPr>
        </p:nvSpPr>
        <p:spPr>
          <a:xfrm>
            <a:off x="600075" y="348865"/>
            <a:ext cx="11401425" cy="1576446"/>
          </a:xfrm>
        </p:spPr>
        <p:txBody>
          <a:bodyPr anchor="ctr">
            <a:normAutofit/>
          </a:bodyPr>
          <a:lstStyle/>
          <a:p>
            <a:r>
              <a:rPr lang="en-NL" b="1" dirty="0"/>
              <a:t>Today’s societal challenges demand sustainability and resilience </a:t>
            </a:r>
          </a:p>
        </p:txBody>
      </p:sp>
    </p:spTree>
    <p:extLst>
      <p:ext uri="{BB962C8B-B14F-4D97-AF65-F5344CB8AC3E}">
        <p14:creationId xmlns:p14="http://schemas.microsoft.com/office/powerpoint/2010/main" val="243974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84CB-C395-D4D4-E9CF-117CC5A5BC5F}"/>
              </a:ext>
            </a:extLst>
          </p:cNvPr>
          <p:cNvSpPr>
            <a:spLocks noGrp="1"/>
          </p:cNvSpPr>
          <p:nvPr>
            <p:ph type="title"/>
          </p:nvPr>
        </p:nvSpPr>
        <p:spPr/>
        <p:txBody>
          <a:bodyPr/>
          <a:lstStyle/>
          <a:p>
            <a:r>
              <a:rPr lang="en-NL" dirty="0"/>
              <a:t>The geopolitical side of the energy transition </a:t>
            </a:r>
          </a:p>
        </p:txBody>
      </p:sp>
      <p:sp>
        <p:nvSpPr>
          <p:cNvPr id="3" name="Content Placeholder 2">
            <a:extLst>
              <a:ext uri="{FF2B5EF4-FFF2-40B4-BE49-F238E27FC236}">
                <a16:creationId xmlns:a16="http://schemas.microsoft.com/office/drawing/2014/main" id="{F4195B3F-D197-4ECE-7BF7-3AF11B4AA387}"/>
              </a:ext>
            </a:extLst>
          </p:cNvPr>
          <p:cNvSpPr>
            <a:spLocks noGrp="1"/>
          </p:cNvSpPr>
          <p:nvPr>
            <p:ph idx="1"/>
          </p:nvPr>
        </p:nvSpPr>
        <p:spPr/>
        <p:txBody>
          <a:bodyPr>
            <a:normAutofit/>
          </a:bodyPr>
          <a:lstStyle/>
          <a:p>
            <a:pPr marL="0" indent="0">
              <a:buNone/>
            </a:pPr>
            <a:endParaRPr lang="en-NL" dirty="0"/>
          </a:p>
        </p:txBody>
      </p:sp>
    </p:spTree>
    <p:extLst>
      <p:ext uri="{BB962C8B-B14F-4D97-AF65-F5344CB8AC3E}">
        <p14:creationId xmlns:p14="http://schemas.microsoft.com/office/powerpoint/2010/main" val="4276078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8494-818A-6379-FD62-901E757E143B}"/>
              </a:ext>
            </a:extLst>
          </p:cNvPr>
          <p:cNvSpPr>
            <a:spLocks noGrp="1"/>
          </p:cNvSpPr>
          <p:nvPr>
            <p:ph type="title"/>
          </p:nvPr>
        </p:nvSpPr>
        <p:spPr/>
        <p:txBody>
          <a:bodyPr/>
          <a:lstStyle/>
          <a:p>
            <a:r>
              <a:rPr lang="en-NL" dirty="0"/>
              <a:t>The importance of circularity </a:t>
            </a:r>
          </a:p>
        </p:txBody>
      </p:sp>
      <p:sp>
        <p:nvSpPr>
          <p:cNvPr id="3" name="Content Placeholder 2">
            <a:extLst>
              <a:ext uri="{FF2B5EF4-FFF2-40B4-BE49-F238E27FC236}">
                <a16:creationId xmlns:a16="http://schemas.microsoft.com/office/drawing/2014/main" id="{0DAE3F27-C8DC-2392-FBF9-D47094590ECE}"/>
              </a:ext>
            </a:extLst>
          </p:cNvPr>
          <p:cNvSpPr>
            <a:spLocks noGrp="1"/>
          </p:cNvSpPr>
          <p:nvPr>
            <p:ph idx="1"/>
          </p:nvPr>
        </p:nvSpPr>
        <p:spPr/>
        <p:txBody>
          <a:bodyPr/>
          <a:lstStyle/>
          <a:p>
            <a:r>
              <a:rPr lang="en-GB" dirty="0"/>
              <a:t>B</a:t>
            </a:r>
            <a:r>
              <a:rPr lang="en-NL" dirty="0"/>
              <a:t>uy use dispose – linear system </a:t>
            </a:r>
          </a:p>
          <a:p>
            <a:r>
              <a:rPr lang="en-GB" dirty="0"/>
              <a:t>R</a:t>
            </a:r>
            <a:r>
              <a:rPr lang="en-NL" dirty="0"/>
              <a:t>euse, repair and recycle – circular system </a:t>
            </a:r>
          </a:p>
        </p:txBody>
      </p:sp>
    </p:spTree>
    <p:extLst>
      <p:ext uri="{BB962C8B-B14F-4D97-AF65-F5344CB8AC3E}">
        <p14:creationId xmlns:p14="http://schemas.microsoft.com/office/powerpoint/2010/main" val="132562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5" name="Rectangle 18444">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Rectangle 18446">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8">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51" name="Rectangle 18450">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B1FD1-27A3-3201-E9CB-23CE4EA28DB1}"/>
              </a:ext>
            </a:extLst>
          </p:cNvPr>
          <p:cNvSpPr>
            <a:spLocks noGrp="1"/>
          </p:cNvSpPr>
          <p:nvPr>
            <p:ph type="title"/>
          </p:nvPr>
        </p:nvSpPr>
        <p:spPr>
          <a:xfrm>
            <a:off x="1153236" y="559703"/>
            <a:ext cx="9867331" cy="1167495"/>
          </a:xfrm>
        </p:spPr>
        <p:txBody>
          <a:bodyPr vert="horz" lIns="91440" tIns="45720" rIns="91440" bIns="45720" rtlCol="0" anchor="b">
            <a:normAutofit fontScale="90000"/>
          </a:bodyPr>
          <a:lstStyle/>
          <a:p>
            <a:pPr algn="ctr"/>
            <a:r>
              <a:rPr lang="en-US" sz="4800" b="1" dirty="0">
                <a:solidFill>
                  <a:srgbClr val="FFFFFF"/>
                </a:solidFill>
              </a:rPr>
              <a:t>Today’s </a:t>
            </a:r>
            <a:br>
              <a:rPr lang="en-US" sz="4800" b="1" dirty="0">
                <a:solidFill>
                  <a:srgbClr val="FFFFFF"/>
                </a:solidFill>
              </a:rPr>
            </a:br>
            <a:r>
              <a:rPr lang="en-US" sz="4800" b="1" dirty="0">
                <a:solidFill>
                  <a:srgbClr val="FFFFFF"/>
                </a:solidFill>
              </a:rPr>
              <a:t>societal challenges</a:t>
            </a:r>
          </a:p>
        </p:txBody>
      </p:sp>
      <p:sp>
        <p:nvSpPr>
          <p:cNvPr id="18453" name="Rectangle 18452">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8" name="Picture 6" descr="The Impact of Disruptive AI and Emerging Tech on Daily Life">
            <a:extLst>
              <a:ext uri="{FF2B5EF4-FFF2-40B4-BE49-F238E27FC236}">
                <a16:creationId xmlns:a16="http://schemas.microsoft.com/office/drawing/2014/main" id="{DCD5249D-516E-E854-1DB1-3391D6AFFD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6529" y="2697542"/>
            <a:ext cx="2370021" cy="157714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46" name="Picture 14" descr="Climate change is causing widespread disruption in nature - Access Agric">
            <a:extLst>
              <a:ext uri="{FF2B5EF4-FFF2-40B4-BE49-F238E27FC236}">
                <a16:creationId xmlns:a16="http://schemas.microsoft.com/office/drawing/2014/main" id="{B6CA7160-1F40-10B1-C85B-670634F27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29" y="2722860"/>
            <a:ext cx="2334992" cy="150909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48" name="Picture 16" descr="Cybersecurity en de IT-omgeving veilig inrichten">
            <a:extLst>
              <a:ext uri="{FF2B5EF4-FFF2-40B4-BE49-F238E27FC236}">
                <a16:creationId xmlns:a16="http://schemas.microsoft.com/office/drawing/2014/main" id="{B8061E31-2793-78A0-0543-0A3FB016E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508" y="728181"/>
            <a:ext cx="2370021" cy="145847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54" name="Picture 22" descr="Trump, Putin or Xi: Who's winning the battle for world control?">
            <a:extLst>
              <a:ext uri="{FF2B5EF4-FFF2-40B4-BE49-F238E27FC236}">
                <a16:creationId xmlns:a16="http://schemas.microsoft.com/office/drawing/2014/main" id="{4D2E5024-C448-68AB-68F2-7CDB050F4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518" y="2042210"/>
            <a:ext cx="3239590" cy="182227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56" name="Picture 24" descr="Renewable Energy and Energy Security">
            <a:extLst>
              <a:ext uri="{FF2B5EF4-FFF2-40B4-BE49-F238E27FC236}">
                <a16:creationId xmlns:a16="http://schemas.microsoft.com/office/drawing/2014/main" id="{4B6B0AD2-2A92-B09B-8CE8-81A38A9BE3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129" y="4759928"/>
            <a:ext cx="2333974" cy="155315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Has COVID Taught Us to be Better Prepared for the Next Pandemic? - IEEE  Pulse">
            <a:extLst>
              <a:ext uri="{FF2B5EF4-FFF2-40B4-BE49-F238E27FC236}">
                <a16:creationId xmlns:a16="http://schemas.microsoft.com/office/drawing/2014/main" id="{B24196D8-EF8D-31EE-BA7C-444CD3D94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445" y="770079"/>
            <a:ext cx="2424360" cy="135764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60" name="Picture 28" descr="Tackling the Housing Affordability Crisis">
            <a:extLst>
              <a:ext uri="{FF2B5EF4-FFF2-40B4-BE49-F238E27FC236}">
                <a16:creationId xmlns:a16="http://schemas.microsoft.com/office/drawing/2014/main" id="{333AA956-4437-9947-BE89-14DCB87F5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6529" y="4865885"/>
            <a:ext cx="2393182" cy="134616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8" descr="Ship Traffic Density Map of HORMUZ STRAIT">
            <a:extLst>
              <a:ext uri="{FF2B5EF4-FFF2-40B4-BE49-F238E27FC236}">
                <a16:creationId xmlns:a16="http://schemas.microsoft.com/office/drawing/2014/main" id="{A2773437-E615-3FC5-1E8E-8A45590F6B8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430898" y="4528716"/>
            <a:ext cx="3179928" cy="171716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7E2B61-76D0-170B-06A1-A0FDC94550EB}"/>
              </a:ext>
            </a:extLst>
          </p:cNvPr>
          <p:cNvSpPr txBox="1"/>
          <p:nvPr/>
        </p:nvSpPr>
        <p:spPr>
          <a:xfrm>
            <a:off x="1385721" y="2186656"/>
            <a:ext cx="1263808" cy="369332"/>
          </a:xfrm>
          <a:prstGeom prst="rect">
            <a:avLst/>
          </a:prstGeom>
          <a:noFill/>
        </p:spPr>
        <p:txBody>
          <a:bodyPr wrap="none" rtlCol="0">
            <a:spAutoFit/>
          </a:bodyPr>
          <a:lstStyle/>
          <a:p>
            <a:r>
              <a:rPr lang="en-NL" b="1" dirty="0">
                <a:solidFill>
                  <a:schemeClr val="bg1"/>
                </a:solidFill>
              </a:rPr>
              <a:t>Pandemics</a:t>
            </a:r>
            <a:r>
              <a:rPr lang="en-NL" dirty="0">
                <a:solidFill>
                  <a:schemeClr val="bg1"/>
                </a:solidFill>
              </a:rPr>
              <a:t> </a:t>
            </a:r>
          </a:p>
        </p:txBody>
      </p:sp>
      <p:sp>
        <p:nvSpPr>
          <p:cNvPr id="13" name="TextBox 12">
            <a:extLst>
              <a:ext uri="{FF2B5EF4-FFF2-40B4-BE49-F238E27FC236}">
                <a16:creationId xmlns:a16="http://schemas.microsoft.com/office/drawing/2014/main" id="{339A9916-FC09-53F5-5B00-9D57A2C14C2A}"/>
              </a:ext>
            </a:extLst>
          </p:cNvPr>
          <p:cNvSpPr txBox="1"/>
          <p:nvPr/>
        </p:nvSpPr>
        <p:spPr>
          <a:xfrm>
            <a:off x="1169989" y="4243313"/>
            <a:ext cx="1695272" cy="369332"/>
          </a:xfrm>
          <a:prstGeom prst="rect">
            <a:avLst/>
          </a:prstGeom>
          <a:noFill/>
        </p:spPr>
        <p:txBody>
          <a:bodyPr wrap="none" rtlCol="0">
            <a:spAutoFit/>
          </a:bodyPr>
          <a:lstStyle/>
          <a:p>
            <a:r>
              <a:rPr lang="en-NL" b="1" dirty="0">
                <a:solidFill>
                  <a:schemeClr val="bg1"/>
                </a:solidFill>
              </a:rPr>
              <a:t>Climate change </a:t>
            </a:r>
          </a:p>
        </p:txBody>
      </p:sp>
      <p:sp>
        <p:nvSpPr>
          <p:cNvPr id="14" name="TextBox 13">
            <a:extLst>
              <a:ext uri="{FF2B5EF4-FFF2-40B4-BE49-F238E27FC236}">
                <a16:creationId xmlns:a16="http://schemas.microsoft.com/office/drawing/2014/main" id="{75C6EC2E-04D5-830F-51F9-78B7B6D6867B}"/>
              </a:ext>
            </a:extLst>
          </p:cNvPr>
          <p:cNvSpPr txBox="1"/>
          <p:nvPr/>
        </p:nvSpPr>
        <p:spPr>
          <a:xfrm>
            <a:off x="1153236" y="6311316"/>
            <a:ext cx="1639103" cy="369332"/>
          </a:xfrm>
          <a:prstGeom prst="rect">
            <a:avLst/>
          </a:prstGeom>
          <a:noFill/>
        </p:spPr>
        <p:txBody>
          <a:bodyPr wrap="none" rtlCol="0">
            <a:spAutoFit/>
          </a:bodyPr>
          <a:lstStyle/>
          <a:p>
            <a:r>
              <a:rPr lang="en-NL" b="1" dirty="0">
                <a:solidFill>
                  <a:schemeClr val="bg1"/>
                </a:solidFill>
              </a:rPr>
              <a:t>Energy security</a:t>
            </a:r>
          </a:p>
        </p:txBody>
      </p:sp>
      <p:sp>
        <p:nvSpPr>
          <p:cNvPr id="15" name="TextBox 14">
            <a:extLst>
              <a:ext uri="{FF2B5EF4-FFF2-40B4-BE49-F238E27FC236}">
                <a16:creationId xmlns:a16="http://schemas.microsoft.com/office/drawing/2014/main" id="{993B4508-FE7E-82A7-1E2A-E5766AD86D1E}"/>
              </a:ext>
            </a:extLst>
          </p:cNvPr>
          <p:cNvSpPr txBox="1"/>
          <p:nvPr/>
        </p:nvSpPr>
        <p:spPr>
          <a:xfrm>
            <a:off x="5039675" y="3939554"/>
            <a:ext cx="2185855" cy="369332"/>
          </a:xfrm>
          <a:prstGeom prst="rect">
            <a:avLst/>
          </a:prstGeom>
          <a:noFill/>
        </p:spPr>
        <p:txBody>
          <a:bodyPr wrap="none" rtlCol="0">
            <a:spAutoFit/>
          </a:bodyPr>
          <a:lstStyle/>
          <a:p>
            <a:r>
              <a:rPr lang="en-GB" b="1" dirty="0">
                <a:solidFill>
                  <a:schemeClr val="bg1"/>
                </a:solidFill>
              </a:rPr>
              <a:t>G</a:t>
            </a:r>
            <a:r>
              <a:rPr lang="en-NL" b="1" dirty="0">
                <a:solidFill>
                  <a:schemeClr val="bg1"/>
                </a:solidFill>
              </a:rPr>
              <a:t>eopolitical tensions</a:t>
            </a:r>
          </a:p>
        </p:txBody>
      </p:sp>
      <p:sp>
        <p:nvSpPr>
          <p:cNvPr id="16" name="TextBox 15">
            <a:extLst>
              <a:ext uri="{FF2B5EF4-FFF2-40B4-BE49-F238E27FC236}">
                <a16:creationId xmlns:a16="http://schemas.microsoft.com/office/drawing/2014/main" id="{0DA05BCA-3D5A-E14D-DBF2-066D098EE87C}"/>
              </a:ext>
            </a:extLst>
          </p:cNvPr>
          <p:cNvSpPr txBox="1"/>
          <p:nvPr/>
        </p:nvSpPr>
        <p:spPr>
          <a:xfrm>
            <a:off x="4660196" y="6324889"/>
            <a:ext cx="2853410" cy="369332"/>
          </a:xfrm>
          <a:prstGeom prst="rect">
            <a:avLst/>
          </a:prstGeom>
          <a:noFill/>
        </p:spPr>
        <p:txBody>
          <a:bodyPr wrap="none" rtlCol="0">
            <a:spAutoFit/>
          </a:bodyPr>
          <a:lstStyle/>
          <a:p>
            <a:r>
              <a:rPr lang="en-US" b="1" dirty="0">
                <a:solidFill>
                  <a:schemeClr val="bg1"/>
                </a:solidFill>
              </a:rPr>
              <a:t>Supply chain vulnerabilities </a:t>
            </a:r>
            <a:endParaRPr lang="en-NL" b="1" dirty="0">
              <a:solidFill>
                <a:schemeClr val="bg1"/>
              </a:solidFill>
            </a:endParaRPr>
          </a:p>
        </p:txBody>
      </p:sp>
      <p:sp>
        <p:nvSpPr>
          <p:cNvPr id="17" name="TextBox 16">
            <a:extLst>
              <a:ext uri="{FF2B5EF4-FFF2-40B4-BE49-F238E27FC236}">
                <a16:creationId xmlns:a16="http://schemas.microsoft.com/office/drawing/2014/main" id="{0DF97DAD-B4A0-F8C3-7507-E894E291E0D7}"/>
              </a:ext>
            </a:extLst>
          </p:cNvPr>
          <p:cNvSpPr txBox="1"/>
          <p:nvPr/>
        </p:nvSpPr>
        <p:spPr>
          <a:xfrm>
            <a:off x="9148863" y="2246988"/>
            <a:ext cx="1595309" cy="369332"/>
          </a:xfrm>
          <a:prstGeom prst="rect">
            <a:avLst/>
          </a:prstGeom>
          <a:noFill/>
        </p:spPr>
        <p:txBody>
          <a:bodyPr wrap="none" rtlCol="0">
            <a:spAutoFit/>
          </a:bodyPr>
          <a:lstStyle/>
          <a:p>
            <a:r>
              <a:rPr lang="en-US" b="1" dirty="0">
                <a:solidFill>
                  <a:schemeClr val="bg1"/>
                </a:solidFill>
              </a:rPr>
              <a:t>Cyber security </a:t>
            </a:r>
            <a:endParaRPr lang="en-NL" b="1" dirty="0">
              <a:solidFill>
                <a:schemeClr val="bg1"/>
              </a:solidFill>
            </a:endParaRPr>
          </a:p>
        </p:txBody>
      </p:sp>
      <p:sp>
        <p:nvSpPr>
          <p:cNvPr id="18" name="TextBox 17">
            <a:extLst>
              <a:ext uri="{FF2B5EF4-FFF2-40B4-BE49-F238E27FC236}">
                <a16:creationId xmlns:a16="http://schemas.microsoft.com/office/drawing/2014/main" id="{AC794C0C-031B-48FE-42D0-D91C8E659EA3}"/>
              </a:ext>
            </a:extLst>
          </p:cNvPr>
          <p:cNvSpPr txBox="1"/>
          <p:nvPr/>
        </p:nvSpPr>
        <p:spPr>
          <a:xfrm>
            <a:off x="8367937" y="4344050"/>
            <a:ext cx="3207673" cy="369332"/>
          </a:xfrm>
          <a:prstGeom prst="rect">
            <a:avLst/>
          </a:prstGeom>
          <a:noFill/>
        </p:spPr>
        <p:txBody>
          <a:bodyPr wrap="none" rtlCol="0">
            <a:spAutoFit/>
          </a:bodyPr>
          <a:lstStyle/>
          <a:p>
            <a:r>
              <a:rPr lang="en-US" b="1" dirty="0">
                <a:solidFill>
                  <a:schemeClr val="bg1"/>
                </a:solidFill>
              </a:rPr>
              <a:t>AI and technological  disruption</a:t>
            </a:r>
            <a:endParaRPr lang="en-NL" b="1" dirty="0">
              <a:solidFill>
                <a:schemeClr val="bg1"/>
              </a:solidFill>
            </a:endParaRPr>
          </a:p>
        </p:txBody>
      </p:sp>
      <p:sp>
        <p:nvSpPr>
          <p:cNvPr id="19" name="TextBox 18">
            <a:extLst>
              <a:ext uri="{FF2B5EF4-FFF2-40B4-BE49-F238E27FC236}">
                <a16:creationId xmlns:a16="http://schemas.microsoft.com/office/drawing/2014/main" id="{54FA5BBB-323B-7294-0AE6-8B6C33ACFF02}"/>
              </a:ext>
            </a:extLst>
          </p:cNvPr>
          <p:cNvSpPr txBox="1"/>
          <p:nvPr/>
        </p:nvSpPr>
        <p:spPr>
          <a:xfrm>
            <a:off x="8448920" y="6343113"/>
            <a:ext cx="3126690" cy="369332"/>
          </a:xfrm>
          <a:prstGeom prst="rect">
            <a:avLst/>
          </a:prstGeom>
          <a:noFill/>
        </p:spPr>
        <p:txBody>
          <a:bodyPr wrap="none" rtlCol="0">
            <a:spAutoFit/>
          </a:bodyPr>
          <a:lstStyle/>
          <a:p>
            <a:r>
              <a:rPr lang="en-NL" b="1" dirty="0">
                <a:solidFill>
                  <a:schemeClr val="bg1"/>
                </a:solidFill>
              </a:rPr>
              <a:t>Housing and affordability crisis</a:t>
            </a:r>
          </a:p>
        </p:txBody>
      </p:sp>
    </p:spTree>
    <p:extLst>
      <p:ext uri="{BB962C8B-B14F-4D97-AF65-F5344CB8AC3E}">
        <p14:creationId xmlns:p14="http://schemas.microsoft.com/office/powerpoint/2010/main" val="1781962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6131-BEC9-E7B3-B57F-7246B3D56C78}"/>
              </a:ext>
            </a:extLst>
          </p:cNvPr>
          <p:cNvSpPr>
            <a:spLocks noGrp="1"/>
          </p:cNvSpPr>
          <p:nvPr>
            <p:ph type="title"/>
          </p:nvPr>
        </p:nvSpPr>
        <p:spPr/>
        <p:txBody>
          <a:bodyPr/>
          <a:lstStyle/>
          <a:p>
            <a:r>
              <a:rPr lang="en-NL" dirty="0"/>
              <a:t>The need to prepare for the effects of climate change on the long term </a:t>
            </a:r>
          </a:p>
        </p:txBody>
      </p:sp>
      <p:sp>
        <p:nvSpPr>
          <p:cNvPr id="3" name="Content Placeholder 2">
            <a:extLst>
              <a:ext uri="{FF2B5EF4-FFF2-40B4-BE49-F238E27FC236}">
                <a16:creationId xmlns:a16="http://schemas.microsoft.com/office/drawing/2014/main" id="{92FDADB2-058E-8C1F-144C-E86160FB6035}"/>
              </a:ext>
            </a:extLst>
          </p:cNvPr>
          <p:cNvSpPr>
            <a:spLocks noGrp="1"/>
          </p:cNvSpPr>
          <p:nvPr>
            <p:ph idx="1"/>
          </p:nvPr>
        </p:nvSpPr>
        <p:spPr/>
        <p:txBody>
          <a:bodyPr/>
          <a:lstStyle/>
          <a:p>
            <a:r>
              <a:rPr lang="en-NL" dirty="0"/>
              <a:t>Bonaire case </a:t>
            </a:r>
          </a:p>
        </p:txBody>
      </p:sp>
    </p:spTree>
    <p:extLst>
      <p:ext uri="{BB962C8B-B14F-4D97-AF65-F5344CB8AC3E}">
        <p14:creationId xmlns:p14="http://schemas.microsoft.com/office/powerpoint/2010/main" val="94677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91CF7-BA80-8463-3A47-D4B29B9A0BA9}"/>
              </a:ext>
            </a:extLst>
          </p:cNvPr>
          <p:cNvSpPr>
            <a:spLocks noGrp="1"/>
          </p:cNvSpPr>
          <p:nvPr>
            <p:ph type="title"/>
          </p:nvPr>
        </p:nvSpPr>
        <p:spPr>
          <a:xfrm>
            <a:off x="477981" y="2272415"/>
            <a:ext cx="4023360" cy="2054082"/>
          </a:xfrm>
        </p:spPr>
        <p:txBody>
          <a:bodyPr vert="horz" lIns="91440" tIns="45720" rIns="91440" bIns="45720" rtlCol="0" anchor="b">
            <a:normAutofit/>
          </a:bodyPr>
          <a:lstStyle/>
          <a:p>
            <a:r>
              <a:rPr lang="en-US" sz="3400" kern="1200" dirty="0">
                <a:solidFill>
                  <a:schemeClr val="tx1"/>
                </a:solidFill>
                <a:latin typeface="+mj-lt"/>
                <a:ea typeface="+mj-ea"/>
                <a:cs typeface="+mj-cs"/>
              </a:rPr>
              <a:t>How does this effect policy making at the Dutch Min of Defense? </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A screenshot of a website&#10;&#10;Description automatically generated">
            <a:extLst>
              <a:ext uri="{FF2B5EF4-FFF2-40B4-BE49-F238E27FC236}">
                <a16:creationId xmlns:a16="http://schemas.microsoft.com/office/drawing/2014/main" id="{BBD1FC00-5FEF-D5ED-33DF-867F01890665}"/>
              </a:ext>
            </a:extLst>
          </p:cNvPr>
          <p:cNvPicPr>
            <a:picLocks noChangeAspect="1"/>
          </p:cNvPicPr>
          <p:nvPr/>
        </p:nvPicPr>
        <p:blipFill rotWithShape="1">
          <a:blip r:embed="rId3"/>
          <a:srcRect l="10056" t="9891" r="10282"/>
          <a:stretch/>
        </p:blipFill>
        <p:spPr>
          <a:xfrm>
            <a:off x="4864608" y="933307"/>
            <a:ext cx="6846363" cy="4840131"/>
          </a:xfrm>
          <a:prstGeom prst="rect">
            <a:avLst/>
          </a:prstGeom>
        </p:spPr>
      </p:pic>
    </p:spTree>
    <p:extLst>
      <p:ext uri="{BB962C8B-B14F-4D97-AF65-F5344CB8AC3E}">
        <p14:creationId xmlns:p14="http://schemas.microsoft.com/office/powerpoint/2010/main" val="3591263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70B16-A712-41A6-94E0-5858D7C0AA60}"/>
              </a:ext>
            </a:extLst>
          </p:cNvPr>
          <p:cNvSpPr>
            <a:spLocks noGrp="1"/>
          </p:cNvSpPr>
          <p:nvPr>
            <p:ph type="title"/>
          </p:nvPr>
        </p:nvSpPr>
        <p:spPr/>
        <p:txBody>
          <a:bodyPr/>
          <a:lstStyle/>
          <a:p>
            <a:r>
              <a:rPr lang="en-NL"/>
              <a:t>Resilience is not a new idea </a:t>
            </a:r>
            <a:endParaRPr lang="en-NL" dirty="0"/>
          </a:p>
        </p:txBody>
      </p:sp>
      <p:sp>
        <p:nvSpPr>
          <p:cNvPr id="3" name="Content Placeholder 2">
            <a:extLst>
              <a:ext uri="{FF2B5EF4-FFF2-40B4-BE49-F238E27FC236}">
                <a16:creationId xmlns:a16="http://schemas.microsoft.com/office/drawing/2014/main" id="{BFEC9884-4481-305D-B940-FB3A87FCDE1D}"/>
              </a:ext>
            </a:extLst>
          </p:cNvPr>
          <p:cNvSpPr>
            <a:spLocks noGrp="1"/>
          </p:cNvSpPr>
          <p:nvPr>
            <p:ph idx="1"/>
          </p:nvPr>
        </p:nvSpPr>
        <p:spPr/>
        <p:txBody>
          <a:bodyPr>
            <a:normAutofit fontScale="92500" lnSpcReduction="20000"/>
          </a:bodyPr>
          <a:lstStyle/>
          <a:p>
            <a:endParaRPr lang="en-GB">
              <a:solidFill>
                <a:srgbClr val="000000"/>
              </a:solidFill>
              <a:latin typeface="-webkit-standard"/>
            </a:endParaRPr>
          </a:p>
          <a:p>
            <a:r>
              <a:rPr lang="en-GB"/>
              <a:t>Although resilience feels like a contemporary concept, societies have always designed systems to cope with uncertainty: </a:t>
            </a:r>
          </a:p>
          <a:p>
            <a:pPr marL="0" indent="0">
              <a:buNone/>
            </a:pPr>
            <a:endParaRPr lang="en-GB"/>
          </a:p>
          <a:p>
            <a:pPr algn="l">
              <a:buFont typeface="Arial" panose="020B0604020202020204" pitchFamily="34" charset="0"/>
              <a:buChar char="•"/>
            </a:pPr>
            <a:r>
              <a:rPr lang="en-GB" b="0" i="0" u="none" strike="noStrike">
                <a:solidFill>
                  <a:srgbClr val="000000"/>
                </a:solidFill>
                <a:effectLst/>
              </a:rPr>
              <a:t>water systems,</a:t>
            </a:r>
          </a:p>
          <a:p>
            <a:pPr algn="l">
              <a:buFont typeface="Arial" panose="020B0604020202020204" pitchFamily="34" charset="0"/>
              <a:buChar char="•"/>
            </a:pPr>
            <a:r>
              <a:rPr lang="en-GB" b="0" i="0" u="none" strike="noStrike">
                <a:solidFill>
                  <a:srgbClr val="000000"/>
                </a:solidFill>
                <a:effectLst/>
              </a:rPr>
              <a:t>infrastructure,</a:t>
            </a:r>
          </a:p>
          <a:p>
            <a:pPr algn="l">
              <a:buFont typeface="Arial" panose="020B0604020202020204" pitchFamily="34" charset="0"/>
              <a:buChar char="•"/>
            </a:pPr>
            <a:r>
              <a:rPr lang="en-GB" b="0" i="0" u="none" strike="noStrike">
                <a:solidFill>
                  <a:srgbClr val="000000"/>
                </a:solidFill>
                <a:effectLst/>
              </a:rPr>
              <a:t>defensive landscapes,</a:t>
            </a:r>
          </a:p>
          <a:p>
            <a:pPr algn="l">
              <a:buFont typeface="Arial" panose="020B0604020202020204" pitchFamily="34" charset="0"/>
              <a:buChar char="•"/>
            </a:pPr>
            <a:r>
              <a:rPr lang="en-GB" b="0" i="0" u="none" strike="noStrike">
                <a:solidFill>
                  <a:srgbClr val="000000"/>
                </a:solidFill>
                <a:effectLst/>
              </a:rPr>
              <a:t>fortified settlements.</a:t>
            </a:r>
          </a:p>
          <a:p>
            <a:pPr marL="0" indent="0" algn="l">
              <a:buNone/>
            </a:pPr>
            <a:r>
              <a:rPr lang="en-GB">
                <a:solidFill>
                  <a:srgbClr val="000000"/>
                </a:solidFill>
              </a:rPr>
              <a:t>Zuiderwaterlinie </a:t>
            </a:r>
          </a:p>
          <a:p>
            <a:pPr marL="0" indent="0" algn="l">
              <a:buNone/>
            </a:pPr>
            <a:r>
              <a:rPr lang="en-GB" b="0" i="0" u="none" strike="noStrike">
                <a:solidFill>
                  <a:srgbClr val="000000"/>
                </a:solidFill>
                <a:effectLst/>
              </a:rPr>
              <a:t>UNESCO waterlinie </a:t>
            </a:r>
          </a:p>
          <a:p>
            <a:pPr marL="0" indent="0" algn="l">
              <a:buNone/>
            </a:pPr>
            <a:r>
              <a:rPr lang="en-GB">
                <a:solidFill>
                  <a:srgbClr val="000000"/>
                </a:solidFill>
              </a:rPr>
              <a:t>GLACIS </a:t>
            </a:r>
            <a:endParaRPr lang="en-GB" b="0" i="0" u="none" strike="noStrike">
              <a:solidFill>
                <a:srgbClr val="000000"/>
              </a:solidFill>
              <a:effectLst/>
            </a:endParaRPr>
          </a:p>
          <a:p>
            <a:endParaRPr lang="en-NL" dirty="0"/>
          </a:p>
        </p:txBody>
      </p:sp>
    </p:spTree>
    <p:extLst>
      <p:ext uri="{BB962C8B-B14F-4D97-AF65-F5344CB8AC3E}">
        <p14:creationId xmlns:p14="http://schemas.microsoft.com/office/powerpoint/2010/main" val="202991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DB2B-6376-4322-30B3-415060B4867D}"/>
              </a:ext>
            </a:extLst>
          </p:cNvPr>
          <p:cNvSpPr>
            <a:spLocks noGrp="1"/>
          </p:cNvSpPr>
          <p:nvPr>
            <p:ph type="title"/>
          </p:nvPr>
        </p:nvSpPr>
        <p:spPr/>
        <p:txBody>
          <a:bodyPr/>
          <a:lstStyle/>
          <a:p>
            <a:r>
              <a:rPr lang="en-GB" dirty="0"/>
              <a:t>H</a:t>
            </a:r>
            <a:r>
              <a:rPr lang="en-NL" dirty="0"/>
              <a:t>ow can fortress contribute today to resilience? </a:t>
            </a:r>
          </a:p>
        </p:txBody>
      </p:sp>
      <p:sp>
        <p:nvSpPr>
          <p:cNvPr id="3" name="Content Placeholder 2">
            <a:extLst>
              <a:ext uri="{FF2B5EF4-FFF2-40B4-BE49-F238E27FC236}">
                <a16:creationId xmlns:a16="http://schemas.microsoft.com/office/drawing/2014/main" id="{7F23280B-FACC-0160-0531-0D3BA18C129C}"/>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285931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e Citadel | Visit Diest">
            <a:extLst>
              <a:ext uri="{FF2B5EF4-FFF2-40B4-BE49-F238E27FC236}">
                <a16:creationId xmlns:a16="http://schemas.microsoft.com/office/drawing/2014/main" id="{24EB64B5-6F53-4F5E-690B-B4A4DBA4E11E}"/>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1E11D4-C8FD-FC87-73B0-BA97B8234A43}"/>
              </a:ext>
            </a:extLst>
          </p:cNvPr>
          <p:cNvSpPr>
            <a:spLocks noGrp="1"/>
          </p:cNvSpPr>
          <p:nvPr>
            <p:ph type="title"/>
          </p:nvPr>
        </p:nvSpPr>
        <p:spPr>
          <a:xfrm>
            <a:off x="635668" y="1447215"/>
            <a:ext cx="10920663" cy="2900518"/>
          </a:xfrm>
        </p:spPr>
        <p:txBody>
          <a:bodyPr vert="horz" lIns="91440" tIns="45720" rIns="91440" bIns="45720" rtlCol="0" anchor="b">
            <a:normAutofit/>
          </a:bodyPr>
          <a:lstStyle/>
          <a:p>
            <a:pPr algn="ctr"/>
            <a:r>
              <a:rPr lang="en-US" sz="6000" b="0" i="0" u="none" strike="noStrike" dirty="0">
                <a:solidFill>
                  <a:srgbClr val="FFFFFF"/>
                </a:solidFill>
                <a:effectLst/>
              </a:rPr>
              <a:t>Built to endure. Designed to adapt.</a:t>
            </a:r>
            <a:br>
              <a:rPr lang="en-US" sz="6000" b="0" i="0" u="none" strike="noStrike" dirty="0">
                <a:solidFill>
                  <a:srgbClr val="FFFFFF"/>
                </a:solidFill>
                <a:effectLst/>
              </a:rPr>
            </a:br>
            <a:endParaRPr lang="en-US" sz="6000" dirty="0">
              <a:solidFill>
                <a:srgbClr val="FFFFFF"/>
              </a:solidFill>
            </a:endParaRPr>
          </a:p>
        </p:txBody>
      </p:sp>
    </p:spTree>
    <p:extLst>
      <p:ext uri="{BB962C8B-B14F-4D97-AF65-F5344CB8AC3E}">
        <p14:creationId xmlns:p14="http://schemas.microsoft.com/office/powerpoint/2010/main" val="1521643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AED4201A-C51E-E81A-FE50-A06083C5141C}"/>
              </a:ext>
            </a:extLst>
          </p:cNvPr>
          <p:cNvSpPr/>
          <p:nvPr/>
        </p:nvSpPr>
        <p:spPr>
          <a:xfrm>
            <a:off x="4510589" y="418659"/>
            <a:ext cx="2838734" cy="283578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400" b="1" dirty="0"/>
              <a:t>Resilience</a:t>
            </a:r>
          </a:p>
        </p:txBody>
      </p:sp>
      <p:sp>
        <p:nvSpPr>
          <p:cNvPr id="4" name="Oval 3">
            <a:extLst>
              <a:ext uri="{FF2B5EF4-FFF2-40B4-BE49-F238E27FC236}">
                <a16:creationId xmlns:a16="http://schemas.microsoft.com/office/drawing/2014/main" id="{F0A5B4E8-2FB0-BBEB-D7BD-861B665428D7}"/>
              </a:ext>
            </a:extLst>
          </p:cNvPr>
          <p:cNvSpPr/>
          <p:nvPr/>
        </p:nvSpPr>
        <p:spPr>
          <a:xfrm>
            <a:off x="7093426" y="3455612"/>
            <a:ext cx="2838734" cy="2835787"/>
          </a:xfrm>
          <a:prstGeom prst="ellipse">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400" b="1" dirty="0"/>
              <a:t>Defence</a:t>
            </a:r>
          </a:p>
        </p:txBody>
      </p:sp>
      <p:sp>
        <p:nvSpPr>
          <p:cNvPr id="5" name="Oval 4">
            <a:extLst>
              <a:ext uri="{FF2B5EF4-FFF2-40B4-BE49-F238E27FC236}">
                <a16:creationId xmlns:a16="http://schemas.microsoft.com/office/drawing/2014/main" id="{72E06CBE-56DC-A48E-F5AF-E8AF94E1AE5F}"/>
              </a:ext>
            </a:extLst>
          </p:cNvPr>
          <p:cNvSpPr/>
          <p:nvPr/>
        </p:nvSpPr>
        <p:spPr>
          <a:xfrm>
            <a:off x="2259841" y="3510611"/>
            <a:ext cx="2838734" cy="2835787"/>
          </a:xfrm>
          <a:prstGeom prst="ellipse">
            <a:avLst/>
          </a:prstGeom>
          <a:solidFill>
            <a:schemeClr val="accent6"/>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L" sz="2400" b="1" dirty="0"/>
              <a:t>Sustainability</a:t>
            </a:r>
          </a:p>
        </p:txBody>
      </p:sp>
      <p:cxnSp>
        <p:nvCxnSpPr>
          <p:cNvPr id="6" name="Straight Arrow Connector 5">
            <a:extLst>
              <a:ext uri="{FF2B5EF4-FFF2-40B4-BE49-F238E27FC236}">
                <a16:creationId xmlns:a16="http://schemas.microsoft.com/office/drawing/2014/main" id="{33177BA1-70B3-1389-6F19-8D192E132E8F}"/>
              </a:ext>
            </a:extLst>
          </p:cNvPr>
          <p:cNvCxnSpPr/>
          <p:nvPr/>
        </p:nvCxnSpPr>
        <p:spPr>
          <a:xfrm flipV="1">
            <a:off x="4370294" y="3012141"/>
            <a:ext cx="524435" cy="49847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264C9A9-76CE-E05E-B879-562018EC2CBE}"/>
              </a:ext>
            </a:extLst>
          </p:cNvPr>
          <p:cNvCxnSpPr/>
          <p:nvPr/>
        </p:nvCxnSpPr>
        <p:spPr>
          <a:xfrm flipH="1" flipV="1">
            <a:off x="7093426" y="2971800"/>
            <a:ext cx="544503" cy="53881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2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AED4201A-C51E-E81A-FE50-A06083C5141C}"/>
              </a:ext>
            </a:extLst>
          </p:cNvPr>
          <p:cNvSpPr/>
          <p:nvPr/>
        </p:nvSpPr>
        <p:spPr>
          <a:xfrm>
            <a:off x="4510589" y="418659"/>
            <a:ext cx="2838734" cy="2835787"/>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2400" b="1" i="0" u="none" strike="noStrike" kern="1200" cap="none" spc="0" normalizeH="0" baseline="0" noProof="0" dirty="0">
                <a:ln>
                  <a:noFill/>
                </a:ln>
                <a:solidFill>
                  <a:prstClr val="white"/>
                </a:solidFill>
                <a:effectLst/>
                <a:uLnTx/>
                <a:uFillTx/>
                <a:latin typeface="Calibri" panose="020F0502020204030204"/>
                <a:ea typeface="+mn-ea"/>
                <a:cs typeface="+mn-cs"/>
              </a:rPr>
              <a:t>Resilience</a:t>
            </a:r>
          </a:p>
        </p:txBody>
      </p:sp>
      <p:cxnSp>
        <p:nvCxnSpPr>
          <p:cNvPr id="7" name="Straight Arrow Connector 6">
            <a:extLst>
              <a:ext uri="{FF2B5EF4-FFF2-40B4-BE49-F238E27FC236}">
                <a16:creationId xmlns:a16="http://schemas.microsoft.com/office/drawing/2014/main" id="{968A3E5C-24D1-2405-54E3-14967F926FCF}"/>
              </a:ext>
            </a:extLst>
          </p:cNvPr>
          <p:cNvCxnSpPr>
            <a:cxnSpLocks/>
          </p:cNvCxnSpPr>
          <p:nvPr/>
        </p:nvCxnSpPr>
        <p:spPr>
          <a:xfrm flipH="1">
            <a:off x="3267635" y="2756647"/>
            <a:ext cx="1242954" cy="8469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4B21F33-AC1F-87A5-C03C-47436990DD06}"/>
              </a:ext>
            </a:extLst>
          </p:cNvPr>
          <p:cNvCxnSpPr/>
          <p:nvPr/>
        </p:nvCxnSpPr>
        <p:spPr>
          <a:xfrm>
            <a:off x="5929956" y="3429000"/>
            <a:ext cx="0" cy="4706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799538-3D44-F8DA-B4D1-7A81F26E4EBE}"/>
              </a:ext>
            </a:extLst>
          </p:cNvPr>
          <p:cNvCxnSpPr>
            <a:cxnSpLocks/>
          </p:cNvCxnSpPr>
          <p:nvPr/>
        </p:nvCxnSpPr>
        <p:spPr>
          <a:xfrm>
            <a:off x="7417229" y="2663032"/>
            <a:ext cx="1129751" cy="9357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BA61F7F-DCF8-CF72-6481-4B33D40F5321}"/>
              </a:ext>
            </a:extLst>
          </p:cNvPr>
          <p:cNvSpPr txBox="1"/>
          <p:nvPr/>
        </p:nvSpPr>
        <p:spPr>
          <a:xfrm>
            <a:off x="7247962" y="4242012"/>
            <a:ext cx="8982636" cy="646331"/>
          </a:xfrm>
          <a:prstGeom prst="rect">
            <a:avLst/>
          </a:prstGeom>
          <a:noFill/>
        </p:spPr>
        <p:txBody>
          <a:bodyPr wrap="square">
            <a:spAutoFit/>
          </a:bodyPr>
          <a:lstStyle/>
          <a:p>
            <a:r>
              <a:rPr lang="en-GB" b="1" i="0" u="none" strike="noStrike" dirty="0">
                <a:solidFill>
                  <a:schemeClr val="bg1"/>
                </a:solidFill>
                <a:effectLst/>
                <a:latin typeface="Arial" panose="020B0604020202020204" pitchFamily="34" charset="0"/>
              </a:rPr>
              <a:t>the </a:t>
            </a:r>
            <a:r>
              <a:rPr lang="en-GB" b="1" i="0" u="none" strike="noStrike" dirty="0" err="1">
                <a:solidFill>
                  <a:schemeClr val="bg1"/>
                </a:solidFill>
                <a:effectLst/>
                <a:latin typeface="Arial" panose="020B0604020202020204" pitchFamily="34" charset="0"/>
                <a:hlinkClick r:id="rId3" tooltip="quality">
                  <a:extLst>
                    <a:ext uri="{A12FA001-AC4F-418D-AE19-62706E023703}">
                      <ahyp:hlinkClr xmlns:ahyp="http://schemas.microsoft.com/office/drawing/2018/hyperlinkcolor" val="tx"/>
                    </a:ext>
                  </a:extLst>
                </a:hlinkClick>
              </a:rPr>
              <a:t>quality</a:t>
            </a:r>
            <a:r>
              <a:rPr lang="en-GB" b="1" i="0" u="none" strike="noStrike" dirty="0" err="1">
                <a:solidFill>
                  <a:schemeClr val="bg1"/>
                </a:solidFill>
                <a:effectLst/>
                <a:latin typeface="Arial" panose="020B0604020202020204" pitchFamily="34" charset="0"/>
              </a:rPr>
              <a:t>of</a:t>
            </a:r>
            <a:r>
              <a:rPr lang="en-GB" b="1" i="0" u="none" strike="noStrike" dirty="0">
                <a:solidFill>
                  <a:schemeClr val="bg1"/>
                </a:solidFill>
                <a:effectLst/>
                <a:latin typeface="Arial" panose="020B0604020202020204" pitchFamily="34" charset="0"/>
              </a:rPr>
              <a:t> being </a:t>
            </a:r>
            <a:r>
              <a:rPr lang="en-GB" b="1" i="0" u="none" strike="noStrike" dirty="0">
                <a:solidFill>
                  <a:schemeClr val="bg1"/>
                </a:solidFill>
                <a:effectLst/>
                <a:latin typeface="Arial" panose="020B0604020202020204" pitchFamily="34" charset="0"/>
                <a:hlinkClick r:id="rId4" tooltip="able">
                  <a:extLst>
                    <a:ext uri="{A12FA001-AC4F-418D-AE19-62706E023703}">
                      <ahyp:hlinkClr xmlns:ahyp="http://schemas.microsoft.com/office/drawing/2018/hyperlinkcolor" val="tx"/>
                    </a:ext>
                  </a:extLst>
                </a:hlinkClick>
              </a:rPr>
              <a:t>able</a:t>
            </a:r>
            <a:r>
              <a:rPr lang="en-GB" b="1" i="0" u="none" strike="noStrike" dirty="0">
                <a:solidFill>
                  <a:schemeClr val="bg1"/>
                </a:solidFill>
                <a:effectLst/>
                <a:latin typeface="Arial" panose="020B0604020202020204" pitchFamily="34" charset="0"/>
              </a:rPr>
              <a:t> to </a:t>
            </a:r>
            <a:r>
              <a:rPr lang="en-GB" b="1" i="0" u="none" strike="noStrike" dirty="0">
                <a:solidFill>
                  <a:schemeClr val="bg1"/>
                </a:solidFill>
                <a:effectLst/>
                <a:latin typeface="Arial" panose="020B0604020202020204" pitchFamily="34" charset="0"/>
                <a:hlinkClick r:id="rId5" tooltip="return">
                  <a:extLst>
                    <a:ext uri="{A12FA001-AC4F-418D-AE19-62706E023703}">
                      <ahyp:hlinkClr xmlns:ahyp="http://schemas.microsoft.com/office/drawing/2018/hyperlinkcolor" val="tx"/>
                    </a:ext>
                  </a:extLst>
                </a:hlinkClick>
              </a:rPr>
              <a:t>return</a:t>
            </a:r>
            <a:r>
              <a:rPr lang="en-GB" b="1" i="0" u="none" strike="noStrike" dirty="0">
                <a:solidFill>
                  <a:schemeClr val="bg1"/>
                </a:solidFill>
                <a:effectLst/>
                <a:latin typeface="Arial" panose="020B0604020202020204" pitchFamily="34" charset="0"/>
              </a:rPr>
              <a:t> </a:t>
            </a:r>
            <a:r>
              <a:rPr lang="en-GB" b="1" i="0" u="none" strike="noStrike" dirty="0">
                <a:solidFill>
                  <a:schemeClr val="bg1"/>
                </a:solidFill>
                <a:effectLst/>
                <a:latin typeface="Arial" panose="020B0604020202020204" pitchFamily="34" charset="0"/>
                <a:hlinkClick r:id="rId6" tooltip="quickly">
                  <a:extLst>
                    <a:ext uri="{A12FA001-AC4F-418D-AE19-62706E023703}">
                      <ahyp:hlinkClr xmlns:ahyp="http://schemas.microsoft.com/office/drawing/2018/hyperlinkcolor" val="tx"/>
                    </a:ext>
                  </a:extLst>
                </a:hlinkClick>
              </a:rPr>
              <a:t>quickly</a:t>
            </a:r>
            <a:r>
              <a:rPr lang="en-GB" b="1" i="0" u="none" strike="noStrike" dirty="0">
                <a:solidFill>
                  <a:schemeClr val="bg1"/>
                </a:solidFill>
                <a:effectLst/>
                <a:latin typeface="Arial" panose="020B0604020202020204" pitchFamily="34" charset="0"/>
              </a:rPr>
              <a:t> to a </a:t>
            </a:r>
            <a:r>
              <a:rPr lang="en-GB" b="1" i="0" u="none" strike="noStrike" dirty="0">
                <a:solidFill>
                  <a:schemeClr val="bg1"/>
                </a:solidFill>
                <a:effectLst/>
                <a:latin typeface="Arial" panose="020B0604020202020204" pitchFamily="34" charset="0"/>
                <a:hlinkClick r:id="rId7" tooltip="previous">
                  <a:extLst>
                    <a:ext uri="{A12FA001-AC4F-418D-AE19-62706E023703}">
                      <ahyp:hlinkClr xmlns:ahyp="http://schemas.microsoft.com/office/drawing/2018/hyperlinkcolor" val="tx"/>
                    </a:ext>
                  </a:extLst>
                </a:hlinkClick>
              </a:rPr>
              <a:t>previous</a:t>
            </a:r>
            <a:r>
              <a:rPr lang="en-GB" b="1" i="0" u="none" strike="noStrike" dirty="0">
                <a:solidFill>
                  <a:schemeClr val="bg1"/>
                </a:solidFill>
                <a:effectLst/>
                <a:latin typeface="Arial" panose="020B0604020202020204" pitchFamily="34" charset="0"/>
              </a:rPr>
              <a:t> good </a:t>
            </a:r>
            <a:r>
              <a:rPr lang="en-GB" b="1" i="0" u="none" strike="noStrike" dirty="0">
                <a:solidFill>
                  <a:schemeClr val="bg1"/>
                </a:solidFill>
                <a:effectLst/>
                <a:latin typeface="Arial" panose="020B0604020202020204" pitchFamily="34" charset="0"/>
                <a:hlinkClick r:id="rId8" tooltip="condition">
                  <a:extLst>
                    <a:ext uri="{A12FA001-AC4F-418D-AE19-62706E023703}">
                      <ahyp:hlinkClr xmlns:ahyp="http://schemas.microsoft.com/office/drawing/2018/hyperlinkcolor" val="tx"/>
                    </a:ext>
                  </a:extLst>
                </a:hlinkClick>
              </a:rPr>
              <a:t>condition</a:t>
            </a:r>
            <a:r>
              <a:rPr lang="en-GB" b="1" i="0" u="none" strike="noStrike" dirty="0">
                <a:solidFill>
                  <a:schemeClr val="bg1"/>
                </a:solidFill>
                <a:effectLst/>
                <a:latin typeface="Arial" panose="020B0604020202020204" pitchFamily="34" charset="0"/>
              </a:rPr>
              <a:t> after </a:t>
            </a:r>
            <a:r>
              <a:rPr lang="en-GB" b="1" i="0" u="none" strike="noStrike" dirty="0">
                <a:solidFill>
                  <a:schemeClr val="bg1"/>
                </a:solidFill>
                <a:effectLst/>
                <a:latin typeface="Arial" panose="020B0604020202020204" pitchFamily="34" charset="0"/>
                <a:hlinkClick r:id="rId9" tooltip="problems">
                  <a:extLst>
                    <a:ext uri="{A12FA001-AC4F-418D-AE19-62706E023703}">
                      <ahyp:hlinkClr xmlns:ahyp="http://schemas.microsoft.com/office/drawing/2018/hyperlinkcolor" val="tx"/>
                    </a:ext>
                  </a:extLst>
                </a:hlinkClick>
              </a:rPr>
              <a:t>problems</a:t>
            </a:r>
            <a:endParaRPr lang="en-NL" dirty="0">
              <a:solidFill>
                <a:schemeClr val="bg1"/>
              </a:solidFill>
            </a:endParaRPr>
          </a:p>
        </p:txBody>
      </p:sp>
      <p:sp>
        <p:nvSpPr>
          <p:cNvPr id="18" name="TextBox 17">
            <a:extLst>
              <a:ext uri="{FF2B5EF4-FFF2-40B4-BE49-F238E27FC236}">
                <a16:creationId xmlns:a16="http://schemas.microsoft.com/office/drawing/2014/main" id="{B7C7F9C2-CE0D-38CC-F529-343C2908D721}"/>
              </a:ext>
            </a:extLst>
          </p:cNvPr>
          <p:cNvSpPr txBox="1"/>
          <p:nvPr/>
        </p:nvSpPr>
        <p:spPr>
          <a:xfrm>
            <a:off x="3734921" y="5309857"/>
            <a:ext cx="8115300" cy="646331"/>
          </a:xfrm>
          <a:prstGeom prst="rect">
            <a:avLst/>
          </a:prstGeom>
          <a:noFill/>
        </p:spPr>
        <p:txBody>
          <a:bodyPr wrap="square">
            <a:spAutoFit/>
          </a:bodyPr>
          <a:lstStyle/>
          <a:p>
            <a:r>
              <a:rPr lang="en-GB" b="1" i="0" u="none" strike="noStrike" dirty="0">
                <a:solidFill>
                  <a:schemeClr val="bg1"/>
                </a:solidFill>
                <a:effectLst/>
                <a:latin typeface="Arial" panose="020B0604020202020204" pitchFamily="34" charset="0"/>
              </a:rPr>
              <a:t>the </a:t>
            </a:r>
            <a:r>
              <a:rPr lang="en-GB" b="1" i="0" u="none" strike="noStrike" dirty="0">
                <a:solidFill>
                  <a:schemeClr val="bg1"/>
                </a:solidFill>
                <a:effectLst/>
                <a:latin typeface="Arial" panose="020B0604020202020204" pitchFamily="34" charset="0"/>
                <a:hlinkClick r:id="rId10" tooltip="ability">
                  <a:extLst>
                    <a:ext uri="{A12FA001-AC4F-418D-AE19-62706E023703}">
                      <ahyp:hlinkClr xmlns:ahyp="http://schemas.microsoft.com/office/drawing/2018/hyperlinkcolor" val="tx"/>
                    </a:ext>
                  </a:extLst>
                </a:hlinkClick>
              </a:rPr>
              <a:t>ability</a:t>
            </a:r>
            <a:r>
              <a:rPr lang="en-GB" b="1" i="0" u="none" strike="noStrike" dirty="0">
                <a:solidFill>
                  <a:schemeClr val="bg1"/>
                </a:solidFill>
                <a:effectLst/>
                <a:latin typeface="Arial" panose="020B0604020202020204" pitchFamily="34" charset="0"/>
              </a:rPr>
              <a:t> of a </a:t>
            </a:r>
            <a:r>
              <a:rPr lang="en-GB" b="1" i="0" u="none" strike="noStrike" dirty="0">
                <a:solidFill>
                  <a:schemeClr val="bg1"/>
                </a:solidFill>
                <a:effectLst/>
                <a:latin typeface="Arial" panose="020B0604020202020204" pitchFamily="34" charset="0"/>
                <a:hlinkClick r:id="rId11" tooltip="substance">
                  <a:extLst>
                    <a:ext uri="{A12FA001-AC4F-418D-AE19-62706E023703}">
                      <ahyp:hlinkClr xmlns:ahyp="http://schemas.microsoft.com/office/drawing/2018/hyperlinkcolor" val="tx"/>
                    </a:ext>
                  </a:extLst>
                </a:hlinkClick>
              </a:rPr>
              <a:t>substance</a:t>
            </a:r>
            <a:r>
              <a:rPr lang="en-GB" b="1" i="0" u="none" strike="noStrike" dirty="0">
                <a:solidFill>
                  <a:schemeClr val="bg1"/>
                </a:solidFill>
                <a:effectLst/>
                <a:latin typeface="Arial" panose="020B0604020202020204" pitchFamily="34" charset="0"/>
              </a:rPr>
              <a:t> to </a:t>
            </a:r>
            <a:r>
              <a:rPr lang="en-GB" b="1" i="0" u="none" strike="noStrike" dirty="0">
                <a:solidFill>
                  <a:schemeClr val="bg1"/>
                </a:solidFill>
                <a:effectLst/>
                <a:latin typeface="Arial" panose="020B0604020202020204" pitchFamily="34" charset="0"/>
                <a:hlinkClick r:id="rId5" tooltip="return">
                  <a:extLst>
                    <a:ext uri="{A12FA001-AC4F-418D-AE19-62706E023703}">
                      <ahyp:hlinkClr xmlns:ahyp="http://schemas.microsoft.com/office/drawing/2018/hyperlinkcolor" val="tx"/>
                    </a:ext>
                  </a:extLst>
                </a:hlinkClick>
              </a:rPr>
              <a:t>return</a:t>
            </a:r>
            <a:r>
              <a:rPr lang="en-GB" b="1" i="0" u="none" strike="noStrike" dirty="0">
                <a:solidFill>
                  <a:schemeClr val="bg1"/>
                </a:solidFill>
                <a:effectLst/>
                <a:latin typeface="Arial" panose="020B0604020202020204" pitchFamily="34" charset="0"/>
              </a:rPr>
              <a:t> to </a:t>
            </a:r>
            <a:r>
              <a:rPr lang="en-GB" b="1" i="0" u="none" strike="noStrike" dirty="0">
                <a:solidFill>
                  <a:schemeClr val="bg1"/>
                </a:solidFill>
                <a:effectLst/>
                <a:latin typeface="Arial" panose="020B0604020202020204" pitchFamily="34" charset="0"/>
                <a:hlinkClick r:id="rId12" tooltip="its">
                  <a:extLst>
                    <a:ext uri="{A12FA001-AC4F-418D-AE19-62706E023703}">
                      <ahyp:hlinkClr xmlns:ahyp="http://schemas.microsoft.com/office/drawing/2018/hyperlinkcolor" val="tx"/>
                    </a:ext>
                  </a:extLst>
                </a:hlinkClick>
              </a:rPr>
              <a:t>its</a:t>
            </a:r>
            <a:r>
              <a:rPr lang="en-GB" b="1" i="0" u="none" strike="noStrike" dirty="0">
                <a:solidFill>
                  <a:schemeClr val="bg1"/>
                </a:solidFill>
                <a:effectLst/>
                <a:latin typeface="Arial" panose="020B0604020202020204" pitchFamily="34" charset="0"/>
              </a:rPr>
              <a:t> </a:t>
            </a:r>
            <a:r>
              <a:rPr lang="en-GB" b="1" i="0" u="none" strike="noStrike" dirty="0">
                <a:solidFill>
                  <a:schemeClr val="bg1"/>
                </a:solidFill>
                <a:effectLst/>
                <a:latin typeface="Arial" panose="020B0604020202020204" pitchFamily="34" charset="0"/>
                <a:hlinkClick r:id="rId13" tooltip="usual">
                  <a:extLst>
                    <a:ext uri="{A12FA001-AC4F-418D-AE19-62706E023703}">
                      <ahyp:hlinkClr xmlns:ahyp="http://schemas.microsoft.com/office/drawing/2018/hyperlinkcolor" val="tx"/>
                    </a:ext>
                  </a:extLst>
                </a:hlinkClick>
              </a:rPr>
              <a:t>usual</a:t>
            </a:r>
            <a:r>
              <a:rPr lang="en-GB" b="1" i="0" u="none" strike="noStrike" dirty="0">
                <a:solidFill>
                  <a:schemeClr val="bg1"/>
                </a:solidFill>
                <a:effectLst/>
                <a:latin typeface="Arial" panose="020B0604020202020204" pitchFamily="34" charset="0"/>
              </a:rPr>
              <a:t> </a:t>
            </a:r>
            <a:r>
              <a:rPr lang="en-GB" b="1" i="0" u="none" strike="noStrike" dirty="0">
                <a:solidFill>
                  <a:schemeClr val="bg1"/>
                </a:solidFill>
                <a:effectLst/>
                <a:latin typeface="Arial" panose="020B0604020202020204" pitchFamily="34" charset="0"/>
                <a:hlinkClick r:id="rId14" tooltip="shape">
                  <a:extLst>
                    <a:ext uri="{A12FA001-AC4F-418D-AE19-62706E023703}">
                      <ahyp:hlinkClr xmlns:ahyp="http://schemas.microsoft.com/office/drawing/2018/hyperlinkcolor" val="tx"/>
                    </a:ext>
                  </a:extLst>
                </a:hlinkClick>
              </a:rPr>
              <a:t>shape</a:t>
            </a:r>
            <a:r>
              <a:rPr lang="en-GB" b="1" i="0" u="none" strike="noStrike" dirty="0">
                <a:solidFill>
                  <a:schemeClr val="bg1"/>
                </a:solidFill>
                <a:effectLst/>
                <a:latin typeface="Arial" panose="020B0604020202020204" pitchFamily="34" charset="0"/>
              </a:rPr>
              <a:t> after being </a:t>
            </a:r>
            <a:r>
              <a:rPr lang="en-GB" b="1" i="0" u="none" strike="noStrike" dirty="0">
                <a:solidFill>
                  <a:schemeClr val="bg1"/>
                </a:solidFill>
                <a:effectLst/>
                <a:latin typeface="Arial" panose="020B0604020202020204" pitchFamily="34" charset="0"/>
                <a:hlinkClick r:id="rId15" tooltip="bent">
                  <a:extLst>
                    <a:ext uri="{A12FA001-AC4F-418D-AE19-62706E023703}">
                      <ahyp:hlinkClr xmlns:ahyp="http://schemas.microsoft.com/office/drawing/2018/hyperlinkcolor" val="tx"/>
                    </a:ext>
                  </a:extLst>
                </a:hlinkClick>
              </a:rPr>
              <a:t>bent</a:t>
            </a:r>
            <a:r>
              <a:rPr lang="en-GB" b="1" i="0" u="none" strike="noStrike" dirty="0">
                <a:solidFill>
                  <a:schemeClr val="bg1"/>
                </a:solidFill>
                <a:effectLst/>
                <a:latin typeface="Arial" panose="020B0604020202020204" pitchFamily="34" charset="0"/>
              </a:rPr>
              <a:t>, </a:t>
            </a:r>
            <a:r>
              <a:rPr lang="en-GB" b="1" i="0" u="none" strike="noStrike" dirty="0">
                <a:solidFill>
                  <a:schemeClr val="bg1"/>
                </a:solidFill>
                <a:effectLst/>
                <a:latin typeface="Arial" panose="020B0604020202020204" pitchFamily="34" charset="0"/>
                <a:hlinkClick r:id="rId16" tooltip="stretched">
                  <a:extLst>
                    <a:ext uri="{A12FA001-AC4F-418D-AE19-62706E023703}">
                      <ahyp:hlinkClr xmlns:ahyp="http://schemas.microsoft.com/office/drawing/2018/hyperlinkcolor" val="tx"/>
                    </a:ext>
                  </a:extLst>
                </a:hlinkClick>
              </a:rPr>
              <a:t>stretched</a:t>
            </a:r>
            <a:r>
              <a:rPr lang="en-GB" b="1" i="0" u="none" strike="noStrike" dirty="0">
                <a:solidFill>
                  <a:schemeClr val="bg1"/>
                </a:solidFill>
                <a:effectLst/>
                <a:latin typeface="Arial" panose="020B0604020202020204" pitchFamily="34" charset="0"/>
              </a:rPr>
              <a:t>, or </a:t>
            </a:r>
            <a:r>
              <a:rPr lang="en-GB" b="1" i="0" u="none" strike="noStrike" dirty="0">
                <a:solidFill>
                  <a:schemeClr val="bg1"/>
                </a:solidFill>
                <a:effectLst/>
                <a:latin typeface="Arial" panose="020B0604020202020204" pitchFamily="34" charset="0"/>
                <a:hlinkClick r:id="rId17" tooltip="pressed">
                  <a:extLst>
                    <a:ext uri="{A12FA001-AC4F-418D-AE19-62706E023703}">
                      <ahyp:hlinkClr xmlns:ahyp="http://schemas.microsoft.com/office/drawing/2018/hyperlinkcolor" val="tx"/>
                    </a:ext>
                  </a:extLst>
                </a:hlinkClick>
              </a:rPr>
              <a:t>pressed</a:t>
            </a:r>
            <a:endParaRPr lang="en-NL" dirty="0">
              <a:solidFill>
                <a:schemeClr val="bg1"/>
              </a:solidFill>
            </a:endParaRPr>
          </a:p>
        </p:txBody>
      </p:sp>
      <p:sp>
        <p:nvSpPr>
          <p:cNvPr id="20" name="TextBox 19">
            <a:extLst>
              <a:ext uri="{FF2B5EF4-FFF2-40B4-BE49-F238E27FC236}">
                <a16:creationId xmlns:a16="http://schemas.microsoft.com/office/drawing/2014/main" id="{DBE199DC-D7EB-F7F5-7CF5-86BBAF564677}"/>
              </a:ext>
            </a:extLst>
          </p:cNvPr>
          <p:cNvSpPr txBox="1"/>
          <p:nvPr/>
        </p:nvSpPr>
        <p:spPr>
          <a:xfrm>
            <a:off x="305920" y="4218917"/>
            <a:ext cx="8115300" cy="646331"/>
          </a:xfrm>
          <a:prstGeom prst="rect">
            <a:avLst/>
          </a:prstGeom>
          <a:noFill/>
        </p:spPr>
        <p:txBody>
          <a:bodyPr wrap="square">
            <a:spAutoFit/>
          </a:bodyPr>
          <a:lstStyle/>
          <a:p>
            <a:r>
              <a:rPr lang="en-GB" b="1" i="0" u="none" strike="noStrike" dirty="0">
                <a:solidFill>
                  <a:schemeClr val="bg1"/>
                </a:solidFill>
                <a:effectLst/>
                <a:latin typeface="Arial" panose="020B0604020202020204" pitchFamily="34" charset="0"/>
              </a:rPr>
              <a:t>the </a:t>
            </a:r>
            <a:r>
              <a:rPr lang="en-GB" b="1" i="0" u="none" strike="noStrike" dirty="0">
                <a:solidFill>
                  <a:schemeClr val="bg1"/>
                </a:solidFill>
                <a:effectLst/>
                <a:latin typeface="Arial" panose="020B0604020202020204" pitchFamily="34" charset="0"/>
                <a:hlinkClick r:id="rId10" tooltip="ability">
                  <a:extLst>
                    <a:ext uri="{A12FA001-AC4F-418D-AE19-62706E023703}">
                      <ahyp:hlinkClr xmlns:ahyp="http://schemas.microsoft.com/office/drawing/2018/hyperlinkcolor" val="tx"/>
                    </a:ext>
                  </a:extLst>
                </a:hlinkClick>
              </a:rPr>
              <a:t>ability</a:t>
            </a:r>
            <a:r>
              <a:rPr lang="en-GB" b="1" i="0" u="none" strike="noStrike" dirty="0">
                <a:solidFill>
                  <a:schemeClr val="bg1"/>
                </a:solidFill>
                <a:effectLst/>
                <a:latin typeface="Arial" panose="020B0604020202020204" pitchFamily="34" charset="0"/>
              </a:rPr>
              <a:t> to be </a:t>
            </a:r>
            <a:r>
              <a:rPr lang="en-GB" b="1" i="0" u="none" strike="noStrike" dirty="0">
                <a:solidFill>
                  <a:schemeClr val="bg1"/>
                </a:solidFill>
                <a:effectLst/>
                <a:latin typeface="Arial" panose="020B0604020202020204" pitchFamily="34" charset="0"/>
                <a:hlinkClick r:id="rId18" tooltip="happy">
                  <a:extLst>
                    <a:ext uri="{A12FA001-AC4F-418D-AE19-62706E023703}">
                      <ahyp:hlinkClr xmlns:ahyp="http://schemas.microsoft.com/office/drawing/2018/hyperlinkcolor" val="tx"/>
                    </a:ext>
                  </a:extLst>
                </a:hlinkClick>
              </a:rPr>
              <a:t>happy</a:t>
            </a:r>
            <a:r>
              <a:rPr lang="en-GB" b="1" i="0" u="none" strike="noStrike" dirty="0">
                <a:solidFill>
                  <a:schemeClr val="bg1"/>
                </a:solidFill>
                <a:effectLst/>
                <a:latin typeface="Arial" panose="020B0604020202020204" pitchFamily="34" charset="0"/>
              </a:rPr>
              <a:t>, </a:t>
            </a:r>
            <a:r>
              <a:rPr lang="en-GB" b="1" i="0" u="none" strike="noStrike" dirty="0">
                <a:solidFill>
                  <a:schemeClr val="bg1"/>
                </a:solidFill>
                <a:effectLst/>
                <a:latin typeface="Arial" panose="020B0604020202020204" pitchFamily="34" charset="0"/>
                <a:hlinkClick r:id="rId19" tooltip="successful">
                  <a:extLst>
                    <a:ext uri="{A12FA001-AC4F-418D-AE19-62706E023703}">
                      <ahyp:hlinkClr xmlns:ahyp="http://schemas.microsoft.com/office/drawing/2018/hyperlinkcolor" val="tx"/>
                    </a:ext>
                  </a:extLst>
                </a:hlinkClick>
              </a:rPr>
              <a:t>successful</a:t>
            </a:r>
            <a:r>
              <a:rPr lang="en-GB" b="1" i="0" u="none" strike="noStrike" dirty="0">
                <a:solidFill>
                  <a:schemeClr val="bg1"/>
                </a:solidFill>
                <a:effectLst/>
                <a:latin typeface="Arial" panose="020B0604020202020204" pitchFamily="34" charset="0"/>
              </a:rPr>
              <a:t>, etc. again after something </a:t>
            </a:r>
            <a:r>
              <a:rPr lang="en-GB" b="1" i="0" u="none" strike="noStrike" dirty="0">
                <a:solidFill>
                  <a:schemeClr val="bg1"/>
                </a:solidFill>
                <a:effectLst/>
                <a:latin typeface="Arial" panose="020B0604020202020204" pitchFamily="34" charset="0"/>
                <a:hlinkClick r:id="rId20" tooltip="difficult">
                  <a:extLst>
                    <a:ext uri="{A12FA001-AC4F-418D-AE19-62706E023703}">
                      <ahyp:hlinkClr xmlns:ahyp="http://schemas.microsoft.com/office/drawing/2018/hyperlinkcolor" val="tx"/>
                    </a:ext>
                  </a:extLst>
                </a:hlinkClick>
              </a:rPr>
              <a:t>difficult</a:t>
            </a:r>
            <a:r>
              <a:rPr lang="en-GB" b="1" i="0" u="none" strike="noStrike" dirty="0">
                <a:solidFill>
                  <a:schemeClr val="bg1"/>
                </a:solidFill>
                <a:effectLst/>
                <a:latin typeface="Arial" panose="020B0604020202020204" pitchFamily="34" charset="0"/>
              </a:rPr>
              <a:t> or </a:t>
            </a:r>
            <a:r>
              <a:rPr lang="en-GB" b="1" i="0" u="none" strike="noStrike" dirty="0">
                <a:solidFill>
                  <a:schemeClr val="bg1"/>
                </a:solidFill>
                <a:effectLst/>
                <a:latin typeface="Arial" panose="020B0604020202020204" pitchFamily="34" charset="0"/>
                <a:hlinkClick r:id="rId21" tooltip="bad">
                  <a:extLst>
                    <a:ext uri="{A12FA001-AC4F-418D-AE19-62706E023703}">
                      <ahyp:hlinkClr xmlns:ahyp="http://schemas.microsoft.com/office/drawing/2018/hyperlinkcolor" val="tx"/>
                    </a:ext>
                  </a:extLst>
                </a:hlinkClick>
              </a:rPr>
              <a:t>bad</a:t>
            </a:r>
            <a:r>
              <a:rPr lang="en-GB" b="1" i="0" u="none" strike="noStrike" dirty="0">
                <a:solidFill>
                  <a:schemeClr val="bg1"/>
                </a:solidFill>
                <a:effectLst/>
                <a:latin typeface="Arial" panose="020B0604020202020204" pitchFamily="34" charset="0"/>
              </a:rPr>
              <a:t> has </a:t>
            </a:r>
            <a:r>
              <a:rPr lang="en-GB" b="1" i="0" u="none" strike="noStrike" dirty="0">
                <a:solidFill>
                  <a:schemeClr val="bg1"/>
                </a:solidFill>
                <a:effectLst/>
                <a:latin typeface="Arial" panose="020B0604020202020204" pitchFamily="34" charset="0"/>
                <a:hlinkClick r:id="rId22" tooltip="happened">
                  <a:extLst>
                    <a:ext uri="{A12FA001-AC4F-418D-AE19-62706E023703}">
                      <ahyp:hlinkClr xmlns:ahyp="http://schemas.microsoft.com/office/drawing/2018/hyperlinkcolor" val="tx"/>
                    </a:ext>
                  </a:extLst>
                </a:hlinkClick>
              </a:rPr>
              <a:t>happened</a:t>
            </a:r>
            <a:endParaRPr lang="en-NL" dirty="0">
              <a:solidFill>
                <a:schemeClr val="bg1"/>
              </a:solidFill>
            </a:endParaRPr>
          </a:p>
        </p:txBody>
      </p:sp>
      <p:sp>
        <p:nvSpPr>
          <p:cNvPr id="21" name="TextBox 20">
            <a:extLst>
              <a:ext uri="{FF2B5EF4-FFF2-40B4-BE49-F238E27FC236}">
                <a16:creationId xmlns:a16="http://schemas.microsoft.com/office/drawing/2014/main" id="{56A2A0EE-42FC-62AB-B164-BB2A01C43D53}"/>
              </a:ext>
            </a:extLst>
          </p:cNvPr>
          <p:cNvSpPr txBox="1"/>
          <p:nvPr/>
        </p:nvSpPr>
        <p:spPr>
          <a:xfrm>
            <a:off x="9098535" y="6423892"/>
            <a:ext cx="3429000" cy="369332"/>
          </a:xfrm>
          <a:prstGeom prst="rect">
            <a:avLst/>
          </a:prstGeom>
          <a:noFill/>
        </p:spPr>
        <p:txBody>
          <a:bodyPr wrap="square" rtlCol="0">
            <a:spAutoFit/>
          </a:bodyPr>
          <a:lstStyle/>
          <a:p>
            <a:r>
              <a:rPr lang="en-NL" i="1" dirty="0">
                <a:solidFill>
                  <a:schemeClr val="bg1"/>
                </a:solidFill>
              </a:rPr>
              <a:t>Cambridge English Dictionary </a:t>
            </a:r>
          </a:p>
        </p:txBody>
      </p:sp>
    </p:spTree>
    <p:extLst>
      <p:ext uri="{BB962C8B-B14F-4D97-AF65-F5344CB8AC3E}">
        <p14:creationId xmlns:p14="http://schemas.microsoft.com/office/powerpoint/2010/main" val="220742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1383564" y="348865"/>
            <a:ext cx="9718111" cy="1576446"/>
          </a:xfrm>
        </p:spPr>
        <p:txBody>
          <a:bodyPr anchor="ctr">
            <a:normAutofit/>
          </a:bodyPr>
          <a:lstStyle/>
          <a:p>
            <a:r>
              <a:rPr lang="en-NL" b="1" dirty="0">
                <a:solidFill>
                  <a:srgbClr val="FFFFFF"/>
                </a:solidFill>
              </a:rPr>
              <a:t>How authorities use “resilience”</a:t>
            </a:r>
          </a:p>
        </p:txBody>
      </p:sp>
      <p:sp>
        <p:nvSpPr>
          <p:cNvPr id="3" name="TextBox 2">
            <a:extLst>
              <a:ext uri="{FF2B5EF4-FFF2-40B4-BE49-F238E27FC236}">
                <a16:creationId xmlns:a16="http://schemas.microsoft.com/office/drawing/2014/main" id="{16CA69BC-BEF7-6A29-E4A9-631C4D7F3D90}"/>
              </a:ext>
            </a:extLst>
          </p:cNvPr>
          <p:cNvSpPr txBox="1"/>
          <p:nvPr/>
        </p:nvSpPr>
        <p:spPr>
          <a:xfrm>
            <a:off x="253115" y="4341919"/>
            <a:ext cx="61756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HaasGroteskDSPro"/>
                <a:ea typeface="+mn-ea"/>
                <a:cs typeface="+mn-cs"/>
              </a:rPr>
              <a:t>EU Preparedness Union Strategy</a:t>
            </a:r>
            <a:endParaRPr kumimoji="0" lang="en-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C92764A-7BB2-28D9-639F-F14F425F1EB7}"/>
              </a:ext>
            </a:extLst>
          </p:cNvPr>
          <p:cNvSpPr txBox="1"/>
          <p:nvPr/>
        </p:nvSpPr>
        <p:spPr>
          <a:xfrm>
            <a:off x="253115" y="4764123"/>
            <a:ext cx="3009635" cy="123110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consists of the following five building blocks: to </a:t>
            </a:r>
            <a:r>
              <a:rPr kumimoji="0" lang="en-GB" sz="2000" b="1" i="0" u="none" strike="noStrike" kern="1200" cap="none" spc="0" normalizeH="0" baseline="0" noProof="0" dirty="0">
                <a:ln>
                  <a:noFill/>
                </a:ln>
                <a:solidFill>
                  <a:prstClr val="black"/>
                </a:solidFill>
                <a:effectLst/>
                <a:uLnTx/>
                <a:uFillTx/>
                <a:latin typeface="NHaasGroteskDSPro"/>
                <a:ea typeface="+mn-ea"/>
                <a:cs typeface="+mn-cs"/>
              </a:rPr>
              <a:t>anticipate, prepare</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 alert, respond and secure.</a:t>
            </a:r>
            <a:r>
              <a:rPr kumimoji="0" lang="en-GB" sz="800" b="0" i="0" u="none" strike="noStrike" kern="1200" cap="none" spc="0" normalizeH="0" baseline="0" noProof="0" dirty="0">
                <a:ln>
                  <a:noFill/>
                </a:ln>
                <a:solidFill>
                  <a:prstClr val="black"/>
                </a:solidFill>
                <a:effectLst/>
                <a:uLnTx/>
                <a:uFillTx/>
                <a:latin typeface="NHaasGroteskDSPro"/>
                <a:ea typeface="+mn-ea"/>
                <a:cs typeface="+mn-cs"/>
              </a:rPr>
              <a:t>7 </a:t>
            </a:r>
            <a:endParaRPr kumimoji="0" lang="en-GB" sz="1800" b="0" i="0" u="none" strike="noStrike" kern="1200" cap="none" spc="0" normalizeH="0" baseline="0" noProof="0" dirty="0">
              <a:ln>
                <a:noFill/>
              </a:ln>
              <a:solidFill>
                <a:prstClr val="black"/>
              </a:solidFill>
              <a:effectLst/>
              <a:uLnTx/>
              <a:uFillTx/>
              <a:latin typeface="NHaasGroteskDSPro"/>
              <a:ea typeface="+mn-ea"/>
              <a:cs typeface="+mn-cs"/>
            </a:endParaRPr>
          </a:p>
        </p:txBody>
      </p:sp>
      <p:sp>
        <p:nvSpPr>
          <p:cNvPr id="8" name="TextBox 7">
            <a:extLst>
              <a:ext uri="{FF2B5EF4-FFF2-40B4-BE49-F238E27FC236}">
                <a16:creationId xmlns:a16="http://schemas.microsoft.com/office/drawing/2014/main" id="{56FEE8B2-E36E-63EC-97AA-283E1B61E9D5}"/>
              </a:ext>
            </a:extLst>
          </p:cNvPr>
          <p:cNvSpPr txBox="1"/>
          <p:nvPr/>
        </p:nvSpPr>
        <p:spPr>
          <a:xfrm>
            <a:off x="7853932" y="4641012"/>
            <a:ext cx="3009635"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refers to the capacity, at the national and collective level, to prepare for, </a:t>
            </a:r>
            <a:r>
              <a:rPr kumimoji="0" lang="en-GB" sz="2000" b="1" i="0" u="none" strike="noStrike" kern="1200" cap="none" spc="0" normalizeH="0" baseline="0" noProof="0" dirty="0">
                <a:ln>
                  <a:noFill/>
                </a:ln>
                <a:solidFill>
                  <a:prstClr val="black"/>
                </a:solidFill>
                <a:effectLst/>
                <a:uLnTx/>
                <a:uFillTx/>
                <a:latin typeface="NHaasGroteskDSPro"/>
                <a:ea typeface="+mn-ea"/>
                <a:cs typeface="+mn-cs"/>
              </a:rPr>
              <a:t>resist</a:t>
            </a:r>
            <a:r>
              <a:rPr kumimoji="0" lang="en-GB" sz="2000" b="0" i="0" u="none" strike="noStrike" kern="1200" cap="none" spc="0" normalizeH="0" baseline="0" noProof="0" dirty="0">
                <a:ln>
                  <a:noFill/>
                </a:ln>
                <a:solidFill>
                  <a:prstClr val="black"/>
                </a:solidFill>
                <a:effectLst/>
                <a:uLnTx/>
                <a:uFillTx/>
                <a:latin typeface="NHaasGroteskDSPro"/>
                <a:ea typeface="+mn-ea"/>
                <a:cs typeface="+mn-cs"/>
              </a:rPr>
              <a:t>, </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respond to and quickly </a:t>
            </a:r>
            <a:r>
              <a:rPr kumimoji="0" lang="en-GB" sz="1800" i="0" u="none" strike="noStrike" kern="1200" cap="none" spc="0" normalizeH="0" baseline="0" noProof="0" dirty="0">
                <a:ln>
                  <a:noFill/>
                </a:ln>
                <a:solidFill>
                  <a:prstClr val="black"/>
                </a:solidFill>
                <a:effectLst/>
                <a:uLnTx/>
                <a:uFillTx/>
                <a:latin typeface="NHaasGroteskDSPro"/>
                <a:ea typeface="+mn-ea"/>
                <a:cs typeface="+mn-cs"/>
              </a:rPr>
              <a:t>recover</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 from strategic shocks and disruptions across the full spectrum of threats.</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F919475-1E2C-93C5-B02B-DC8EEB064DDB}"/>
              </a:ext>
            </a:extLst>
          </p:cNvPr>
          <p:cNvSpPr txBox="1"/>
          <p:nvPr/>
        </p:nvSpPr>
        <p:spPr>
          <a:xfrm>
            <a:off x="3515865" y="4340386"/>
            <a:ext cx="61756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NHaasGroteskDSPro"/>
                <a:ea typeface="+mn-ea"/>
                <a:cs typeface="+mn-cs"/>
              </a:rPr>
              <a:t>EU’s Critical Entities Resilience Directive           NATO</a:t>
            </a:r>
            <a:endParaRPr kumimoji="0" lang="en-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76B51D9-4D5A-5DFE-3EA6-9B45AC60F098}"/>
              </a:ext>
            </a:extLst>
          </p:cNvPr>
          <p:cNvSpPr txBox="1"/>
          <p:nvPr/>
        </p:nvSpPr>
        <p:spPr>
          <a:xfrm>
            <a:off x="3515865" y="4764123"/>
            <a:ext cx="300963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resilience means a critical entity’s ability to </a:t>
            </a:r>
            <a:r>
              <a:rPr kumimoji="0" lang="en-GB" sz="2000" b="1" i="0" u="none" strike="noStrike" kern="1200" cap="none" spc="0" normalizeH="0" baseline="0" noProof="0" dirty="0">
                <a:ln>
                  <a:noFill/>
                </a:ln>
                <a:solidFill>
                  <a:prstClr val="black"/>
                </a:solidFill>
                <a:effectLst/>
                <a:uLnTx/>
                <a:uFillTx/>
                <a:latin typeface="NHaasGroteskDSPro"/>
                <a:ea typeface="+mn-ea"/>
                <a:cs typeface="+mn-cs"/>
              </a:rPr>
              <a:t>prevent</a:t>
            </a:r>
            <a:r>
              <a:rPr kumimoji="0" lang="en-GB" sz="2000" b="0" i="0" u="none" strike="noStrike" kern="1200" cap="none" spc="0" normalizeH="0" baseline="0" noProof="0" dirty="0">
                <a:ln>
                  <a:noFill/>
                </a:ln>
                <a:solidFill>
                  <a:prstClr val="black"/>
                </a:solidFill>
                <a:effectLst/>
                <a:uLnTx/>
                <a:uFillTx/>
                <a:latin typeface="NHaasGroteskDSPro"/>
                <a:ea typeface="+mn-ea"/>
                <a:cs typeface="+mn-cs"/>
              </a:rPr>
              <a:t>, </a:t>
            </a:r>
            <a:r>
              <a:rPr kumimoji="0" lang="en-GB" sz="2000" b="1" i="0" u="none" strike="noStrike" kern="1200" cap="none" spc="0" normalizeH="0" baseline="0" noProof="0" dirty="0">
                <a:ln>
                  <a:noFill/>
                </a:ln>
                <a:solidFill>
                  <a:prstClr val="black"/>
                </a:solidFill>
                <a:effectLst/>
                <a:uLnTx/>
                <a:uFillTx/>
                <a:latin typeface="NHaasGroteskDSPro"/>
                <a:ea typeface="+mn-ea"/>
                <a:cs typeface="+mn-cs"/>
              </a:rPr>
              <a:t>protect against</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 respond to, resist, </a:t>
            </a:r>
            <a:r>
              <a:rPr kumimoji="0" lang="en-GB" i="0" u="none" strike="noStrike" kern="1200" cap="none" spc="0" normalizeH="0" baseline="0" noProof="0" dirty="0">
                <a:ln>
                  <a:noFill/>
                </a:ln>
                <a:solidFill>
                  <a:prstClr val="black"/>
                </a:solidFill>
                <a:effectLst/>
                <a:uLnTx/>
                <a:uFillTx/>
                <a:latin typeface="NHaasGroteskDSPro"/>
                <a:ea typeface="+mn-ea"/>
                <a:cs typeface="+mn-cs"/>
              </a:rPr>
              <a:t>mitigate,</a:t>
            </a:r>
            <a:r>
              <a:rPr kumimoji="0" lang="en-GB" sz="1800" b="1" i="0" u="none" strike="noStrike" kern="1200" cap="none" spc="0" normalizeH="0" baseline="0" noProof="0" dirty="0">
                <a:ln>
                  <a:noFill/>
                </a:ln>
                <a:solidFill>
                  <a:prstClr val="black"/>
                </a:solidFill>
                <a:effectLst/>
                <a:uLnTx/>
                <a:uFillTx/>
                <a:latin typeface="NHaasGroteskDSPro"/>
                <a:ea typeface="+mn-ea"/>
                <a:cs typeface="+mn-cs"/>
              </a:rPr>
              <a:t> </a:t>
            </a:r>
            <a:r>
              <a:rPr kumimoji="0" lang="en-GB" sz="1800" i="0" u="none" strike="noStrike" kern="1200" cap="none" spc="0" normalizeH="0" baseline="0" noProof="0" dirty="0">
                <a:ln>
                  <a:noFill/>
                </a:ln>
                <a:solidFill>
                  <a:prstClr val="black"/>
                </a:solidFill>
                <a:effectLst/>
                <a:uLnTx/>
                <a:uFillTx/>
                <a:latin typeface="NHaasGroteskDSPro"/>
                <a:ea typeface="+mn-ea"/>
                <a:cs typeface="+mn-cs"/>
              </a:rPr>
              <a:t>absorb, accommodate</a:t>
            </a:r>
            <a:r>
              <a:rPr kumimoji="0" lang="en-GB" sz="1800" b="1" i="0" u="none" strike="noStrike" kern="1200" cap="none" spc="0" normalizeH="0" baseline="0" noProof="0" dirty="0">
                <a:ln>
                  <a:noFill/>
                </a:ln>
                <a:solidFill>
                  <a:prstClr val="black"/>
                </a:solidFill>
                <a:effectLst/>
                <a:uLnTx/>
                <a:uFillTx/>
                <a:latin typeface="NHaasGroteskDSPro"/>
                <a:ea typeface="+mn-ea"/>
                <a:cs typeface="+mn-cs"/>
              </a:rPr>
              <a:t> </a:t>
            </a:r>
            <a:r>
              <a:rPr kumimoji="0" lang="en-GB" sz="1800" b="0" i="0" u="none" strike="noStrike" kern="1200" cap="none" spc="0" normalizeH="0" baseline="0" noProof="0" dirty="0">
                <a:ln>
                  <a:noFill/>
                </a:ln>
                <a:solidFill>
                  <a:prstClr val="black"/>
                </a:solidFill>
                <a:effectLst/>
                <a:uLnTx/>
                <a:uFillTx/>
                <a:latin typeface="NHaasGroteskDSPro"/>
                <a:ea typeface="+mn-ea"/>
                <a:cs typeface="+mn-cs"/>
              </a:rPr>
              <a:t>and recover from an incident.</a:t>
            </a:r>
            <a:endParaRPr kumimoji="0" lang="en-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European Union - Wikipedia">
            <a:extLst>
              <a:ext uri="{FF2B5EF4-FFF2-40B4-BE49-F238E27FC236}">
                <a16:creationId xmlns:a16="http://schemas.microsoft.com/office/drawing/2014/main" id="{91EA33DE-5590-8BF4-F588-6207C48CD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698" y="2392492"/>
            <a:ext cx="2434711" cy="16263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O - Wikipedia">
            <a:extLst>
              <a:ext uri="{FF2B5EF4-FFF2-40B4-BE49-F238E27FC236}">
                <a16:creationId xmlns:a16="http://schemas.microsoft.com/office/drawing/2014/main" id="{5CD2F794-5782-0C01-FC0E-22C4FFD32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923" y="2491538"/>
            <a:ext cx="3242545" cy="162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5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776824" y="3006586"/>
            <a:ext cx="10752565" cy="937617"/>
          </a:xfrm>
        </p:spPr>
        <p:txBody>
          <a:bodyPr vert="horz" lIns="91440" tIns="45720" rIns="91440" bIns="45720" rtlCol="0" anchor="t">
            <a:normAutofit fontScale="90000"/>
          </a:bodyPr>
          <a:lstStyle/>
          <a:p>
            <a:pPr algn="ctr"/>
            <a:r>
              <a:rPr lang="en-US" sz="6600" b="1" dirty="0">
                <a:solidFill>
                  <a:srgbClr val="FFFFFF"/>
                </a:solidFill>
              </a:rPr>
              <a:t>Disruptions are not sudden </a:t>
            </a:r>
            <a:endParaRPr lang="en-US" sz="6600" b="1" kern="1200" dirty="0">
              <a:solidFill>
                <a:srgbClr val="FFFFFF"/>
              </a:solidFill>
              <a:latin typeface="+mj-lt"/>
              <a:ea typeface="+mj-ea"/>
              <a:cs typeface="+mj-cs"/>
            </a:endParaRPr>
          </a:p>
        </p:txBody>
      </p:sp>
    </p:spTree>
    <p:extLst>
      <p:ext uri="{BB962C8B-B14F-4D97-AF65-F5344CB8AC3E}">
        <p14:creationId xmlns:p14="http://schemas.microsoft.com/office/powerpoint/2010/main" val="165197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04BD2-A2E9-5A93-DE24-07915B191654}"/>
              </a:ext>
            </a:extLst>
          </p:cNvPr>
          <p:cNvSpPr>
            <a:spLocks noGrp="1"/>
          </p:cNvSpPr>
          <p:nvPr>
            <p:ph type="title"/>
          </p:nvPr>
        </p:nvSpPr>
        <p:spPr>
          <a:xfrm>
            <a:off x="1383564" y="348865"/>
            <a:ext cx="9718111" cy="1576446"/>
          </a:xfrm>
        </p:spPr>
        <p:txBody>
          <a:bodyPr anchor="ctr">
            <a:normAutofit/>
          </a:bodyPr>
          <a:lstStyle/>
          <a:p>
            <a:pPr algn="ctr"/>
            <a:r>
              <a:rPr lang="en-NL" b="1" dirty="0">
                <a:solidFill>
                  <a:srgbClr val="FFFFFF"/>
                </a:solidFill>
              </a:rPr>
              <a:t>Evolvement over the past decades </a:t>
            </a:r>
          </a:p>
        </p:txBody>
      </p:sp>
      <p:graphicFrame>
        <p:nvGraphicFramePr>
          <p:cNvPr id="6" name="Content Placeholder 3">
            <a:extLst>
              <a:ext uri="{FF2B5EF4-FFF2-40B4-BE49-F238E27FC236}">
                <a16:creationId xmlns:a16="http://schemas.microsoft.com/office/drawing/2014/main" id="{D4993965-3243-2E05-C213-9D76E6B82457}"/>
              </a:ext>
            </a:extLst>
          </p:cNvPr>
          <p:cNvGraphicFramePr/>
          <p:nvPr>
            <p:extLst>
              <p:ext uri="{D42A27DB-BD31-4B8C-83A1-F6EECF244321}">
                <p14:modId xmlns:p14="http://schemas.microsoft.com/office/powerpoint/2010/main" val="768008804"/>
              </p:ext>
            </p:extLst>
          </p:nvPr>
        </p:nvGraphicFramePr>
        <p:xfrm>
          <a:off x="305747" y="2596127"/>
          <a:ext cx="11406916"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F143D46E-CA74-AA81-3613-0643D7DBD0EB}"/>
              </a:ext>
            </a:extLst>
          </p:cNvPr>
          <p:cNvSpPr txBox="1"/>
          <p:nvPr/>
        </p:nvSpPr>
        <p:spPr>
          <a:xfrm>
            <a:off x="8732310" y="7188288"/>
            <a:ext cx="4063290" cy="1938992"/>
          </a:xfrm>
          <a:prstGeom prst="rect">
            <a:avLst/>
          </a:prstGeom>
          <a:noFill/>
        </p:spPr>
        <p:txBody>
          <a:bodyPr wrap="square">
            <a:spAutoFit/>
          </a:bodyPr>
          <a:lstStyle/>
          <a:p>
            <a:r>
              <a:rPr lang="en-GB" sz="1500" dirty="0"/>
              <a:t>Financial instability</a:t>
            </a:r>
          </a:p>
          <a:p>
            <a:r>
              <a:rPr lang="en-GB" sz="1500" dirty="0"/>
              <a:t>Rising inequality</a:t>
            </a:r>
          </a:p>
          <a:p>
            <a:r>
              <a:rPr lang="en-GB" sz="1500" dirty="0"/>
              <a:t>Housing crises</a:t>
            </a:r>
          </a:p>
          <a:p>
            <a:r>
              <a:rPr lang="en-GB" sz="1500" dirty="0"/>
              <a:t>Political polarization</a:t>
            </a:r>
          </a:p>
          <a:p>
            <a:r>
              <a:rPr lang="en-GB" sz="1500" dirty="0"/>
              <a:t>Migration pressures</a:t>
            </a:r>
          </a:p>
          <a:p>
            <a:r>
              <a:rPr lang="en-GB" sz="1500" dirty="0"/>
              <a:t>Populism</a:t>
            </a:r>
          </a:p>
          <a:p>
            <a:r>
              <a:rPr lang="en-GB" sz="1500" dirty="0"/>
              <a:t>Social media's disruptive effects</a:t>
            </a:r>
          </a:p>
          <a:p>
            <a:r>
              <a:rPr lang="en-GB" sz="1500" dirty="0"/>
              <a:t>Growing awareness of climate change</a:t>
            </a:r>
            <a:endParaRPr lang="en-NL" sz="1500" dirty="0"/>
          </a:p>
        </p:txBody>
      </p:sp>
      <p:pic>
        <p:nvPicPr>
          <p:cNvPr id="28" name="Picture 4" descr="The Financial Crisis, Ten Years On | The Daily Economy">
            <a:extLst>
              <a:ext uri="{FF2B5EF4-FFF2-40B4-BE49-F238E27FC236}">
                <a16:creationId xmlns:a16="http://schemas.microsoft.com/office/drawing/2014/main" id="{22CB8B84-B83A-F4A2-9DB6-F89F12EA31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300" y="4616667"/>
            <a:ext cx="2852184" cy="189356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2" descr="Has COVID Taught Us to be Better Prepared for the Next Pandemic? - IEEE  Pulse">
            <a:extLst>
              <a:ext uri="{FF2B5EF4-FFF2-40B4-BE49-F238E27FC236}">
                <a16:creationId xmlns:a16="http://schemas.microsoft.com/office/drawing/2014/main" id="{BE64EC9A-F25D-C97A-853E-B881C174B5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692" y="2689514"/>
            <a:ext cx="2801639" cy="156891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458" name="Picture 2" descr="What Harms Community? Part 3: Economic Globalisation - Nurture Development">
            <a:extLst>
              <a:ext uri="{FF2B5EF4-FFF2-40B4-BE49-F238E27FC236}">
                <a16:creationId xmlns:a16="http://schemas.microsoft.com/office/drawing/2014/main" id="{563D1CD6-15A0-C709-FA2B-9213F6AD33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933" y="2506223"/>
            <a:ext cx="3166442" cy="181244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7C202BE-A177-0993-EABF-A95F934DBA72}"/>
              </a:ext>
            </a:extLst>
          </p:cNvPr>
          <p:cNvSpPr txBox="1"/>
          <p:nvPr/>
        </p:nvSpPr>
        <p:spPr>
          <a:xfrm>
            <a:off x="218738" y="7230977"/>
            <a:ext cx="2852184" cy="1477328"/>
          </a:xfrm>
          <a:prstGeom prst="rect">
            <a:avLst/>
          </a:prstGeom>
          <a:noFill/>
        </p:spPr>
        <p:txBody>
          <a:bodyPr wrap="square">
            <a:spAutoFit/>
          </a:bodyPr>
          <a:lstStyle/>
          <a:p>
            <a:r>
              <a:rPr lang="en-GB" sz="1500" dirty="0"/>
              <a:t>Globalization</a:t>
            </a:r>
          </a:p>
          <a:p>
            <a:r>
              <a:rPr lang="en-GB" sz="1500" dirty="0"/>
              <a:t>Liberalization of markets</a:t>
            </a:r>
          </a:p>
          <a:p>
            <a:r>
              <a:rPr lang="en-GB" sz="1500" dirty="0"/>
              <a:t>Technological optimism</a:t>
            </a:r>
          </a:p>
          <a:p>
            <a:r>
              <a:rPr lang="en-GB" sz="1500" dirty="0"/>
              <a:t>European integration</a:t>
            </a:r>
          </a:p>
          <a:p>
            <a:r>
              <a:rPr lang="en-GB" sz="1500" dirty="0"/>
              <a:t>Outsourcing and efficiency</a:t>
            </a:r>
          </a:p>
          <a:p>
            <a:r>
              <a:rPr lang="en-GB" sz="1500" dirty="0"/>
              <a:t>Growth of the internet</a:t>
            </a:r>
            <a:endParaRPr lang="en-NL" sz="1500" dirty="0"/>
          </a:p>
        </p:txBody>
      </p:sp>
    </p:spTree>
    <p:extLst>
      <p:ext uri="{BB962C8B-B14F-4D97-AF65-F5344CB8AC3E}">
        <p14:creationId xmlns:p14="http://schemas.microsoft.com/office/powerpoint/2010/main" val="87559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5" name="Rectangle 18444">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7" name="Rectangle 18446">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49" name="Rectangle 18448">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51" name="Rectangle 18450">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CB1FD1-27A3-3201-E9CB-23CE4EA28DB1}"/>
              </a:ext>
            </a:extLst>
          </p:cNvPr>
          <p:cNvSpPr>
            <a:spLocks noGrp="1"/>
          </p:cNvSpPr>
          <p:nvPr>
            <p:ph type="title"/>
          </p:nvPr>
        </p:nvSpPr>
        <p:spPr>
          <a:xfrm>
            <a:off x="1153236" y="559703"/>
            <a:ext cx="9867331" cy="1167495"/>
          </a:xfrm>
        </p:spPr>
        <p:txBody>
          <a:bodyPr vert="horz" lIns="91440" tIns="45720" rIns="91440" bIns="45720" rtlCol="0" anchor="b">
            <a:normAutofit/>
          </a:bodyPr>
          <a:lstStyle/>
          <a:p>
            <a:pPr algn="ctr"/>
            <a:r>
              <a:rPr lang="en-US" sz="4800" dirty="0">
                <a:solidFill>
                  <a:srgbClr val="FFFFFF"/>
                </a:solidFill>
              </a:rPr>
              <a:t>Age of resilience </a:t>
            </a:r>
          </a:p>
        </p:txBody>
      </p:sp>
      <p:sp>
        <p:nvSpPr>
          <p:cNvPr id="18453" name="Rectangle 18452">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38" name="Picture 6" descr="The Impact of Disruptive AI and Emerging Tech on Daily Life">
            <a:extLst>
              <a:ext uri="{FF2B5EF4-FFF2-40B4-BE49-F238E27FC236}">
                <a16:creationId xmlns:a16="http://schemas.microsoft.com/office/drawing/2014/main" id="{DCD5249D-516E-E854-1DB1-3391D6AFFD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6529" y="2697542"/>
            <a:ext cx="2370021" cy="157714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46" name="Picture 14" descr="Climate change is causing widespread disruption in nature - Access Agric">
            <a:extLst>
              <a:ext uri="{FF2B5EF4-FFF2-40B4-BE49-F238E27FC236}">
                <a16:creationId xmlns:a16="http://schemas.microsoft.com/office/drawing/2014/main" id="{B6CA7160-1F40-10B1-C85B-670634F27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29" y="2722860"/>
            <a:ext cx="2334992" cy="150909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48" name="Picture 16" descr="Cybersecurity en de IT-omgeving veilig inrichten">
            <a:extLst>
              <a:ext uri="{FF2B5EF4-FFF2-40B4-BE49-F238E27FC236}">
                <a16:creationId xmlns:a16="http://schemas.microsoft.com/office/drawing/2014/main" id="{B8061E31-2793-78A0-0543-0A3FB016E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1508" y="728181"/>
            <a:ext cx="2370021" cy="145847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54" name="Picture 22" descr="Trump, Putin or Xi: Who's winning the battle for world control?">
            <a:extLst>
              <a:ext uri="{FF2B5EF4-FFF2-40B4-BE49-F238E27FC236}">
                <a16:creationId xmlns:a16="http://schemas.microsoft.com/office/drawing/2014/main" id="{4D2E5024-C448-68AB-68F2-7CDB050F4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2518" y="2042210"/>
            <a:ext cx="3239590" cy="182227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56" name="Picture 24" descr="Renewable Energy and Energy Security">
            <a:extLst>
              <a:ext uri="{FF2B5EF4-FFF2-40B4-BE49-F238E27FC236}">
                <a16:creationId xmlns:a16="http://schemas.microsoft.com/office/drawing/2014/main" id="{4B6B0AD2-2A92-B09B-8CE8-81A38A9BE3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129" y="4759928"/>
            <a:ext cx="2333974" cy="155315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Has COVID Taught Us to be Better Prepared for the Next Pandemic? - IEEE  Pulse">
            <a:extLst>
              <a:ext uri="{FF2B5EF4-FFF2-40B4-BE49-F238E27FC236}">
                <a16:creationId xmlns:a16="http://schemas.microsoft.com/office/drawing/2014/main" id="{B24196D8-EF8D-31EE-BA7C-444CD3D94F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445" y="770079"/>
            <a:ext cx="2424360" cy="135764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60" name="Picture 28" descr="Tackling the Housing Affordability Crisis">
            <a:extLst>
              <a:ext uri="{FF2B5EF4-FFF2-40B4-BE49-F238E27FC236}">
                <a16:creationId xmlns:a16="http://schemas.microsoft.com/office/drawing/2014/main" id="{333AA956-4437-9947-BE89-14DCB87F57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6529" y="4865885"/>
            <a:ext cx="2393182" cy="134616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8" descr="Ship Traffic Density Map of HORMUZ STRAIT">
            <a:extLst>
              <a:ext uri="{FF2B5EF4-FFF2-40B4-BE49-F238E27FC236}">
                <a16:creationId xmlns:a16="http://schemas.microsoft.com/office/drawing/2014/main" id="{A2773437-E615-3FC5-1E8E-8A45590F6B8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430898" y="4528716"/>
            <a:ext cx="3179928" cy="171716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17E2B61-76D0-170B-06A1-A0FDC94550EB}"/>
              </a:ext>
            </a:extLst>
          </p:cNvPr>
          <p:cNvSpPr txBox="1"/>
          <p:nvPr/>
        </p:nvSpPr>
        <p:spPr>
          <a:xfrm>
            <a:off x="1385721" y="2186656"/>
            <a:ext cx="12638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Pandemics</a:t>
            </a:r>
            <a:r>
              <a:rPr kumimoji="0" lang="en-NL"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339A9916-FC09-53F5-5B00-9D57A2C14C2A}"/>
              </a:ext>
            </a:extLst>
          </p:cNvPr>
          <p:cNvSpPr txBox="1"/>
          <p:nvPr/>
        </p:nvSpPr>
        <p:spPr>
          <a:xfrm>
            <a:off x="1169989" y="4243313"/>
            <a:ext cx="16952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Climate change </a:t>
            </a:r>
          </a:p>
        </p:txBody>
      </p:sp>
      <p:sp>
        <p:nvSpPr>
          <p:cNvPr id="14" name="TextBox 13">
            <a:extLst>
              <a:ext uri="{FF2B5EF4-FFF2-40B4-BE49-F238E27FC236}">
                <a16:creationId xmlns:a16="http://schemas.microsoft.com/office/drawing/2014/main" id="{75C6EC2E-04D5-830F-51F9-78B7B6D6867B}"/>
              </a:ext>
            </a:extLst>
          </p:cNvPr>
          <p:cNvSpPr txBox="1"/>
          <p:nvPr/>
        </p:nvSpPr>
        <p:spPr>
          <a:xfrm>
            <a:off x="1153236" y="6311316"/>
            <a:ext cx="16391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Energy security</a:t>
            </a:r>
          </a:p>
        </p:txBody>
      </p:sp>
      <p:sp>
        <p:nvSpPr>
          <p:cNvPr id="15" name="TextBox 14">
            <a:extLst>
              <a:ext uri="{FF2B5EF4-FFF2-40B4-BE49-F238E27FC236}">
                <a16:creationId xmlns:a16="http://schemas.microsoft.com/office/drawing/2014/main" id="{993B4508-FE7E-82A7-1E2A-E5766AD86D1E}"/>
              </a:ext>
            </a:extLst>
          </p:cNvPr>
          <p:cNvSpPr txBox="1"/>
          <p:nvPr/>
        </p:nvSpPr>
        <p:spPr>
          <a:xfrm>
            <a:off x="5039675" y="3939554"/>
            <a:ext cx="21858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G</a:t>
            </a: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eopolitical tensions</a:t>
            </a:r>
          </a:p>
        </p:txBody>
      </p:sp>
      <p:sp>
        <p:nvSpPr>
          <p:cNvPr id="16" name="TextBox 15">
            <a:extLst>
              <a:ext uri="{FF2B5EF4-FFF2-40B4-BE49-F238E27FC236}">
                <a16:creationId xmlns:a16="http://schemas.microsoft.com/office/drawing/2014/main" id="{0DA05BCA-3D5A-E14D-DBF2-066D098EE87C}"/>
              </a:ext>
            </a:extLst>
          </p:cNvPr>
          <p:cNvSpPr txBox="1"/>
          <p:nvPr/>
        </p:nvSpPr>
        <p:spPr>
          <a:xfrm>
            <a:off x="4660196" y="6324889"/>
            <a:ext cx="28534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Supply chain vulnerabilities </a:t>
            </a:r>
            <a:endPar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DF97DAD-B4A0-F8C3-7507-E894E291E0D7}"/>
              </a:ext>
            </a:extLst>
          </p:cNvPr>
          <p:cNvSpPr txBox="1"/>
          <p:nvPr/>
        </p:nvSpPr>
        <p:spPr>
          <a:xfrm>
            <a:off x="9148863" y="2246988"/>
            <a:ext cx="15953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Cyber security </a:t>
            </a:r>
            <a:endPar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C794C0C-031B-48FE-42D0-D91C8E659EA3}"/>
              </a:ext>
            </a:extLst>
          </p:cNvPr>
          <p:cNvSpPr txBox="1"/>
          <p:nvPr/>
        </p:nvSpPr>
        <p:spPr>
          <a:xfrm>
            <a:off x="8367937" y="4344050"/>
            <a:ext cx="3207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AI and technological  disruption</a:t>
            </a:r>
            <a:endPar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4FA5BBB-323B-7294-0AE6-8B6C33ACFF02}"/>
              </a:ext>
            </a:extLst>
          </p:cNvPr>
          <p:cNvSpPr txBox="1"/>
          <p:nvPr/>
        </p:nvSpPr>
        <p:spPr>
          <a:xfrm>
            <a:off x="8448920" y="6343113"/>
            <a:ext cx="31266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L" sz="1800" b="1" i="0" u="none" strike="noStrike" kern="1200" cap="none" spc="0" normalizeH="0" baseline="0" noProof="0" dirty="0">
                <a:ln>
                  <a:noFill/>
                </a:ln>
                <a:solidFill>
                  <a:prstClr val="white"/>
                </a:solidFill>
                <a:effectLst/>
                <a:uLnTx/>
                <a:uFillTx/>
                <a:latin typeface="Calibri" panose="020F0502020204030204"/>
                <a:ea typeface="+mn-ea"/>
                <a:cs typeface="+mn-cs"/>
              </a:rPr>
              <a:t>Housing and affordability crisis</a:t>
            </a:r>
          </a:p>
        </p:txBody>
      </p:sp>
    </p:spTree>
    <p:extLst>
      <p:ext uri="{BB962C8B-B14F-4D97-AF65-F5344CB8AC3E}">
        <p14:creationId xmlns:p14="http://schemas.microsoft.com/office/powerpoint/2010/main" val="3149654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17268</TotalTime>
  <Words>2083</Words>
  <Application>Microsoft Macintosh PowerPoint</Application>
  <PresentationFormat>Widescreen</PresentationFormat>
  <Paragraphs>321</Paragraphs>
  <Slides>34</Slides>
  <Notes>33</Notes>
  <HiddenSlides>7</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-webkit-standard</vt:lpstr>
      <vt:lpstr>Arial</vt:lpstr>
      <vt:lpstr>BBC Reith Serif</vt:lpstr>
      <vt:lpstr>Calibri</vt:lpstr>
      <vt:lpstr>Calibri Light</vt:lpstr>
      <vt:lpstr>DINPro</vt:lpstr>
      <vt:lpstr>NHaasGroteskDSPro</vt:lpstr>
      <vt:lpstr>Red Hat Text</vt:lpstr>
      <vt:lpstr>RijksSans</vt:lpstr>
      <vt:lpstr>robotoslab</vt:lpstr>
      <vt:lpstr>Unify Sans</vt:lpstr>
      <vt:lpstr>Office Theme</vt:lpstr>
      <vt:lpstr>Resilience in today’s societal challenges </vt:lpstr>
      <vt:lpstr>Fortress Rhijnauwen</vt:lpstr>
      <vt:lpstr>Today’s  societal challenges</vt:lpstr>
      <vt:lpstr>PowerPoint Presentation</vt:lpstr>
      <vt:lpstr>PowerPoint Presentation</vt:lpstr>
      <vt:lpstr>How authorities use “resilience”</vt:lpstr>
      <vt:lpstr>Disruptions are not sudden </vt:lpstr>
      <vt:lpstr>Evolvement over the past decades </vt:lpstr>
      <vt:lpstr>Age of resilience </vt:lpstr>
      <vt:lpstr>PowerPoint Presentation</vt:lpstr>
      <vt:lpstr>Megatrends </vt:lpstr>
      <vt:lpstr>Today’s security issues </vt:lpstr>
      <vt:lpstr>Energy security </vt:lpstr>
      <vt:lpstr>Resource independence</vt:lpstr>
      <vt:lpstr>Climate adaptation</vt:lpstr>
      <vt:lpstr>PowerPoint Presentation</vt:lpstr>
      <vt:lpstr>Resilience is not a new idea </vt:lpstr>
      <vt:lpstr>Early resilient infrastructure </vt:lpstr>
      <vt:lpstr>Fortresses and resilience principles </vt:lpstr>
      <vt:lpstr>Built to endure. Designed to adapt. </vt:lpstr>
      <vt:lpstr>Sustainability and resilience: a close connection </vt:lpstr>
      <vt:lpstr>Resilience in today’s societal challenges </vt:lpstr>
      <vt:lpstr>Resilience </vt:lpstr>
      <vt:lpstr>A close connection </vt:lpstr>
      <vt:lpstr>Protection from threats</vt:lpstr>
      <vt:lpstr>Resilience: what does it mean? </vt:lpstr>
      <vt:lpstr>Today’s societal challenges demand sustainability and resilience </vt:lpstr>
      <vt:lpstr>The geopolitical side of the energy transition </vt:lpstr>
      <vt:lpstr>The importance of circularity </vt:lpstr>
      <vt:lpstr>The need to prepare for the effects of climate change on the long term </vt:lpstr>
      <vt:lpstr>How does this effect policy making at the Dutch Min of Defense? </vt:lpstr>
      <vt:lpstr>Resilience is not a new idea </vt:lpstr>
      <vt:lpstr>How can fortress contribute today to resilience? </vt:lpstr>
      <vt:lpstr>Built to endure. Designed to adapt.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Mireille van der Meij</dc:creator>
  <cp:lastModifiedBy>Mireille van der Meij</cp:lastModifiedBy>
  <cp:revision>11</cp:revision>
  <dcterms:created xsi:type="dcterms:W3CDTF">2026-05-21T09:24:11Z</dcterms:created>
  <dcterms:modified xsi:type="dcterms:W3CDTF">2026-06-10T06:37:53Z</dcterms:modified>
</cp:coreProperties>
</file>