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98EA2-70BF-6581-B45E-93B751744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30B34D-9760-1C66-C688-C31B1FF80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827776-C7A2-5504-50A6-3397907D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6456B2D-25DB-4A31-773D-8C60F06B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D14117-2F29-EB63-3EC7-A6FCEFB8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526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A095A-31D9-6A51-5818-29C4532E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1920EB-FE2B-F089-C8E2-624B9E132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078677-8138-E17E-49C9-4D5D3569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DB4DA5-523D-0C89-9899-2802F416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1704CD-C3C3-C2DD-2D0C-4AF8027C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908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F641FFD-D8EA-35D1-4BB1-4E73AD9CE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374343-7983-C7D8-969F-BCCC6B393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52860C-092E-31F5-E0F0-C87F669C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C85384-18BC-6EEF-0F78-27DD041AA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5B864F-25D5-7E2B-488E-E4F98AE2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4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FCDB3-4EB0-1171-7B36-0AC716CA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90FDD3-3B23-406F-9186-0198DC965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E4852E-9B10-72E5-2159-4A6A31D8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48F139-5CAD-4005-ADE0-817C21D4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305D42E-EDF4-95CD-A4D0-B541249E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43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75703-6F47-7714-90DD-71D38D00E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883D254-E5AE-8CCC-FD9A-65D14AEE4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714D5F-DB06-5B01-03FD-96799EAF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9F85C6-BC62-F197-8746-979886C7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09FBA3-2B6C-79EC-AEBE-EEE8BC27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82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B7466-053A-C9F5-9AC1-5947434D4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644437-6536-1D3B-E012-6081A75DE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86FD093-802F-AFEB-2379-3E7B66060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7B41F6-0058-8B8F-4995-5209D085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91F215-2EA9-D75B-64D3-C208EF57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9AE14C-55EA-D699-DB22-6556832F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442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80232-8978-9799-4336-EAA16660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5EC50B-A22B-35F4-4558-194420A3C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69323D3-637B-7E1C-7D1E-27E7BC402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36BFEA-8204-7E3B-2A6C-0D652D80EA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4654B4C-AF0F-DBE5-26A9-2ED89D0EF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9DE96A-D694-E07F-B809-C8C2556E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59A288-969B-FEC9-EA23-BDDA7D2E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913498A-AD84-734C-AA36-511E3365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18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0E5A8-69B5-C48A-22CE-AFF32856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7C8677-DE34-59D2-1059-8A30D85A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73907D4-F265-DDC5-F128-0A67009A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13C8F1-2834-28CC-3E5B-3F757A32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360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1417CC7-2BF4-7D3E-4C12-2833F56D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67BB0B2-FE84-B5DE-4952-03A6AC84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93A160-128E-2C94-3A56-23742E7E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429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AD4835-7290-4DBE-9C6F-12ECC7D31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E978D-5318-1D7A-2143-9D8111993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6E7A19-6B37-17E8-44B2-DC505340E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592876-CA1E-77CD-4894-9D0C39CA0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D7B221-2421-E097-5320-7DA178D87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42ABDC-E386-7CD6-6371-91FE1CF45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993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12623-CEF4-7027-4D93-0E7F4431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B0B745-DC9B-D07E-5F6F-938805A6B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02AC37-79BE-1A98-AB99-003FE6A0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47BD3E9-C438-2000-25A2-398123DA0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DFCBA3-90FD-46B3-BE18-41D55394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5C8DB8-530B-EA7E-E4B7-2775826AA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005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D0B9A0-8228-B0F4-D848-5B8AF97A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B1AE8F-CCC9-F584-02C2-7F34F54BD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B4956A-9736-AE01-8FAE-1943F54EFA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B1F42-9899-47EC-849C-10BA02634097}" type="datetimeFigureOut">
              <a:rPr lang="nl-BE" smtClean="0"/>
              <a:t>7/06/2026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63E251-1427-0ED8-0582-9F4D3797D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6D4CE8-D755-AA5A-C34B-F2A7C9E42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F29A15-4D7E-4023-B9BE-D1B1111E0B8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975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52ACDE-B25D-9688-407B-6E4B842282E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2" b="276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EDA2F3-28E2-C3E6-6F0D-63CD8230D1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 sz="5100" dirty="0">
                <a:solidFill>
                  <a:srgbClr val="FFFFFF"/>
                </a:solidFill>
              </a:rPr>
              <a:t>The </a:t>
            </a:r>
            <a:r>
              <a:rPr lang="nl-BE" sz="5100" dirty="0" err="1">
                <a:solidFill>
                  <a:srgbClr val="FFFFFF"/>
                </a:solidFill>
              </a:rPr>
              <a:t>resilience</a:t>
            </a:r>
            <a:r>
              <a:rPr lang="nl-BE" sz="5100" dirty="0">
                <a:solidFill>
                  <a:srgbClr val="FFFFFF"/>
                </a:solidFill>
              </a:rPr>
              <a:t> case of Stichting Vestingwerken Westelijk Noord-Brabant </a:t>
            </a:r>
            <a:r>
              <a:rPr lang="nl-BE" sz="5100" dirty="0" err="1">
                <a:solidFill>
                  <a:srgbClr val="FFFFFF"/>
                </a:solidFill>
              </a:rPr>
              <a:t>and</a:t>
            </a:r>
            <a:r>
              <a:rPr lang="nl-BE" sz="5100" dirty="0">
                <a:solidFill>
                  <a:srgbClr val="FFFFFF"/>
                </a:solidFill>
              </a:rPr>
              <a:t> Zuiderwaterlinie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1038D9-43CD-2AB1-5A15-F6C511067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NL" sz="1700">
                <a:solidFill>
                  <a:srgbClr val="FFFFFF"/>
                </a:solidFill>
              </a:rPr>
              <a:t>Dennis van Nieuwenhuijzen PhD.</a:t>
            </a:r>
          </a:p>
          <a:p>
            <a:endParaRPr lang="nl-BE" sz="1700" i="1">
              <a:solidFill>
                <a:srgbClr val="FFFFFF"/>
              </a:solidFill>
            </a:endParaRPr>
          </a:p>
          <a:p>
            <a:r>
              <a:rPr lang="nl-BE" sz="1700" i="1">
                <a:solidFill>
                  <a:srgbClr val="FFFFFF"/>
                </a:solidFill>
              </a:rPr>
              <a:t>Chair Stichting Vestingwerken Westelijk Noord-Brabant and Coordinator Europe ICOFORT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B5D5118-F83E-4BE9-3C1E-C973D31B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4" y="5394323"/>
            <a:ext cx="1818387" cy="149667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C59534D-5C3C-D1A7-4403-CDFBFEA10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63" y="5394324"/>
            <a:ext cx="4224701" cy="146367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198F20E6-B836-1D2B-97AB-055C532D3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37" y="5360021"/>
            <a:ext cx="3387106" cy="151447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76A83FC-C571-3ED6-4276-157ED1FDB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" y="5365365"/>
            <a:ext cx="1633613" cy="147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50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797A33A-1CF0-73B0-7722-9C7ED3A39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A257C3C-18CD-F654-2CCB-399067F56D01}"/>
              </a:ext>
            </a:extLst>
          </p:cNvPr>
          <p:cNvSpPr txBox="1"/>
          <p:nvPr/>
        </p:nvSpPr>
        <p:spPr>
          <a:xfrm>
            <a:off x="2052320" y="4975165"/>
            <a:ext cx="91643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148623E-E50E-549A-89B7-D5F2668E6208}"/>
              </a:ext>
            </a:extLst>
          </p:cNvPr>
          <p:cNvSpPr txBox="1"/>
          <p:nvPr/>
        </p:nvSpPr>
        <p:spPr>
          <a:xfrm>
            <a:off x="2418404" y="5029428"/>
            <a:ext cx="7088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Ministry of </a:t>
            </a:r>
            <a:r>
              <a:rPr lang="en-US" sz="2800" b="1" dirty="0" err="1"/>
              <a:t>Defence</a:t>
            </a:r>
            <a:r>
              <a:rPr lang="en-US" sz="2800" b="1" dirty="0"/>
              <a:t> puts Fort Sint-Marie back into use: “Important for the </a:t>
            </a:r>
            <a:r>
              <a:rPr lang="en-US" sz="2800" b="1" dirty="0" err="1"/>
              <a:t>Waasland</a:t>
            </a:r>
            <a:r>
              <a:rPr lang="en-US" sz="2800" b="1" dirty="0"/>
              <a:t>”</a:t>
            </a:r>
            <a:endParaRPr lang="nl-BE" sz="2800" b="1" dirty="0"/>
          </a:p>
        </p:txBody>
      </p:sp>
    </p:spTree>
    <p:extLst>
      <p:ext uri="{BB962C8B-B14F-4D97-AF65-F5344CB8AC3E}">
        <p14:creationId xmlns:p14="http://schemas.microsoft.com/office/powerpoint/2010/main" val="242270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03F49-744F-1B41-BF2F-50616BDD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7707A4-81F7-F8E3-CB02-1A219B654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74" y="1690688"/>
            <a:ext cx="5910818" cy="331470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D6A6A1B-0646-599E-A8BC-95D455332426}"/>
              </a:ext>
            </a:extLst>
          </p:cNvPr>
          <p:cNvSpPr txBox="1"/>
          <p:nvPr/>
        </p:nvSpPr>
        <p:spPr>
          <a:xfrm>
            <a:off x="654627" y="6057900"/>
            <a:ext cx="893618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 example from the past how a fort is connected to civic resilience: </a:t>
            </a:r>
            <a:r>
              <a:rPr lang="en-US" dirty="0" err="1"/>
              <a:t>entrenchement</a:t>
            </a:r>
            <a:r>
              <a:rPr lang="en-US" dirty="0"/>
              <a:t> of </a:t>
            </a:r>
            <a:r>
              <a:rPr lang="en-US" dirty="0" err="1"/>
              <a:t>Loobeek</a:t>
            </a:r>
            <a:r>
              <a:rPr lang="en-US" dirty="0"/>
              <a:t> near Venray.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131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12887-D3A3-4B5B-B653-5A7CE5AD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/>
          <a:lstStyle/>
          <a:p>
            <a:r>
              <a:rPr lang="nl-NL" dirty="0" err="1"/>
              <a:t>Fortifications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role</a:t>
            </a:r>
            <a:r>
              <a:rPr lang="nl-NL" dirty="0"/>
              <a:t> in </a:t>
            </a:r>
            <a:r>
              <a:rPr lang="nl-NL" dirty="0" err="1"/>
              <a:t>civic</a:t>
            </a:r>
            <a:r>
              <a:rPr lang="nl-NL" dirty="0"/>
              <a:t> </a:t>
            </a:r>
            <a:r>
              <a:rPr lang="nl-NL" dirty="0" err="1"/>
              <a:t>resilience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28E150-D6F3-B819-FA66-F14E8767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  <a:p>
            <a:r>
              <a:rPr lang="nl-BE" dirty="0"/>
              <a:t>First of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civic</a:t>
            </a:r>
            <a:r>
              <a:rPr lang="nl-BE" dirty="0"/>
              <a:t> </a:t>
            </a:r>
            <a:r>
              <a:rPr lang="nl-BE" dirty="0" err="1"/>
              <a:t>resilience</a:t>
            </a:r>
            <a:r>
              <a:rPr lang="nl-BE" dirty="0"/>
              <a:t> is </a:t>
            </a:r>
            <a:r>
              <a:rPr lang="nl-BE" dirty="0" err="1"/>
              <a:t>an</a:t>
            </a:r>
            <a:r>
              <a:rPr lang="nl-BE" dirty="0"/>
              <a:t> important (but </a:t>
            </a:r>
            <a:r>
              <a:rPr lang="nl-BE" dirty="0" err="1"/>
              <a:t>much</a:t>
            </a:r>
            <a:r>
              <a:rPr lang="nl-BE" dirty="0"/>
              <a:t> </a:t>
            </a:r>
            <a:r>
              <a:rPr lang="nl-BE" dirty="0" err="1"/>
              <a:t>forgotten</a:t>
            </a:r>
            <a:r>
              <a:rPr lang="nl-BE" dirty="0"/>
              <a:t>) </a:t>
            </a:r>
            <a:r>
              <a:rPr lang="nl-BE" dirty="0" err="1"/>
              <a:t>sustainibility</a:t>
            </a:r>
            <a:r>
              <a:rPr lang="nl-BE" dirty="0"/>
              <a:t> topic. </a:t>
            </a:r>
            <a:r>
              <a:rPr lang="nl-BE" dirty="0" err="1"/>
              <a:t>Sustainibility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socio-economic</a:t>
            </a:r>
            <a:r>
              <a:rPr lang="nl-BE" dirty="0"/>
              <a:t> or </a:t>
            </a:r>
            <a:r>
              <a:rPr lang="nl-BE" dirty="0" err="1"/>
              <a:t>environmental</a:t>
            </a:r>
            <a:r>
              <a:rPr lang="nl-BE" dirty="0"/>
              <a:t> issue, </a:t>
            </a:r>
            <a:r>
              <a:rPr lang="nl-BE" dirty="0" err="1"/>
              <a:t>now</a:t>
            </a:r>
            <a:r>
              <a:rPr lang="nl-BE" dirty="0"/>
              <a:t> a </a:t>
            </a:r>
            <a:r>
              <a:rPr lang="nl-BE" dirty="0" err="1"/>
              <a:t>day</a:t>
            </a:r>
            <a:r>
              <a:rPr lang="nl-BE" dirty="0"/>
              <a:t> </a:t>
            </a:r>
            <a:r>
              <a:rPr lang="nl-BE" dirty="0" err="1"/>
              <a:t>it</a:t>
            </a:r>
            <a:r>
              <a:rPr lang="nl-BE" dirty="0"/>
              <a:t> is more over a </a:t>
            </a:r>
            <a:r>
              <a:rPr lang="nl-BE" dirty="0" err="1"/>
              <a:t>geo-political</a:t>
            </a:r>
            <a:r>
              <a:rPr lang="nl-BE" dirty="0"/>
              <a:t> matter</a:t>
            </a:r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r>
              <a:rPr lang="nl-BE" dirty="0" err="1"/>
              <a:t>Fortified</a:t>
            </a:r>
            <a:r>
              <a:rPr lang="nl-BE" dirty="0"/>
              <a:t> </a:t>
            </a:r>
            <a:r>
              <a:rPr lang="nl-BE" dirty="0" err="1"/>
              <a:t>heritage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its</a:t>
            </a:r>
            <a:r>
              <a:rPr lang="nl-BE" dirty="0"/>
              <a:t> </a:t>
            </a:r>
            <a:r>
              <a:rPr lang="nl-BE" dirty="0" err="1"/>
              <a:t>role</a:t>
            </a:r>
            <a:r>
              <a:rPr lang="nl-BE" dirty="0"/>
              <a:t> in society issues </a:t>
            </a:r>
            <a:r>
              <a:rPr lang="nl-BE" dirty="0" err="1"/>
              <a:t>such</a:t>
            </a:r>
            <a:r>
              <a:rPr lang="nl-BE" dirty="0"/>
              <a:t> as </a:t>
            </a:r>
            <a:r>
              <a:rPr lang="nl-BE" dirty="0" err="1"/>
              <a:t>civic</a:t>
            </a:r>
            <a:r>
              <a:rPr lang="nl-BE" dirty="0"/>
              <a:t> </a:t>
            </a:r>
            <a:r>
              <a:rPr lang="nl-BE" dirty="0" err="1"/>
              <a:t>resilience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   - </a:t>
            </a:r>
            <a:r>
              <a:rPr lang="nl-BE" dirty="0" err="1"/>
              <a:t>place</a:t>
            </a:r>
            <a:r>
              <a:rPr lang="nl-BE" dirty="0"/>
              <a:t> of bonding, </a:t>
            </a:r>
            <a:r>
              <a:rPr lang="nl-BE" dirty="0" err="1"/>
              <a:t>bridging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linking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err="1"/>
              <a:t>Resillience</a:t>
            </a:r>
            <a:r>
              <a:rPr lang="nl-BE" dirty="0"/>
              <a:t> </a:t>
            </a:r>
            <a:r>
              <a:rPr lang="nl-BE" dirty="0" err="1"/>
              <a:t>dialogues</a:t>
            </a:r>
            <a:r>
              <a:rPr lang="nl-BE" dirty="0"/>
              <a:t>: </a:t>
            </a:r>
            <a:r>
              <a:rPr lang="nl-BE" dirty="0" err="1"/>
              <a:t>Bringing</a:t>
            </a:r>
            <a:r>
              <a:rPr lang="nl-BE" dirty="0"/>
              <a:t> </a:t>
            </a:r>
            <a:r>
              <a:rPr lang="nl-BE" dirty="0" err="1"/>
              <a:t>engaged</a:t>
            </a:r>
            <a:r>
              <a:rPr lang="nl-BE" dirty="0"/>
              <a:t> </a:t>
            </a:r>
            <a:r>
              <a:rPr lang="nl-BE" dirty="0" err="1"/>
              <a:t>inhabitants</a:t>
            </a:r>
            <a:r>
              <a:rPr lang="nl-BE" dirty="0"/>
              <a:t>, </a:t>
            </a:r>
            <a:r>
              <a:rPr lang="nl-BE" dirty="0" err="1"/>
              <a:t>organisations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governments</a:t>
            </a:r>
            <a:r>
              <a:rPr lang="nl-BE" dirty="0"/>
              <a:t> </a:t>
            </a:r>
            <a:r>
              <a:rPr lang="nl-BE" dirty="0" err="1"/>
              <a:t>together</a:t>
            </a:r>
            <a:r>
              <a:rPr lang="nl-BE" dirty="0"/>
              <a:t> 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discuss</a:t>
            </a:r>
            <a:r>
              <a:rPr lang="nl-BE" dirty="0"/>
              <a:t> different </a:t>
            </a:r>
            <a:r>
              <a:rPr lang="nl-BE" dirty="0" err="1"/>
              <a:t>themes</a:t>
            </a:r>
            <a:r>
              <a:rPr lang="nl-BE" dirty="0"/>
              <a:t> </a:t>
            </a:r>
            <a:r>
              <a:rPr lang="nl-BE" dirty="0" err="1"/>
              <a:t>concerning</a:t>
            </a:r>
            <a:r>
              <a:rPr lang="nl-BE" dirty="0"/>
              <a:t> </a:t>
            </a:r>
            <a:r>
              <a:rPr lang="nl-BE" dirty="0" err="1"/>
              <a:t>civic</a:t>
            </a:r>
            <a:r>
              <a:rPr lang="nl-BE" dirty="0"/>
              <a:t> </a:t>
            </a:r>
            <a:r>
              <a:rPr lang="nl-BE" dirty="0" err="1"/>
              <a:t>resillience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   </a:t>
            </a:r>
            <a:r>
              <a:rPr lang="nl-BE" dirty="0">
                <a:sym typeface="Wingdings" panose="05000000000000000000" pitchFamily="2" charset="2"/>
              </a:rPr>
              <a:t> At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end we want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combine </a:t>
            </a:r>
            <a:r>
              <a:rPr lang="nl-BE" dirty="0" err="1">
                <a:sym typeface="Wingdings" panose="05000000000000000000" pitchFamily="2" charset="2"/>
              </a:rPr>
              <a:t>all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conclusions</a:t>
            </a:r>
            <a:r>
              <a:rPr lang="nl-BE" dirty="0">
                <a:sym typeface="Wingdings" panose="05000000000000000000" pitchFamily="2" charset="2"/>
              </a:rPr>
              <a:t> of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dialogues</a:t>
            </a:r>
            <a:r>
              <a:rPr lang="nl-BE" dirty="0">
                <a:sym typeface="Wingdings" panose="05000000000000000000" pitchFamily="2" charset="2"/>
              </a:rPr>
              <a:t>      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         </a:t>
            </a:r>
            <a:r>
              <a:rPr lang="nl-BE" dirty="0" err="1">
                <a:sym typeface="Wingdings" panose="05000000000000000000" pitchFamily="2" charset="2"/>
              </a:rPr>
              <a:t>into</a:t>
            </a:r>
            <a:r>
              <a:rPr lang="nl-BE" dirty="0">
                <a:sym typeface="Wingdings" panose="05000000000000000000" pitchFamily="2" charset="2"/>
              </a:rPr>
              <a:t> a </a:t>
            </a:r>
            <a:r>
              <a:rPr lang="nl-BE" dirty="0" err="1">
                <a:sym typeface="Wingdings" panose="05000000000000000000" pitchFamily="2" charset="2"/>
              </a:rPr>
              <a:t>publication</a:t>
            </a:r>
            <a:r>
              <a:rPr lang="nl-BE" dirty="0">
                <a:sym typeface="Wingdings" panose="05000000000000000000" pitchFamily="2" charset="2"/>
              </a:rPr>
              <a:t> as a </a:t>
            </a:r>
            <a:r>
              <a:rPr lang="nl-BE" dirty="0" err="1">
                <a:sym typeface="Wingdings" panose="05000000000000000000" pitchFamily="2" charset="2"/>
              </a:rPr>
              <a:t>sort</a:t>
            </a:r>
            <a:r>
              <a:rPr lang="nl-BE" dirty="0">
                <a:sym typeface="Wingdings" panose="05000000000000000000" pitchFamily="2" charset="2"/>
              </a:rPr>
              <a:t> of </a:t>
            </a:r>
            <a:r>
              <a:rPr lang="nl-BE" dirty="0" err="1">
                <a:sym typeface="Wingdings" panose="05000000000000000000" pitchFamily="2" charset="2"/>
              </a:rPr>
              <a:t>guidance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how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to</a:t>
            </a:r>
            <a:r>
              <a:rPr lang="nl-BE" dirty="0">
                <a:sym typeface="Wingdings" panose="05000000000000000000" pitchFamily="2" charset="2"/>
              </a:rPr>
              <a:t> face crises </a:t>
            </a:r>
            <a:r>
              <a:rPr lang="nl-BE" dirty="0" err="1">
                <a:sym typeface="Wingdings" panose="05000000000000000000" pitchFamily="2" charset="2"/>
              </a:rPr>
              <a:t>with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dirty="0" err="1">
                <a:sym typeface="Wingdings" panose="05000000000000000000" pitchFamily="2" charset="2"/>
              </a:rPr>
              <a:t>the</a:t>
            </a:r>
            <a:r>
              <a:rPr lang="nl-BE" dirty="0">
                <a:sym typeface="Wingdings" panose="05000000000000000000" pitchFamily="2" charset="2"/>
              </a:rPr>
              <a:t> help or  </a:t>
            </a: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         re-</a:t>
            </a:r>
            <a:r>
              <a:rPr lang="nl-BE" dirty="0" err="1">
                <a:sym typeface="Wingdings" panose="05000000000000000000" pitchFamily="2" charset="2"/>
              </a:rPr>
              <a:t>use</a:t>
            </a:r>
            <a:r>
              <a:rPr lang="nl-BE" dirty="0">
                <a:sym typeface="Wingdings" panose="05000000000000000000" pitchFamily="2" charset="2"/>
              </a:rPr>
              <a:t> of military </a:t>
            </a:r>
            <a:r>
              <a:rPr lang="nl-BE" dirty="0" err="1">
                <a:sym typeface="Wingdings" panose="05000000000000000000" pitchFamily="2" charset="2"/>
              </a:rPr>
              <a:t>heritage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758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449D398-CC29-5D2A-B8D7-86B92EB3D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9" b="277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A651A10-3FBC-A327-02C9-9EF098153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67891" cy="381953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61122F0-E9BC-143A-8D10-A08906CBB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60" y="1720171"/>
            <a:ext cx="3888140" cy="5184186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B95BC48-1C33-D2B5-635D-9FC2F7C15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85" y="1101436"/>
            <a:ext cx="2622103" cy="349613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A08C0DEB-C3B7-52A3-4A83-F289E7B0EA53}"/>
              </a:ext>
            </a:extLst>
          </p:cNvPr>
          <p:cNvSpPr txBox="1"/>
          <p:nvPr/>
        </p:nvSpPr>
        <p:spPr>
          <a:xfrm>
            <a:off x="665019" y="6120245"/>
            <a:ext cx="51973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First </a:t>
            </a:r>
            <a:r>
              <a:rPr lang="nl-NL" dirty="0" err="1"/>
              <a:t>Resilience</a:t>
            </a:r>
            <a:r>
              <a:rPr lang="nl-NL" dirty="0"/>
              <a:t> </a:t>
            </a:r>
            <a:r>
              <a:rPr lang="nl-NL" dirty="0" err="1"/>
              <a:t>Dialogue</a:t>
            </a:r>
            <a:r>
              <a:rPr lang="nl-NL" dirty="0"/>
              <a:t> in Breda, 8th of april 2026  </a:t>
            </a:r>
            <a:r>
              <a:rPr lang="nl-NL" dirty="0" err="1"/>
              <a:t>concerning</a:t>
            </a:r>
            <a:r>
              <a:rPr lang="nl-NL" dirty="0"/>
              <a:t> </a:t>
            </a:r>
            <a:r>
              <a:rPr lang="nl-NL" dirty="0" err="1"/>
              <a:t>civic</a:t>
            </a:r>
            <a:r>
              <a:rPr lang="nl-NL" dirty="0"/>
              <a:t> </a:t>
            </a:r>
            <a:r>
              <a:rPr lang="nl-NL" dirty="0" err="1"/>
              <a:t>resilience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769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BC528-20D7-6493-5978-B88CCB43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nl-NL" dirty="0" err="1"/>
              <a:t>What’s</a:t>
            </a:r>
            <a:r>
              <a:rPr lang="nl-NL" dirty="0"/>
              <a:t> next?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5761-CCA9-B2FC-EA40-348C3C96D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 are now in full preperation of the second resilience dialogue, this time with the theme </a:t>
            </a:r>
            <a:r>
              <a:rPr lang="nl-NL" i="1" dirty="0"/>
              <a:t>Military heritage as a strategic resource for a resilient society  </a:t>
            </a:r>
            <a:r>
              <a:rPr lang="nl-NL" dirty="0"/>
              <a:t>with the cooperation of the University of Utrecht, Tilburg, Avans University of applied sciences in Breda/Den Bosch and the Dutch Defence Academy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08416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Wingdings</vt:lpstr>
      <vt:lpstr>Kantoorthema</vt:lpstr>
      <vt:lpstr>The resilience case of Stichting Vestingwerken Westelijk Noord-Brabant and Zuiderwaterlinie</vt:lpstr>
      <vt:lpstr>PowerPoint Presentation</vt:lpstr>
      <vt:lpstr>PowerPoint Presentation</vt:lpstr>
      <vt:lpstr>Fortifications and their role in civic resilience</vt:lpstr>
      <vt:lpstr>PowerPoint Presentation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Dennis van Nieuwenhuijzen</dc:creator>
  <cp:lastModifiedBy>Rafael Deroo</cp:lastModifiedBy>
  <cp:revision>2</cp:revision>
  <dcterms:created xsi:type="dcterms:W3CDTF">2026-06-07T09:37:35Z</dcterms:created>
  <dcterms:modified xsi:type="dcterms:W3CDTF">2026-06-07T13:07:14Z</dcterms:modified>
</cp:coreProperties>
</file>