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90" r:id="rId3"/>
    <p:sldId id="292" r:id="rId4"/>
    <p:sldId id="294" r:id="rId5"/>
    <p:sldId id="291" r:id="rId6"/>
    <p:sldId id="293" r:id="rId7"/>
    <p:sldId id="298" r:id="rId8"/>
    <p:sldId id="300" r:id="rId9"/>
    <p:sldId id="299" r:id="rId10"/>
    <p:sldId id="301" r:id="rId11"/>
    <p:sldId id="302" r:id="rId12"/>
    <p:sldId id="296" r:id="rId13"/>
    <p:sldId id="303" r:id="rId14"/>
    <p:sldId id="295" r:id="rId15"/>
    <p:sldId id="304" r:id="rId16"/>
    <p:sldId id="306" r:id="rId17"/>
    <p:sldId id="307" r:id="rId18"/>
    <p:sldId id="297" r:id="rId19"/>
    <p:sldId id="305" r:id="rId20"/>
    <p:sldId id="288" r:id="rId2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B1B"/>
    <a:srgbClr val="FEC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7" autoAdjust="0"/>
    <p:restoredTop sz="90171" autoAdjust="0"/>
  </p:normalViewPr>
  <p:slideViewPr>
    <p:cSldViewPr snapToGrid="0" showGuides="1">
      <p:cViewPr varScale="1">
        <p:scale>
          <a:sx n="57" d="100"/>
          <a:sy n="57" d="100"/>
        </p:scale>
        <p:origin x="8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34FD6-F13A-014D-B486-AE45976279D7}" type="datetimeFigureOut">
              <a:rPr lang="en-BE" smtClean="0"/>
              <a:t>06/07/2026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1A296-8725-2649-A4E5-3FACE05EE31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4457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1A296-8725-2649-A4E5-3FACE05EE31E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225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Keep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balance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draagkracht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heritage</a:t>
            </a:r>
            <a:r>
              <a:rPr lang="nl-BE" dirty="0"/>
              <a:t> site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surrounding</a:t>
            </a:r>
            <a:r>
              <a:rPr lang="nl-BE" dirty="0"/>
              <a:t> </a:t>
            </a:r>
            <a:r>
              <a:rPr lang="nl-BE" dirty="0" err="1"/>
              <a:t>city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1A296-8725-2649-A4E5-3FACE05EE31E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728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Erfpacht op grond nieuwbouw en op gebouwen erfgoed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1A296-8725-2649-A4E5-3FACE05EE31E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645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Kleine stad, beperkt budget, hoge ambities; stad doet erfgoedrestauratie (buitenschil, dak); side </a:t>
            </a:r>
            <a:r>
              <a:rPr lang="nl-BE" dirty="0" err="1"/>
              <a:t>note</a:t>
            </a:r>
            <a:r>
              <a:rPr lang="nl-BE" dirty="0"/>
              <a:t>: we </a:t>
            </a:r>
            <a:r>
              <a:rPr lang="nl-BE" dirty="0" err="1"/>
              <a:t>need</a:t>
            </a:r>
            <a:r>
              <a:rPr lang="nl-BE" dirty="0"/>
              <a:t> public </a:t>
            </a:r>
            <a:r>
              <a:rPr lang="nl-BE" dirty="0" err="1"/>
              <a:t>funding</a:t>
            </a:r>
            <a:r>
              <a:rPr lang="nl-BE" dirty="0"/>
              <a:t> </a:t>
            </a:r>
            <a:r>
              <a:rPr lang="nl-BE" dirty="0" err="1"/>
              <a:t>ourselves</a:t>
            </a:r>
            <a:r>
              <a:rPr lang="nl-BE" dirty="0"/>
              <a:t> (subsidies)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1A296-8725-2649-A4E5-3FACE05EE31E}" type="slidenum">
              <a:rPr lang="en-BE" smtClean="0"/>
              <a:t>19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735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history</a:t>
            </a:r>
            <a:r>
              <a:rPr lang="nl-BE" dirty="0"/>
              <a:t> is made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conquering</a:t>
            </a:r>
            <a:r>
              <a:rPr lang="nl-BE" dirty="0"/>
              <a:t> </a:t>
            </a:r>
            <a:r>
              <a:rPr lang="nl-BE" dirty="0" err="1"/>
              <a:t>cities</a:t>
            </a:r>
            <a:r>
              <a:rPr lang="nl-BE" dirty="0"/>
              <a:t>, but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helping</a:t>
            </a:r>
            <a:r>
              <a:rPr lang="nl-BE" dirty="0"/>
              <a:t> </a:t>
            </a:r>
            <a:r>
              <a:rPr lang="nl-BE" dirty="0" err="1"/>
              <a:t>them</a:t>
            </a:r>
            <a:r>
              <a:rPr lang="nl-BE" dirty="0"/>
              <a:t> </a:t>
            </a:r>
            <a:r>
              <a:rPr lang="nl-BE" dirty="0" err="1"/>
              <a:t>recover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1A296-8725-2649-A4E5-3FACE05EE31E}" type="slidenum">
              <a:rPr lang="en-BE" smtClean="0"/>
              <a:t>20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857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-bas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B8BC3C3F-B62D-D654-9EC7-EFF018AB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4898" y="1985790"/>
            <a:ext cx="4182204" cy="2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0F307-D512-A34F-D1B1-FE5B36053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901" y="5733737"/>
            <a:ext cx="853200" cy="223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58EAD-B2FB-AAAA-07D3-C1F733605ACC}"/>
              </a:ext>
            </a:extLst>
          </p:cNvPr>
          <p:cNvSpPr txBox="1"/>
          <p:nvPr userDrawn="1"/>
        </p:nvSpPr>
        <p:spPr>
          <a:xfrm>
            <a:off x="607101" y="6039085"/>
            <a:ext cx="1098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1" i="0" dirty="0">
                <a:latin typeface="Arial" panose="020B0604020202020204" pitchFamily="34" charset="0"/>
                <a:cs typeface="Arial" panose="020B0604020202020204" pitchFamily="34" charset="0"/>
              </a:rPr>
              <a:t>Volg 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7BAE6-B5A8-FA3A-9843-5ACA3363C04D}"/>
              </a:ext>
            </a:extLst>
          </p:cNvPr>
          <p:cNvSpPr txBox="1"/>
          <p:nvPr userDrawn="1"/>
        </p:nvSpPr>
        <p:spPr>
          <a:xfrm>
            <a:off x="1588959" y="6039085"/>
            <a:ext cx="145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0" i="0" dirty="0">
                <a:latin typeface="Arial" panose="020B0604020202020204" pitchFamily="34" charset="0"/>
                <a:cs typeface="Arial" panose="020B0604020202020204" pitchFamily="34" charset="0"/>
              </a:rPr>
              <a:t>@staddiest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6FB08-D4B8-72D8-C94B-66943992D831}"/>
              </a:ext>
            </a:extLst>
          </p:cNvPr>
          <p:cNvSpPr txBox="1"/>
          <p:nvPr userDrawn="1"/>
        </p:nvSpPr>
        <p:spPr>
          <a:xfrm>
            <a:off x="9797322" y="6039085"/>
            <a:ext cx="1787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BE" sz="1600" b="1" i="0" dirty="0">
                <a:latin typeface="Arial" panose="020B0604020202020204" pitchFamily="34" charset="0"/>
                <a:cs typeface="Arial" panose="020B0604020202020204" pitchFamily="34" charset="0"/>
              </a:rPr>
              <a:t>www.diest.be</a:t>
            </a:r>
          </a:p>
        </p:txBody>
      </p:sp>
    </p:spTree>
    <p:extLst>
      <p:ext uri="{BB962C8B-B14F-4D97-AF65-F5344CB8AC3E}">
        <p14:creationId xmlns:p14="http://schemas.microsoft.com/office/powerpoint/2010/main" val="3601238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wit-ora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AEDF30-5AB5-5EF7-F48E-6EB903E6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552450"/>
            <a:ext cx="10083800" cy="145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984FD9A-99CD-438D-BF80-B9FE3D1FE6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750" y="2006600"/>
            <a:ext cx="10096500" cy="358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3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wit-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98A33163-1F21-ED08-B279-E73C64060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552450"/>
            <a:ext cx="10083800" cy="145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22CB55B-5B28-9B30-D0EA-690065D62A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750" y="2006600"/>
            <a:ext cx="10096500" cy="358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69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wit-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40A588F-4C15-68A4-B6B6-EC9FA2B3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552450"/>
            <a:ext cx="10083800" cy="145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C044B9-5A7B-E0D9-5541-5ECE95CA8B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750" y="2006600"/>
            <a:ext cx="10096500" cy="358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93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wit-ge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3C93A27-0A0C-F90F-7658-007DFF36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552450"/>
            <a:ext cx="10083800" cy="145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C95C3B-6391-3623-10E2-7836AF5F5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7750" y="2006600"/>
            <a:ext cx="10096500" cy="358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78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foto-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36AD50C-5D28-A630-29D2-BA9149C9CF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6250" y="1289051"/>
            <a:ext cx="432435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980E22A4-E545-58F0-38A9-4FA6ADF469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44000" y="0"/>
            <a:ext cx="6840000" cy="68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27286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-D-foto-ora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6F6AC9B-E85A-7C53-6BC8-56F9E7B0D8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6250" y="1289051"/>
            <a:ext cx="432435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9584116-2393-81F3-26C4-B217991C0C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44000" y="7495"/>
            <a:ext cx="6840000" cy="68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972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-D-foto-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5780C-C4A9-DD56-6B84-2F7C31A357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6250" y="1289051"/>
            <a:ext cx="432435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D153F9C-2819-3820-6378-C604D3049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44000" y="7495"/>
            <a:ext cx="6840000" cy="68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98585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-D-foto-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D7754-150F-3BDA-1E3A-8DD67B1842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6250" y="1289051"/>
            <a:ext cx="432435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D1A416F-B05B-1737-4569-85F5EFE6D0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44000" y="7495"/>
            <a:ext cx="6840000" cy="68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841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-D-foto-ge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F77F27DA-500F-ED20-F1BA-2C491F0E9F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44000" y="7495"/>
            <a:ext cx="6840000" cy="68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29A12-7D12-1ECE-4E71-705D456B47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6250" y="1289051"/>
            <a:ext cx="432435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87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d-metkleinefoto-ora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E52D6FC-6AF3-7206-26DD-6D14A561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882650"/>
            <a:ext cx="3359150" cy="255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CE37CBA-6160-213F-DAD9-EA808FF403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2100" y="882650"/>
            <a:ext cx="5784850" cy="5156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8CAE991-A393-6723-0E6F-7E0FED316F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618000"/>
            <a:ext cx="3240000" cy="32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52542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slide-metD-StSul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458AB7E-A63C-5ACC-3371-627EDACBD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7226389" y="2621639"/>
            <a:ext cx="3388849" cy="1126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FFF6C-5E8A-493D-5E4A-361F1426F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0990" y="5733738"/>
            <a:ext cx="852913" cy="223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84C3DF-3943-8126-8BF8-2087E642AAA2}"/>
              </a:ext>
            </a:extLst>
          </p:cNvPr>
          <p:cNvSpPr txBox="1"/>
          <p:nvPr userDrawn="1"/>
        </p:nvSpPr>
        <p:spPr>
          <a:xfrm>
            <a:off x="6019520" y="6039085"/>
            <a:ext cx="1098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 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523797-5F28-97E3-FC50-30F6858E731C}"/>
              </a:ext>
            </a:extLst>
          </p:cNvPr>
          <p:cNvSpPr txBox="1"/>
          <p:nvPr userDrawn="1"/>
        </p:nvSpPr>
        <p:spPr>
          <a:xfrm>
            <a:off x="7001378" y="6039085"/>
            <a:ext cx="145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@staddiest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ACD60-11B7-31B2-40C2-BBEA834FFDE5}"/>
              </a:ext>
            </a:extLst>
          </p:cNvPr>
          <p:cNvSpPr txBox="1"/>
          <p:nvPr userDrawn="1"/>
        </p:nvSpPr>
        <p:spPr>
          <a:xfrm>
            <a:off x="9797322" y="6039085"/>
            <a:ext cx="1787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www.diest.be</a:t>
            </a:r>
          </a:p>
        </p:txBody>
      </p:sp>
    </p:spTree>
    <p:extLst>
      <p:ext uri="{BB962C8B-B14F-4D97-AF65-F5344CB8AC3E}">
        <p14:creationId xmlns:p14="http://schemas.microsoft.com/office/powerpoint/2010/main" val="694791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d-metkleinefoto-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25598A0-E8E7-EB01-778B-8A0B670C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882650"/>
            <a:ext cx="3359150" cy="255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DC26CD5-01DA-9A60-0ED1-CC37210EA6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618000"/>
            <a:ext cx="3240000" cy="3240000"/>
          </a:xfrm>
          <a:prstGeom prst="flowChartDelay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D1227F1-6A8B-50A5-8FDE-F25A99A614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2100" y="882650"/>
            <a:ext cx="5784850" cy="5156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9821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d-metkleinefoto-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926900E-3CDC-F81C-0017-24AD7EFE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882650"/>
            <a:ext cx="3359150" cy="255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4B51C6-B5A0-74DA-287C-01ECAEA8A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2100" y="882650"/>
            <a:ext cx="5784850" cy="5156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575C901-3413-4247-206B-CA6535F363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618000"/>
            <a:ext cx="3240000" cy="32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49801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d-metkleinefoto-ge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A34759-4821-BAF1-9796-3FBA4446DA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618000"/>
            <a:ext cx="3240000" cy="3240000"/>
          </a:xfrm>
          <a:prstGeom prst="flowChartDelay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BE" dirty="0"/>
              <a:t>FOTO</a:t>
            </a:r>
            <a:endParaRPr lang="en-BE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0746A59-CEBC-1763-B8C7-4C4A8289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882650"/>
            <a:ext cx="3359150" cy="255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3784531-A9E5-BE09-616E-BD84C2DA7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2100" y="882650"/>
            <a:ext cx="5784850" cy="5156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664462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9863262-A72B-4AB1-822D-2D372EBFE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552450"/>
            <a:ext cx="10083800" cy="145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7948DC4-93CF-5793-8076-E7A61B2E6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750" y="2006600"/>
            <a:ext cx="10083800" cy="39814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763449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A266887-BD8C-F2FE-1F22-96F486F9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552450"/>
            <a:ext cx="10083800" cy="145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1E2D16-3AA1-DBB1-20D7-FD252B20B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750" y="2006600"/>
            <a:ext cx="10083800" cy="39814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112440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slide-metD-schaff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458AB7E-A63C-5ACC-3371-627EDACBD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7226389" y="2621639"/>
            <a:ext cx="3388849" cy="1126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FFF6C-5E8A-493D-5E4A-361F1426F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0990" y="5733738"/>
            <a:ext cx="852913" cy="223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84C3DF-3943-8126-8BF8-2087E642AAA2}"/>
              </a:ext>
            </a:extLst>
          </p:cNvPr>
          <p:cNvSpPr txBox="1"/>
          <p:nvPr userDrawn="1"/>
        </p:nvSpPr>
        <p:spPr>
          <a:xfrm>
            <a:off x="6019520" y="6039085"/>
            <a:ext cx="1098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 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523797-5F28-97E3-FC50-30F6858E731C}"/>
              </a:ext>
            </a:extLst>
          </p:cNvPr>
          <p:cNvSpPr txBox="1"/>
          <p:nvPr userDrawn="1"/>
        </p:nvSpPr>
        <p:spPr>
          <a:xfrm>
            <a:off x="7001378" y="6039085"/>
            <a:ext cx="145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@staddiest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ACD60-11B7-31B2-40C2-BBEA834FFDE5}"/>
              </a:ext>
            </a:extLst>
          </p:cNvPr>
          <p:cNvSpPr txBox="1"/>
          <p:nvPr userDrawn="1"/>
        </p:nvSpPr>
        <p:spPr>
          <a:xfrm>
            <a:off x="9797322" y="6039085"/>
            <a:ext cx="1787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www.diest.be</a:t>
            </a:r>
          </a:p>
        </p:txBody>
      </p:sp>
    </p:spTree>
    <p:extLst>
      <p:ext uri="{BB962C8B-B14F-4D97-AF65-F5344CB8AC3E}">
        <p14:creationId xmlns:p14="http://schemas.microsoft.com/office/powerpoint/2010/main" val="238161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-metD-viewCitad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458AB7E-A63C-5ACC-3371-627EDACBD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7226389" y="2621639"/>
            <a:ext cx="3388849" cy="1126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FFF6C-5E8A-493D-5E4A-361F1426F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0990" y="5733738"/>
            <a:ext cx="852913" cy="223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84C3DF-3943-8126-8BF8-2087E642AAA2}"/>
              </a:ext>
            </a:extLst>
          </p:cNvPr>
          <p:cNvSpPr txBox="1"/>
          <p:nvPr userDrawn="1"/>
        </p:nvSpPr>
        <p:spPr>
          <a:xfrm>
            <a:off x="6019520" y="6039085"/>
            <a:ext cx="1098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 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523797-5F28-97E3-FC50-30F6858E731C}"/>
              </a:ext>
            </a:extLst>
          </p:cNvPr>
          <p:cNvSpPr txBox="1"/>
          <p:nvPr userDrawn="1"/>
        </p:nvSpPr>
        <p:spPr>
          <a:xfrm>
            <a:off x="7001378" y="6039085"/>
            <a:ext cx="145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@staddiest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ACD60-11B7-31B2-40C2-BBEA834FFDE5}"/>
              </a:ext>
            </a:extLst>
          </p:cNvPr>
          <p:cNvSpPr txBox="1"/>
          <p:nvPr userDrawn="1"/>
        </p:nvSpPr>
        <p:spPr>
          <a:xfrm>
            <a:off x="9797322" y="6039085"/>
            <a:ext cx="1787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www.diest.be</a:t>
            </a:r>
          </a:p>
        </p:txBody>
      </p:sp>
    </p:spTree>
    <p:extLst>
      <p:ext uri="{BB962C8B-B14F-4D97-AF65-F5344CB8AC3E}">
        <p14:creationId xmlns:p14="http://schemas.microsoft.com/office/powerpoint/2010/main" val="1592414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-gekleurdevlakk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DC2F2572-221A-A94F-58D0-3CCB64C24A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3927" y="1790700"/>
            <a:ext cx="3422650" cy="2362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C6AFC9-4AFD-176E-A9BE-CD2E90027B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80610" y="5291533"/>
            <a:ext cx="852913" cy="2233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8F2310-39C1-1C7B-2926-AC4A55E6B401}"/>
              </a:ext>
            </a:extLst>
          </p:cNvPr>
          <p:cNvSpPr txBox="1"/>
          <p:nvPr userDrawn="1"/>
        </p:nvSpPr>
        <p:spPr>
          <a:xfrm>
            <a:off x="2789140" y="5596880"/>
            <a:ext cx="1098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 ons: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6D02E-C6FA-601E-07F5-F1E89850E674}"/>
              </a:ext>
            </a:extLst>
          </p:cNvPr>
          <p:cNvSpPr txBox="1"/>
          <p:nvPr userDrawn="1"/>
        </p:nvSpPr>
        <p:spPr>
          <a:xfrm>
            <a:off x="3770998" y="5596880"/>
            <a:ext cx="145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@staddiest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C259A-70D0-6176-4CE5-6EF073FB37AE}"/>
              </a:ext>
            </a:extLst>
          </p:cNvPr>
          <p:cNvSpPr txBox="1"/>
          <p:nvPr userDrawn="1"/>
        </p:nvSpPr>
        <p:spPr>
          <a:xfrm>
            <a:off x="9797322" y="5596880"/>
            <a:ext cx="1787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BE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www.diest.be</a:t>
            </a:r>
          </a:p>
        </p:txBody>
      </p:sp>
    </p:spTree>
    <p:extLst>
      <p:ext uri="{BB962C8B-B14F-4D97-AF65-F5344CB8AC3E}">
        <p14:creationId xmlns:p14="http://schemas.microsoft.com/office/powerpoint/2010/main" val="1347650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-ora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62C9-A464-A4DF-C757-4846B95FD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2701"/>
            <a:ext cx="9144000" cy="21463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F9E93-8CC1-E398-922B-D15E16C78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175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00274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-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62C9-A464-A4DF-C757-4846B95FD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2701"/>
            <a:ext cx="9144000" cy="21463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F9E93-8CC1-E398-922B-D15E16C78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175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8928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-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62C9-A464-A4DF-C757-4846B95FD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2701"/>
            <a:ext cx="9144000" cy="21463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F9E93-8CC1-E398-922B-D15E16C78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175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35784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-ge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62C9-A464-A4DF-C757-4846B95FD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2701"/>
            <a:ext cx="9144000" cy="21463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F9E93-8CC1-E398-922B-D15E16C78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175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59B1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948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47D7A-514B-ED61-E17E-0655D279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552450"/>
            <a:ext cx="10083800" cy="145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C44AB-EBD0-3875-4B7C-F4187ADFB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0" y="2006600"/>
            <a:ext cx="10096500" cy="358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2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0" r:id="rId4"/>
    <p:sldLayoutId id="2147483668" r:id="rId5"/>
    <p:sldLayoutId id="2147483663" r:id="rId6"/>
    <p:sldLayoutId id="2147483664" r:id="rId7"/>
    <p:sldLayoutId id="2147483665" r:id="rId8"/>
    <p:sldLayoutId id="2147483649" r:id="rId9"/>
    <p:sldLayoutId id="2147483650" r:id="rId10"/>
    <p:sldLayoutId id="2147483652" r:id="rId11"/>
    <p:sldLayoutId id="2147483653" r:id="rId12"/>
    <p:sldLayoutId id="2147483654" r:id="rId13"/>
    <p:sldLayoutId id="2147483651" r:id="rId14"/>
    <p:sldLayoutId id="2147483655" r:id="rId15"/>
    <p:sldLayoutId id="2147483657" r:id="rId16"/>
    <p:sldLayoutId id="2147483656" r:id="rId17"/>
    <p:sldLayoutId id="2147483658" r:id="rId18"/>
    <p:sldLayoutId id="2147483660" r:id="rId19"/>
    <p:sldLayoutId id="2147483661" r:id="rId20"/>
    <p:sldLayoutId id="2147483662" r:id="rId21"/>
    <p:sldLayoutId id="2147483659" r:id="rId22"/>
    <p:sldLayoutId id="2147483667" r:id="rId23"/>
    <p:sldLayoutId id="214748366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4814" y="1282701"/>
            <a:ext cx="11557416" cy="2146300"/>
          </a:xfrm>
        </p:spPr>
        <p:txBody>
          <a:bodyPr>
            <a:normAutofit/>
          </a:bodyPr>
          <a:lstStyle/>
          <a:p>
            <a:r>
              <a:rPr lang="LID4096" b="0" i="1" noProof="1"/>
              <a:t>Issues on Public-Private Partnership in Fortified Heritage Development</a:t>
            </a:r>
            <a:endParaRPr lang="LID4096" noProof="1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ID4096" noProof="1"/>
              <a:t>Lessons from the Ongoing Transformation of the Citadel of Diest</a:t>
            </a:r>
          </a:p>
          <a:p>
            <a:endParaRPr lang="LID4096" noProof="1"/>
          </a:p>
          <a:p>
            <a:r>
              <a:rPr lang="LID4096" noProof="1">
                <a:solidFill>
                  <a:schemeClr val="bg1"/>
                </a:solidFill>
              </a:rPr>
              <a:t>Bart Severi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FA54EC-F76B-0337-FCC0-8AF281C83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81" y="195351"/>
            <a:ext cx="848438" cy="8809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11D91F-22C1-A9E1-341A-E8982532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035" y="280572"/>
            <a:ext cx="848438" cy="7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8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EE8E453-1A65-75AA-B5A2-A28A3A4DE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625" b="1506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926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FF7DE-A678-B680-DC3B-B5204417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First Knot: </a:t>
            </a:r>
            <a:r>
              <a:rPr lang="nl-BE" dirty="0" err="1"/>
              <a:t>Programme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31E9FC-00AC-491C-7F5C-FE4BE288F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2006600"/>
            <a:ext cx="6601987" cy="3587750"/>
          </a:xfrm>
        </p:spPr>
        <p:txBody>
          <a:bodyPr>
            <a:normAutofit/>
          </a:bodyPr>
          <a:lstStyle/>
          <a:p>
            <a:r>
              <a:rPr lang="nl-BE" i="1" dirty="0"/>
              <a:t>Slow </a:t>
            </a:r>
            <a:r>
              <a:rPr lang="nl-BE" i="1" dirty="0" err="1"/>
              <a:t>Urbanism</a:t>
            </a:r>
            <a:endParaRPr lang="nl-BE" i="1" dirty="0"/>
          </a:p>
          <a:p>
            <a:r>
              <a:rPr lang="nl-BE" dirty="0"/>
              <a:t>	Time is </a:t>
            </a:r>
            <a:r>
              <a:rPr lang="nl-BE" dirty="0" err="1"/>
              <a:t>an</a:t>
            </a:r>
            <a:r>
              <a:rPr lang="nl-BE" dirty="0"/>
              <a:t> asset</a:t>
            </a:r>
          </a:p>
          <a:p>
            <a:endParaRPr lang="nl-BE" dirty="0"/>
          </a:p>
          <a:p>
            <a:r>
              <a:rPr lang="nl-BE" i="1" dirty="0" err="1"/>
              <a:t>Housing</a:t>
            </a:r>
            <a:endParaRPr lang="nl-BE" i="1" dirty="0"/>
          </a:p>
          <a:p>
            <a:r>
              <a:rPr lang="nl-BE" dirty="0"/>
              <a:t>	</a:t>
            </a:r>
            <a:r>
              <a:rPr lang="nl-BE" dirty="0" err="1"/>
              <a:t>Political</a:t>
            </a:r>
            <a:r>
              <a:rPr lang="nl-BE" dirty="0"/>
              <a:t> support</a:t>
            </a:r>
          </a:p>
          <a:p>
            <a:endParaRPr lang="nl-BE" dirty="0"/>
          </a:p>
          <a:p>
            <a:r>
              <a:rPr lang="nl-BE" i="1" dirty="0"/>
              <a:t>MICE </a:t>
            </a:r>
            <a:r>
              <a:rPr lang="nl-BE" i="1" dirty="0" err="1"/>
              <a:t>Facilities</a:t>
            </a:r>
            <a:endParaRPr lang="nl-BE" i="1" dirty="0"/>
          </a:p>
          <a:p>
            <a:r>
              <a:rPr lang="nl-BE" dirty="0"/>
              <a:t>	</a:t>
            </a:r>
            <a:r>
              <a:rPr lang="nl-BE" dirty="0" err="1"/>
              <a:t>Economic</a:t>
            </a:r>
            <a:r>
              <a:rPr lang="nl-BE" dirty="0"/>
              <a:t> </a:t>
            </a:r>
            <a:r>
              <a:rPr lang="nl-BE" dirty="0" err="1"/>
              <a:t>demand</a:t>
            </a:r>
            <a:endParaRPr lang="nl-BE" dirty="0"/>
          </a:p>
          <a:p>
            <a:r>
              <a:rPr lang="nl-BE" dirty="0"/>
              <a:t>	</a:t>
            </a:r>
            <a:r>
              <a:rPr lang="nl-BE" dirty="0" err="1"/>
              <a:t>Choose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right </a:t>
            </a:r>
            <a:r>
              <a:rPr lang="nl-BE" dirty="0" err="1"/>
              <a:t>scale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253C4B-D918-02A6-F4AE-70FC189E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931" y="1106480"/>
            <a:ext cx="3245006" cy="486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34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69189-3A73-2337-B8E6-AA92C22C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43D03F-D429-8A99-17F2-AEDDFE6B5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 descr="Afbeelding met buitenshuis, gras, hemel, gebouw">
            <a:extLst>
              <a:ext uri="{FF2B5EF4-FFF2-40B4-BE49-F238E27FC236}">
                <a16:creationId xmlns:a16="http://schemas.microsoft.com/office/drawing/2014/main" id="{C17C1C0B-E92A-DF43-FC64-AB2E147F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516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EFA22-B88E-4574-0F0F-031D5F709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Second Knot: </a:t>
            </a:r>
            <a:r>
              <a:rPr lang="nl-BE" dirty="0" err="1"/>
              <a:t>Retaining</a:t>
            </a:r>
            <a:r>
              <a:rPr lang="nl-BE" dirty="0"/>
              <a:t> Public </a:t>
            </a:r>
            <a:r>
              <a:rPr lang="nl-BE" dirty="0" err="1"/>
              <a:t>Stewardship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A65251-EB31-0CAD-6DAC-E5DDD2BEF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2006600"/>
            <a:ext cx="6813860" cy="3587750"/>
          </a:xfrm>
        </p:spPr>
        <p:txBody>
          <a:bodyPr/>
          <a:lstStyle/>
          <a:p>
            <a:endParaRPr lang="nl-BE" i="1" dirty="0"/>
          </a:p>
          <a:p>
            <a:endParaRPr lang="nl-BE" i="1" dirty="0"/>
          </a:p>
          <a:p>
            <a:r>
              <a:rPr lang="nl-BE" i="1" dirty="0"/>
              <a:t>Strategic Control</a:t>
            </a:r>
          </a:p>
          <a:p>
            <a:r>
              <a:rPr lang="nl-BE" dirty="0"/>
              <a:t>	Long-term </a:t>
            </a:r>
            <a:r>
              <a:rPr lang="nl-BE" dirty="0" err="1"/>
              <a:t>leaseholds</a:t>
            </a:r>
            <a:r>
              <a:rPr lang="nl-BE" dirty="0"/>
              <a:t> on land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housing</a:t>
            </a:r>
            <a:endParaRPr lang="nl-BE" dirty="0"/>
          </a:p>
          <a:p>
            <a:endParaRPr lang="nl-BE" dirty="0"/>
          </a:p>
          <a:p>
            <a:r>
              <a:rPr lang="nl-BE" dirty="0"/>
              <a:t>	</a:t>
            </a:r>
            <a:r>
              <a:rPr lang="nl-BE" dirty="0" err="1"/>
              <a:t>Acquiring</a:t>
            </a:r>
            <a:r>
              <a:rPr lang="nl-BE" dirty="0"/>
              <a:t> expertise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7A319D-F4C7-AD1D-3DFD-B964078D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951" y="1694985"/>
            <a:ext cx="2918293" cy="43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8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531BE-1187-BED1-4D10-BFE0231D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C2CAE6-AA5B-1915-8268-19A8DC97C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6" descr="Afbeelding met buitenshuis, boom, hemel, gras">
            <a:extLst>
              <a:ext uri="{FF2B5EF4-FFF2-40B4-BE49-F238E27FC236}">
                <a16:creationId xmlns:a16="http://schemas.microsoft.com/office/drawing/2014/main" id="{DB6E0D43-0C69-5EDB-E52F-EA5FC510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699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B7824-C220-19FF-0A6A-2D798ACF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Third</a:t>
            </a:r>
            <a:r>
              <a:rPr lang="nl-BE" dirty="0"/>
              <a:t> Knot: </a:t>
            </a:r>
            <a:r>
              <a:rPr lang="nl-BE" dirty="0" err="1"/>
              <a:t>Location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9EA10A-4317-DE34-6F7E-17D45E0DB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721" y="1906239"/>
            <a:ext cx="8915858" cy="40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A74BC-C6A3-0460-2B56-17859714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5854E3-1DF2-49C7-72CA-7F268229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Third</a:t>
            </a:r>
            <a:r>
              <a:rPr lang="nl-BE" dirty="0"/>
              <a:t> Knot: </a:t>
            </a:r>
            <a:r>
              <a:rPr lang="nl-BE" dirty="0" err="1"/>
              <a:t>Location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A3CA0E-6A27-B52D-D862-8171752DB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2006600"/>
            <a:ext cx="5174630" cy="3587750"/>
          </a:xfrm>
        </p:spPr>
        <p:txBody>
          <a:bodyPr/>
          <a:lstStyle/>
          <a:p>
            <a:endParaRPr lang="nl-BE" dirty="0"/>
          </a:p>
          <a:p>
            <a:r>
              <a:rPr lang="nl-BE" i="1" dirty="0" err="1"/>
              <a:t>Historical</a:t>
            </a:r>
            <a:r>
              <a:rPr lang="nl-BE" i="1" dirty="0"/>
              <a:t> </a:t>
            </a:r>
            <a:r>
              <a:rPr lang="nl-BE" i="1" dirty="0" err="1"/>
              <a:t>Inspiration</a:t>
            </a:r>
            <a:endParaRPr lang="nl-BE" i="1" dirty="0"/>
          </a:p>
          <a:p>
            <a:r>
              <a:rPr lang="nl-BE" dirty="0"/>
              <a:t>	</a:t>
            </a:r>
            <a:r>
              <a:rPr lang="nl-BE" dirty="0" err="1"/>
              <a:t>Reflecting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original</a:t>
            </a:r>
            <a:r>
              <a:rPr lang="nl-BE" dirty="0"/>
              <a:t> </a:t>
            </a:r>
            <a:r>
              <a:rPr lang="nl-BE" dirty="0" err="1"/>
              <a:t>spatial</a:t>
            </a:r>
            <a:r>
              <a:rPr lang="nl-BE" dirty="0"/>
              <a:t> </a:t>
            </a:r>
            <a:r>
              <a:rPr lang="nl-BE" dirty="0" err="1"/>
              <a:t>structure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former</a:t>
            </a:r>
            <a:r>
              <a:rPr lang="nl-BE" dirty="0"/>
              <a:t> </a:t>
            </a:r>
            <a:r>
              <a:rPr lang="nl-BE" dirty="0" err="1"/>
              <a:t>northern</a:t>
            </a:r>
            <a:r>
              <a:rPr lang="nl-BE" dirty="0"/>
              <a:t> bastion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A8A0A0-C843-2E8B-2638-FB7BBC8FC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354" y="1674654"/>
            <a:ext cx="5625747" cy="42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9FDC8-45B2-EAEC-A096-BD4C02B66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1E7F-E8D9-99BF-E146-D30CC15D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Third</a:t>
            </a:r>
            <a:r>
              <a:rPr lang="nl-BE" dirty="0"/>
              <a:t> Knot: </a:t>
            </a:r>
            <a:r>
              <a:rPr lang="nl-BE" dirty="0" err="1"/>
              <a:t>Location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1550B44-85BC-8A3A-B59E-4C6CF8F61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000" y="2397512"/>
            <a:ext cx="5792481" cy="2497873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47BF5B8-3E9D-2EA4-6DE6-5A72B4423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2006600"/>
            <a:ext cx="5174630" cy="3587750"/>
          </a:xfrm>
        </p:spPr>
        <p:txBody>
          <a:bodyPr/>
          <a:lstStyle/>
          <a:p>
            <a:endParaRPr lang="nl-BE" dirty="0"/>
          </a:p>
          <a:p>
            <a:r>
              <a:rPr lang="nl-BE" i="1" dirty="0" err="1"/>
              <a:t>Historical</a:t>
            </a:r>
            <a:r>
              <a:rPr lang="nl-BE" i="1" dirty="0"/>
              <a:t> </a:t>
            </a:r>
            <a:r>
              <a:rPr lang="nl-BE" i="1" dirty="0" err="1"/>
              <a:t>Inspiration</a:t>
            </a:r>
            <a:endParaRPr lang="nl-BE" i="1" dirty="0"/>
          </a:p>
          <a:p>
            <a:r>
              <a:rPr lang="nl-BE" dirty="0"/>
              <a:t>	</a:t>
            </a:r>
            <a:r>
              <a:rPr lang="nl-BE" dirty="0" err="1"/>
              <a:t>Reflecting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original</a:t>
            </a:r>
            <a:r>
              <a:rPr lang="nl-BE" dirty="0"/>
              <a:t> </a:t>
            </a:r>
            <a:r>
              <a:rPr lang="nl-BE" dirty="0" err="1"/>
              <a:t>spatial</a:t>
            </a:r>
            <a:r>
              <a:rPr lang="nl-BE" dirty="0"/>
              <a:t> </a:t>
            </a:r>
            <a:r>
              <a:rPr lang="nl-BE" dirty="0" err="1"/>
              <a:t>structure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former</a:t>
            </a:r>
            <a:r>
              <a:rPr lang="nl-BE" dirty="0"/>
              <a:t> </a:t>
            </a:r>
            <a:r>
              <a:rPr lang="nl-BE" dirty="0" err="1"/>
              <a:t>northern</a:t>
            </a:r>
            <a:r>
              <a:rPr lang="nl-BE" dirty="0"/>
              <a:t> bastion</a:t>
            </a:r>
          </a:p>
          <a:p>
            <a:endParaRPr lang="nl-BE" dirty="0"/>
          </a:p>
          <a:p>
            <a:r>
              <a:rPr lang="nl-BE" dirty="0"/>
              <a:t>	Preserving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balance</a:t>
            </a:r>
            <a:r>
              <a:rPr lang="nl-BE" dirty="0"/>
              <a:t> </a:t>
            </a:r>
            <a:r>
              <a:rPr lang="nl-BE" dirty="0" err="1"/>
              <a:t>between</a:t>
            </a:r>
            <a:r>
              <a:rPr lang="nl-BE" dirty="0"/>
              <a:t> a new development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site’s</a:t>
            </a:r>
            <a:r>
              <a:rPr lang="nl-BE" dirty="0"/>
              <a:t> </a:t>
            </a:r>
            <a:r>
              <a:rPr lang="nl-BE" dirty="0" err="1"/>
              <a:t>heritage</a:t>
            </a:r>
            <a:r>
              <a:rPr lang="nl-BE" dirty="0"/>
              <a:t> </a:t>
            </a:r>
            <a:r>
              <a:rPr lang="nl-BE" dirty="0" err="1"/>
              <a:t>character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7659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FDBDB-CF72-01FD-DF3E-58BC761D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1D763B-0AFF-AFB0-3DE7-23A79C871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 descr="Afbeelding met kleding, buitenshuis, persoon, helm">
            <a:extLst>
              <a:ext uri="{FF2B5EF4-FFF2-40B4-BE49-F238E27FC236}">
                <a16:creationId xmlns:a16="http://schemas.microsoft.com/office/drawing/2014/main" id="{52A26CAE-4A57-5F89-876C-0DD3D437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89" b="564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926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0E7C9-D905-D235-B27F-2B5503153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Fourth</a:t>
            </a:r>
            <a:r>
              <a:rPr lang="nl-BE" dirty="0"/>
              <a:t> Knot: Budget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3A5785-5981-1AC1-A910-FC4B5FD87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2006600"/>
            <a:ext cx="6713499" cy="3587750"/>
          </a:xfrm>
        </p:spPr>
        <p:txBody>
          <a:bodyPr/>
          <a:lstStyle/>
          <a:p>
            <a:endParaRPr lang="nl-BE" dirty="0"/>
          </a:p>
          <a:p>
            <a:r>
              <a:rPr lang="nl-BE" i="1" dirty="0" err="1"/>
              <a:t>Balancing</a:t>
            </a:r>
            <a:r>
              <a:rPr lang="nl-BE" i="1" dirty="0"/>
              <a:t> public </a:t>
            </a:r>
            <a:r>
              <a:rPr lang="nl-BE" i="1" dirty="0" err="1"/>
              <a:t>participation</a:t>
            </a:r>
            <a:r>
              <a:rPr lang="nl-BE" i="1" dirty="0"/>
              <a:t> </a:t>
            </a:r>
            <a:r>
              <a:rPr lang="nl-BE" i="1" dirty="0" err="1"/>
              <a:t>with</a:t>
            </a:r>
            <a:r>
              <a:rPr lang="nl-BE" i="1" dirty="0"/>
              <a:t> private </a:t>
            </a:r>
            <a:r>
              <a:rPr lang="nl-BE" i="1" dirty="0" err="1"/>
              <a:t>participation</a:t>
            </a:r>
            <a:endParaRPr lang="nl-BE" i="1" dirty="0"/>
          </a:p>
          <a:p>
            <a:r>
              <a:rPr lang="nl-BE" dirty="0"/>
              <a:t>	How </a:t>
            </a:r>
            <a:r>
              <a:rPr lang="nl-BE" dirty="0" err="1"/>
              <a:t>much</a:t>
            </a:r>
            <a:r>
              <a:rPr lang="nl-BE" dirty="0"/>
              <a:t> public </a:t>
            </a:r>
            <a:r>
              <a:rPr lang="nl-BE" dirty="0" err="1"/>
              <a:t>participation</a:t>
            </a:r>
            <a:r>
              <a:rPr lang="nl-BE" dirty="0"/>
              <a:t>?</a:t>
            </a:r>
          </a:p>
          <a:p>
            <a:r>
              <a:rPr lang="nl-BE" dirty="0"/>
              <a:t>	Heritage = public</a:t>
            </a:r>
          </a:p>
          <a:p>
            <a:r>
              <a:rPr lang="nl-BE" dirty="0"/>
              <a:t>	</a:t>
            </a:r>
            <a:r>
              <a:rPr lang="nl-BE" dirty="0" err="1"/>
              <a:t>Redirecting</a:t>
            </a:r>
            <a:r>
              <a:rPr lang="nl-BE" dirty="0"/>
              <a:t> </a:t>
            </a:r>
            <a:r>
              <a:rPr lang="nl-BE" dirty="0" err="1"/>
              <a:t>revenue</a:t>
            </a:r>
            <a:r>
              <a:rPr lang="nl-BE" dirty="0"/>
              <a:t> streams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project </a:t>
            </a:r>
            <a:r>
              <a:rPr lang="nl-BE" dirty="0" err="1"/>
              <a:t>itself</a:t>
            </a:r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BCA72C-9C6F-6373-A4D7-3C3521BEB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390" y="884962"/>
            <a:ext cx="3486401" cy="52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0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AE79E-6046-B9ED-3998-B48B215A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FC7C9C-5E07-2EF1-F0FE-2C3B0C455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3" descr="Afbeelding met buitenshuis, boom, gras, Luchtfotografie">
            <a:extLst>
              <a:ext uri="{FF2B5EF4-FFF2-40B4-BE49-F238E27FC236}">
                <a16:creationId xmlns:a16="http://schemas.microsoft.com/office/drawing/2014/main" id="{77A0E4E0-EFF5-0C64-D8A5-5E780095C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3998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5BB0FC-48EE-CD36-AF25-D5D204E9C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7" y="2744872"/>
            <a:ext cx="4324350" cy="1021012"/>
          </a:xfrm>
        </p:spPr>
        <p:txBody>
          <a:bodyPr>
            <a:normAutofit/>
          </a:bodyPr>
          <a:lstStyle/>
          <a:p>
            <a:r>
              <a:rPr lang="nl-NL" i="1" dirty="0">
                <a:latin typeface="Arial"/>
                <a:cs typeface="Arial"/>
              </a:rPr>
              <a:t>Project Site</a:t>
            </a:r>
          </a:p>
          <a:p>
            <a:r>
              <a:rPr lang="nl-NL" dirty="0">
                <a:latin typeface="Arial"/>
                <a:cs typeface="Arial"/>
              </a:rPr>
              <a:t> www.diest.be/herbestemmingcitadel</a:t>
            </a:r>
            <a:endParaRPr lang="nl-BE" dirty="0"/>
          </a:p>
        </p:txBody>
      </p:sp>
      <p:pic>
        <p:nvPicPr>
          <p:cNvPr id="5" name="Tijdelijke aanduiding voor afbeelding 3" descr="Afbeelding met buitenshuis, wolk, gras, boom">
            <a:extLst>
              <a:ext uri="{FF2B5EF4-FFF2-40B4-BE49-F238E27FC236}">
                <a16:creationId xmlns:a16="http://schemas.microsoft.com/office/drawing/2014/main" id="{57C58329-B78E-E7A2-3366-B4B2D84AD3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" b="12"/>
          <a:stretch/>
        </p:blipFill>
        <p:spPr>
          <a:xfrm>
            <a:off x="-744538" y="7938"/>
            <a:ext cx="6840538" cy="6838950"/>
          </a:xfrm>
          <a:prstGeom prst="flowChartDelay">
            <a:avLst/>
          </a:prstGeom>
          <a:solidFill>
            <a:srgbClr val="E7E6E6"/>
          </a:solidFill>
        </p:spPr>
      </p:pic>
    </p:spTree>
    <p:extLst>
      <p:ext uri="{BB962C8B-B14F-4D97-AF65-F5344CB8AC3E}">
        <p14:creationId xmlns:p14="http://schemas.microsoft.com/office/powerpoint/2010/main" val="152150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C2B82-B3CB-B965-9CD6-59059611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C7E02D-3DB7-22CB-6528-EFB3FE598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 descr="Afbeelding met muur, gebouw, baksteen, steen">
            <a:extLst>
              <a:ext uri="{FF2B5EF4-FFF2-40B4-BE49-F238E27FC236}">
                <a16:creationId xmlns:a16="http://schemas.microsoft.com/office/drawing/2014/main" id="{F35B0994-B2D4-8EEA-BC0B-452FD76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84" b="112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800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BF94D-7761-2953-E699-1C70AB55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88D681-59B8-9920-968D-7A544A57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 descr="Afbeelding met buitenshuis, wolk, hemel, gras">
            <a:extLst>
              <a:ext uri="{FF2B5EF4-FFF2-40B4-BE49-F238E27FC236}">
                <a16:creationId xmlns:a16="http://schemas.microsoft.com/office/drawing/2014/main" id="{7DA2CF9D-6111-C71F-A7E8-C7243AFAD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5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C3601F-81CC-D6A7-12B8-C99DAA9A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12" y="2222834"/>
            <a:ext cx="4342397" cy="736935"/>
          </a:xfrm>
        </p:spPr>
        <p:txBody>
          <a:bodyPr/>
          <a:lstStyle/>
          <a:p>
            <a:pPr algn="ctr"/>
            <a:r>
              <a:rPr lang="LID4096" noProof="1"/>
              <a:t>Covering 15% of the city centre</a:t>
            </a:r>
          </a:p>
        </p:txBody>
      </p:sp>
      <p:pic>
        <p:nvPicPr>
          <p:cNvPr id="4" name="Afbeelding 3" descr="Afbeelding met kaart, Luchtfotografie, tekst, lucht&#10;&#10;Door AI gegenereerde inhoud is mogelijk onjuist.">
            <a:extLst>
              <a:ext uri="{FF2B5EF4-FFF2-40B4-BE49-F238E27FC236}">
                <a16:creationId xmlns:a16="http://schemas.microsoft.com/office/drawing/2014/main" id="{56548086-64EF-3043-DBE0-F45407878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368" y="406066"/>
            <a:ext cx="5660357" cy="5660357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1FC4F43-52A1-3856-EFA6-5899ADB20567}"/>
              </a:ext>
            </a:extLst>
          </p:cNvPr>
          <p:cNvSpPr/>
          <p:nvPr/>
        </p:nvSpPr>
        <p:spPr>
          <a:xfrm>
            <a:off x="487686" y="4425118"/>
            <a:ext cx="4830645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i="1" noProof="1">
                <a:solidFill>
                  <a:srgbClr val="002060"/>
                </a:solidFill>
                <a:latin typeface="Verdana"/>
                <a:ea typeface="Verdana"/>
              </a:rPr>
              <a:t>Vision</a:t>
            </a:r>
            <a:r>
              <a:rPr lang="LID4096" sz="2000" noProof="1">
                <a:solidFill>
                  <a:srgbClr val="002060"/>
                </a:solidFill>
                <a:latin typeface="Verdana"/>
                <a:ea typeface="Verdana"/>
              </a:rPr>
              <a:t>: set a new standard for urban development, heritage restauration, and sustainability</a:t>
            </a:r>
            <a:endParaRPr lang="LID4096" sz="2000" noProof="1">
              <a:latin typeface="Verdana"/>
              <a:ea typeface="Verdana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996B35A-1813-9EB3-E230-82B726FEAF1B}"/>
              </a:ext>
            </a:extLst>
          </p:cNvPr>
          <p:cNvSpPr/>
          <p:nvPr/>
        </p:nvSpPr>
        <p:spPr>
          <a:xfrm>
            <a:off x="487686" y="2989601"/>
            <a:ext cx="4830645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ID4096" sz="2000" i="1" noProof="1">
                <a:solidFill>
                  <a:srgbClr val="002060"/>
                </a:solidFill>
                <a:latin typeface="Verdana"/>
                <a:ea typeface="Verdana"/>
              </a:rPr>
              <a:t>Goal</a:t>
            </a:r>
            <a:r>
              <a:rPr lang="LID4096" sz="2000" noProof="1">
                <a:solidFill>
                  <a:srgbClr val="002060"/>
                </a:solidFill>
                <a:latin typeface="Verdana"/>
                <a:ea typeface="Verdana"/>
              </a:rPr>
              <a:t>: develop a vibrant new urban district with public and private functions</a:t>
            </a:r>
            <a:endParaRPr lang="LID4096" sz="2000" noProof="1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9094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2EFAB-48E0-8534-C8A6-FC24A9E5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6167EA-7991-7D22-4A70-0937B3A4B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 descr="Afbeelding met kleding, persoon, buitenshuis, person">
            <a:extLst>
              <a:ext uri="{FF2B5EF4-FFF2-40B4-BE49-F238E27FC236}">
                <a16:creationId xmlns:a16="http://schemas.microsoft.com/office/drawing/2014/main" id="{AB6D675C-91E2-7555-673F-6DFAA0014C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" b="1554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263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A9159E9-20B0-8B56-8361-F3A1E3B82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95" b="1363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126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96BC0CD-1313-A78D-333A-1BD3C1A8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" y="-18046"/>
            <a:ext cx="4533899" cy="34004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AEF885-5DD9-75A7-6772-F29B198A5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23674"/>
            <a:ext cx="5245768" cy="39343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B3FBC-0FFA-3AB6-FC53-0C357713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57200" y="3657600"/>
            <a:ext cx="3657600" cy="2743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2A6E001-8222-A627-4918-F5954D7AC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527" y="-18047"/>
            <a:ext cx="5133473" cy="385010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E0F64DD-E274-6056-5DA6-93ED3B1BA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705" y="3832058"/>
            <a:ext cx="4303295" cy="322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93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ubels, overdekt, interieurontwerp, vloer&#10;&#10;Automatisch gegenereerde beschrijving">
            <a:extLst>
              <a:ext uri="{FF2B5EF4-FFF2-40B4-BE49-F238E27FC236}">
                <a16:creationId xmlns:a16="http://schemas.microsoft.com/office/drawing/2014/main" id="{4A8F75FE-D13A-D35B-5CA7-54501604B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623" y="-601373"/>
            <a:ext cx="3399377" cy="509906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56BF771-987F-97BB-71C0-B51B494A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279316"/>
            <a:ext cx="3434013" cy="457868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A339BCC-489A-FC7C-BDD4-728A3C6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012" y="0"/>
            <a:ext cx="5358611" cy="3586704"/>
          </a:xfrm>
          <a:prstGeom prst="rect">
            <a:avLst/>
          </a:prstGeom>
        </p:spPr>
      </p:pic>
      <p:pic>
        <p:nvPicPr>
          <p:cNvPr id="5" name="Afbeelding 4" descr="Afbeelding met overdekt, muur, plafond, meubels&#10;&#10;Automatisch gegenereerde beschrijving">
            <a:extLst>
              <a:ext uri="{FF2B5EF4-FFF2-40B4-BE49-F238E27FC236}">
                <a16:creationId xmlns:a16="http://schemas.microsoft.com/office/drawing/2014/main" id="{5D906820-10D7-FA50-49CB-6C7E9827C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013" y="3586704"/>
            <a:ext cx="4762622" cy="32712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7FB139-7BD0-FCFF-9AD8-9BBA0F36A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749" y="3874608"/>
            <a:ext cx="4457251" cy="29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81538"/>
      </p:ext>
    </p:extLst>
  </p:cSld>
  <p:clrMapOvr>
    <a:masterClrMapping/>
  </p:clrMapOvr>
</p:sld>
</file>

<file path=ppt/theme/theme1.xml><?xml version="1.0" encoding="utf-8"?>
<a:theme xmlns:a="http://schemas.openxmlformats.org/drawingml/2006/main" name="Basic-wit-oranje">
  <a:themeElements>
    <a:clrScheme name="Dies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7D1E"/>
      </a:accent1>
      <a:accent2>
        <a:srgbClr val="6A8BC7"/>
      </a:accent2>
      <a:accent3>
        <a:srgbClr val="698A83"/>
      </a:accent3>
      <a:accent4>
        <a:srgbClr val="FDE188"/>
      </a:accent4>
      <a:accent5>
        <a:srgbClr val="F26422"/>
      </a:accent5>
      <a:accent6>
        <a:srgbClr val="5879BC"/>
      </a:accent6>
      <a:hlink>
        <a:srgbClr val="5878BC"/>
      </a:hlink>
      <a:folHlink>
        <a:srgbClr val="698A8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dDiest_Powerpoint-template_1920x1080_003-verkleind" id="{D8B34926-ADE5-3B40-B0D6-3A8BEC8D7B97}" vid="{E90800F4-C21A-1A4D-92D3-F0798BF284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StadDiest_Powerpoint-template_1920x1080_003-verkleind</Template>
  <TotalTime>1740</TotalTime>
  <Words>257</Words>
  <Application>Microsoft Office PowerPoint</Application>
  <PresentationFormat>Breedbeeld</PresentationFormat>
  <Paragraphs>52</Paragraphs>
  <Slides>20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Basic-wit-oranje</vt:lpstr>
      <vt:lpstr>Issues on Public-Private Partnership in Fortified Heritage Development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First Knot: Programme</vt:lpstr>
      <vt:lpstr>PowerPoint-presentatie</vt:lpstr>
      <vt:lpstr>Second Knot: Retaining Public Stewardship</vt:lpstr>
      <vt:lpstr>PowerPoint-presentatie</vt:lpstr>
      <vt:lpstr>Third Knot: Location</vt:lpstr>
      <vt:lpstr>Third Knot: Location</vt:lpstr>
      <vt:lpstr>Third Knot: Location</vt:lpstr>
      <vt:lpstr>PowerPoint-presentatie</vt:lpstr>
      <vt:lpstr>Fourth Knot: Budget</vt:lpstr>
      <vt:lpstr>PowerPoint-presentatie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Jill Zurings</dc:creator>
  <cp:lastModifiedBy>Bart Severi</cp:lastModifiedBy>
  <cp:revision>22</cp:revision>
  <dcterms:created xsi:type="dcterms:W3CDTF">2024-02-09T10:38:40Z</dcterms:created>
  <dcterms:modified xsi:type="dcterms:W3CDTF">2026-06-08T11:16:32Z</dcterms:modified>
</cp:coreProperties>
</file>