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"/>
  </p:notesMasterIdLst>
  <p:sldIdLst>
    <p:sldId id="275" r:id="rId2"/>
    <p:sldId id="282" r:id="rId3"/>
    <p:sldId id="294" r:id="rId4"/>
    <p:sldId id="295" r:id="rId5"/>
    <p:sldId id="288" r:id="rId6"/>
    <p:sldId id="306" r:id="rId7"/>
    <p:sldId id="307" r:id="rId8"/>
    <p:sldId id="296" r:id="rId9"/>
    <p:sldId id="297" r:id="rId10"/>
    <p:sldId id="305" r:id="rId11"/>
    <p:sldId id="298" r:id="rId12"/>
    <p:sldId id="304" r:id="rId13"/>
  </p:sldIdLst>
  <p:sldSz cx="12192000" cy="6858000"/>
  <p:notesSz cx="6858000" cy="987425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C8F1C-1CC5-4D74-8827-2673E0C4335E}" type="datetimeFigureOut">
              <a:rPr lang="nl-BE" smtClean="0"/>
              <a:t>5/11/2025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51982"/>
            <a:ext cx="5486400" cy="3887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BC053-26C1-48D7-855D-E8B696CE10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570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Verdedigingsplan vermelden: belegering = in essentie tijdrekken, tot de aanvaller geen tijd meer heeft (komt het door geld, voedsel, troepen, versterking van buitenaf)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BC053-26C1-48D7-855D-E8B696CE1032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479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(al eens belegerd 1584, maar </a:t>
            </a:r>
            <a:r>
              <a:rPr lang="nl-BE" dirty="0" err="1"/>
              <a:t>Farnese</a:t>
            </a:r>
            <a:r>
              <a:rPr lang="nl-BE" dirty="0"/>
              <a:t> toen niet aangedurfd om aanval op verdedigingswerken te concentreren) Fransen, citadel steeds focus (tactiek van die tijd), telkens snelle overgave // verdedigingswerken uitgebreid //</a:t>
            </a:r>
            <a:r>
              <a:rPr lang="nl-BE" dirty="0" err="1"/>
              <a:t>Vauban</a:t>
            </a:r>
            <a:r>
              <a:rPr lang="nl-BE" dirty="0"/>
              <a:t> plan: Linkeroever (halve vesting), voorwerken Spaanse omwalling,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BC053-26C1-48D7-855D-E8B696CE103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5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 focus verdedigingswerken landaanval, maritiem arsenaal in de schaduw van de </a:t>
            </a:r>
            <a:r>
              <a:rPr lang="nl-BE" dirty="0" err="1"/>
              <a:t>cit</a:t>
            </a:r>
            <a:r>
              <a:rPr lang="nl-BE" dirty="0"/>
              <a:t> / Door coalitie, maar (nieuwe) verdedigingswerken te sterk (aanvallen afgeslagen), duurde 4 maanden, laten troepenmacht achter terwijl hoofdmacht richting Frankrijk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BC053-26C1-48D7-855D-E8B696CE1032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418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Vestingsteden langs maas en schelde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BC053-26C1-48D7-855D-E8B696CE1032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6831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200 doden, 1000 gewonden, 90.000 </a:t>
            </a:r>
            <a:r>
              <a:rPr lang="nl-BE" dirty="0" err="1"/>
              <a:t>vs</a:t>
            </a:r>
            <a:r>
              <a:rPr lang="nl-BE" dirty="0"/>
              <a:t> 4500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BC053-26C1-48D7-855D-E8B696CE1032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0068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05BAA-C413-2578-BD1F-65909A5B9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8DC51E-CF28-B6BD-DEDF-76E40515C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F82D8C-6120-9EDB-62B3-7A174F1FB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(al eens belegerd 1584, maar </a:t>
            </a:r>
            <a:r>
              <a:rPr lang="nl-BE" dirty="0" err="1"/>
              <a:t>Farnese</a:t>
            </a:r>
            <a:r>
              <a:rPr lang="nl-BE" dirty="0"/>
              <a:t> toen niet aangedurfd om aanval op verdedigingswerken te concentreren) Fransen, citadel steeds focus (tactiek van die tijd), telkens snelle overgave // verdedigingswerken uitgebreid //</a:t>
            </a:r>
            <a:r>
              <a:rPr lang="nl-BE" dirty="0" err="1"/>
              <a:t>Vauban</a:t>
            </a:r>
            <a:r>
              <a:rPr lang="nl-BE" dirty="0"/>
              <a:t> plan: Linkeroever (halve vesting), voorwerken Spaanse omwalling,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D9EBE1-71BB-0F73-FF78-DF78EB9C0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BC053-26C1-48D7-855D-E8B696CE103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046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Tweede helft 19</a:t>
            </a:r>
            <a:r>
              <a:rPr lang="nl-BE" baseline="30000" dirty="0"/>
              <a:t>e</a:t>
            </a:r>
            <a:r>
              <a:rPr lang="nl-BE" dirty="0"/>
              <a:t> eeuw gaat het ineens snel: eerst </a:t>
            </a:r>
            <a:r>
              <a:rPr lang="nl-BE" dirty="0" err="1"/>
              <a:t>cit</a:t>
            </a:r>
            <a:r>
              <a:rPr lang="nl-BE" dirty="0"/>
              <a:t> nog kern verdedigingswerken, bij </a:t>
            </a:r>
            <a:r>
              <a:rPr lang="nl-BE" dirty="0" err="1"/>
              <a:t>reduit</a:t>
            </a:r>
            <a:r>
              <a:rPr lang="nl-BE" dirty="0"/>
              <a:t> (Concentreren landsverdediging 1 of enkele grote vestingen )steeds verder van de stad en plots weggeduwd in hoekje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BC053-26C1-48D7-855D-E8B696CE1032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5296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Afgebroken tot op … niveau, ligt verbogen onder het zuid, en soms komt het dan ook naar boven (</a:t>
            </a:r>
            <a:r>
              <a:rPr lang="nl-BE" dirty="0" err="1"/>
              <a:t>zoz</a:t>
            </a:r>
            <a:r>
              <a:rPr lang="nl-BE" dirty="0"/>
              <a:t>)// als ingenomen of in vijandelijke handen: lag Antwerpen open, daarom vaak focus aanvallers // eerder vloek door alle miserie en geweld, verklaard waarom aandenken aan deze bewogen ges</a:t>
            </a:r>
          </a:p>
          <a:p>
            <a:r>
              <a:rPr lang="nl-BE" dirty="0" err="1"/>
              <a:t>chiedenis</a:t>
            </a:r>
            <a:r>
              <a:rPr lang="nl-BE" dirty="0"/>
              <a:t> liever diep onder de grond begroeven ( spade en houweel </a:t>
            </a:r>
            <a:r>
              <a:rPr lang="nl-BE" dirty="0" err="1"/>
              <a:t>anecdote</a:t>
            </a:r>
            <a:r>
              <a:rPr lang="nl-BE" dirty="0"/>
              <a:t>)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BC053-26C1-48D7-855D-E8B696CE1032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137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2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6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5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6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3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6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7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2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9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1A6D1-22C5-2595-CF98-A6FB320A5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La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Citadelle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d’Anvers</a:t>
            </a:r>
            <a:endParaRPr lang="nl-B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30B860-123C-121D-BF57-34EE4A303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nl-NL" sz="4400" b="1" dirty="0">
                <a:solidFill>
                  <a:schemeClr val="accent2">
                    <a:lumMod val="75000"/>
                  </a:schemeClr>
                </a:solidFill>
              </a:rPr>
              <a:t>De la </a:t>
            </a:r>
            <a:r>
              <a:rPr lang="nl-NL" sz="4400" b="1" dirty="0" err="1">
                <a:solidFill>
                  <a:schemeClr val="accent2">
                    <a:lumMod val="75000"/>
                  </a:schemeClr>
                </a:solidFill>
              </a:rPr>
              <a:t>révolution</a:t>
            </a:r>
            <a:r>
              <a:rPr lang="nl-NL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NL" sz="4400" b="1" dirty="0" err="1">
                <a:solidFill>
                  <a:schemeClr val="accent2">
                    <a:lumMod val="75000"/>
                  </a:schemeClr>
                </a:solidFill>
              </a:rPr>
              <a:t>française</a:t>
            </a:r>
            <a:endParaRPr lang="nl-NL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nl-NL" sz="4400" b="1" dirty="0">
                <a:solidFill>
                  <a:schemeClr val="accent2">
                    <a:lumMod val="75000"/>
                  </a:schemeClr>
                </a:solidFill>
              </a:rPr>
              <a:t>à la </a:t>
            </a:r>
            <a:r>
              <a:rPr lang="nl-NL" sz="4400" b="1" dirty="0" err="1">
                <a:solidFill>
                  <a:schemeClr val="accent2">
                    <a:lumMod val="75000"/>
                  </a:schemeClr>
                </a:solidFill>
              </a:rPr>
              <a:t>révolution</a:t>
            </a:r>
            <a:r>
              <a:rPr lang="nl-NL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NL" sz="4400" b="1" dirty="0" err="1">
                <a:solidFill>
                  <a:schemeClr val="accent2">
                    <a:lumMod val="75000"/>
                  </a:schemeClr>
                </a:solidFill>
              </a:rPr>
              <a:t>belge</a:t>
            </a:r>
            <a:endParaRPr lang="nl-BE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053FA6-1EBF-B6E7-40F2-546B138AD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62C597-1A15-29F6-1A40-7159CC51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nl-BE" sz="3200" dirty="0">
                <a:solidFill>
                  <a:srgbClr val="C00000"/>
                </a:solidFill>
              </a:rPr>
              <a:t>9. Mortier </a:t>
            </a:r>
            <a:r>
              <a:rPr lang="nl-BE" sz="3200" dirty="0" err="1">
                <a:solidFill>
                  <a:srgbClr val="C00000"/>
                </a:solidFill>
              </a:rPr>
              <a:t>Monstre</a:t>
            </a:r>
            <a:endParaRPr lang="nl-BE" sz="3200" dirty="0">
              <a:solidFill>
                <a:srgbClr val="C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9F3488-8AF6-A5A5-B70D-CA820E295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847710" cy="3971511"/>
          </a:xfrm>
        </p:spPr>
        <p:txBody>
          <a:bodyPr>
            <a:noAutofit/>
          </a:bodyPr>
          <a:lstStyle/>
          <a:p>
            <a:r>
              <a:rPr lang="nl-BE" sz="2400" dirty="0" err="1"/>
              <a:t>Fondu</a:t>
            </a:r>
            <a:r>
              <a:rPr lang="nl-BE" sz="2400" dirty="0"/>
              <a:t> à Liège</a:t>
            </a:r>
          </a:p>
          <a:p>
            <a:r>
              <a:rPr lang="nl-BE" sz="2400" dirty="0"/>
              <a:t>Plus gros mortier de la </a:t>
            </a:r>
            <a:r>
              <a:rPr lang="nl-BE" sz="2400" dirty="0" err="1"/>
              <a:t>sorte</a:t>
            </a:r>
            <a:r>
              <a:rPr lang="nl-BE" sz="2400" dirty="0"/>
              <a:t> </a:t>
            </a:r>
            <a:r>
              <a:rPr lang="nl-BE" sz="2400" dirty="0" err="1"/>
              <a:t>utilisé</a:t>
            </a:r>
            <a:endParaRPr lang="nl-BE" sz="2400" dirty="0"/>
          </a:p>
          <a:p>
            <a:r>
              <a:rPr lang="nl-BE" sz="2400" dirty="0" err="1"/>
              <a:t>Boulets</a:t>
            </a:r>
            <a:r>
              <a:rPr lang="nl-BE" sz="2400" dirty="0"/>
              <a:t> de 61cm</a:t>
            </a:r>
          </a:p>
          <a:p>
            <a:r>
              <a:rPr lang="nl-BE" sz="2400" dirty="0" err="1"/>
              <a:t>Démoli</a:t>
            </a:r>
            <a:r>
              <a:rPr lang="nl-BE" sz="2400" dirty="0"/>
              <a:t> les </a:t>
            </a:r>
            <a:r>
              <a:rPr lang="nl-BE" sz="2400" dirty="0" err="1"/>
              <a:t>casemates</a:t>
            </a:r>
            <a:r>
              <a:rPr lang="nl-BE" sz="2400" dirty="0"/>
              <a:t> les plus </a:t>
            </a:r>
            <a:r>
              <a:rPr lang="nl-BE" sz="2400" dirty="0" err="1"/>
              <a:t>robustes</a:t>
            </a:r>
            <a:r>
              <a:rPr lang="nl-BE" sz="2400" dirty="0"/>
              <a:t> </a:t>
            </a:r>
          </a:p>
          <a:p>
            <a:r>
              <a:rPr lang="nl-BE" sz="2400" dirty="0"/>
              <a:t>Original </a:t>
            </a:r>
            <a:r>
              <a:rPr lang="nl-BE" sz="2400" dirty="0" err="1"/>
              <a:t>est</a:t>
            </a:r>
            <a:r>
              <a:rPr lang="nl-BE" sz="2400" dirty="0"/>
              <a:t> </a:t>
            </a:r>
            <a:r>
              <a:rPr lang="nl-BE" sz="2400" dirty="0" err="1"/>
              <a:t>conservé</a:t>
            </a:r>
            <a:r>
              <a:rPr lang="nl-BE" sz="2400" dirty="0"/>
              <a:t> à </a:t>
            </a:r>
            <a:r>
              <a:rPr lang="nl-BE" sz="2400" dirty="0" err="1"/>
              <a:t>l’extérieur</a:t>
            </a:r>
            <a:r>
              <a:rPr lang="nl-BE" sz="2400" dirty="0"/>
              <a:t> de </a:t>
            </a:r>
            <a:r>
              <a:rPr lang="nl-BE" sz="2400" dirty="0" err="1"/>
              <a:t>ce</a:t>
            </a:r>
            <a:r>
              <a:rPr lang="nl-BE" sz="2400" dirty="0"/>
              <a:t> </a:t>
            </a:r>
            <a:r>
              <a:rPr lang="nl-BE" sz="2400" dirty="0" err="1"/>
              <a:t>musée</a:t>
            </a:r>
            <a:endParaRPr lang="nl-BE" sz="2400" dirty="0"/>
          </a:p>
        </p:txBody>
      </p:sp>
      <p:pic>
        <p:nvPicPr>
          <p:cNvPr id="6" name="Afbeelding 5" descr="Afbeelding met verven, tekening, schets, kleding&#10;&#10;Door AI gegenereerde inhoud is mogelijk onjuist.">
            <a:extLst>
              <a:ext uri="{FF2B5EF4-FFF2-40B4-BE49-F238E27FC236}">
                <a16:creationId xmlns:a16="http://schemas.microsoft.com/office/drawing/2014/main" id="{25D31AA9-7E38-263B-5339-25B7CD38F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1360" b="1"/>
          <a:stretch>
            <a:fillRect/>
          </a:stretch>
        </p:blipFill>
        <p:spPr>
          <a:xfrm>
            <a:off x="5120640" y="827261"/>
            <a:ext cx="6656832" cy="51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48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AF3478-6007-A791-4DD5-D08CB243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nl-BE" sz="3400" dirty="0">
                <a:solidFill>
                  <a:schemeClr val="accent2">
                    <a:lumMod val="75000"/>
                  </a:schemeClr>
                </a:solidFill>
              </a:rPr>
              <a:t>10. Période </a:t>
            </a:r>
            <a:r>
              <a:rPr lang="nl-BE" sz="3400" dirty="0" err="1">
                <a:solidFill>
                  <a:schemeClr val="accent2">
                    <a:lumMod val="75000"/>
                  </a:schemeClr>
                </a:solidFill>
              </a:rPr>
              <a:t>belge</a:t>
            </a:r>
            <a:r>
              <a:rPr lang="nl-BE" sz="3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0" lang="nl-BE" sz="3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ookman Old Style"/>
                <a:ea typeface="+mj-ea"/>
                <a:cs typeface="+mj-cs"/>
              </a:rPr>
              <a:t>(1832 - 1874)</a:t>
            </a:r>
            <a:endParaRPr lang="nl-BE" sz="3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B2177E-9593-F04F-C65F-53631955E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510108"/>
            <a:ext cx="3449320" cy="3999404"/>
          </a:xfrm>
        </p:spPr>
        <p:txBody>
          <a:bodyPr>
            <a:normAutofit/>
          </a:bodyPr>
          <a:lstStyle/>
          <a:p>
            <a:r>
              <a:rPr lang="nl-BE" sz="2400" dirty="0"/>
              <a:t>1859: </a:t>
            </a:r>
            <a:r>
              <a:rPr lang="nl-BE" sz="2400" dirty="0" err="1"/>
              <a:t>Réduit</a:t>
            </a:r>
            <a:r>
              <a:rPr lang="nl-BE" sz="2400" dirty="0"/>
              <a:t> National</a:t>
            </a:r>
          </a:p>
          <a:p>
            <a:pPr lvl="1"/>
            <a:r>
              <a:rPr lang="nl-BE" sz="2000" dirty="0" err="1"/>
              <a:t>Ceinture</a:t>
            </a:r>
            <a:r>
              <a:rPr lang="nl-BE" sz="2000" dirty="0"/>
              <a:t> de </a:t>
            </a:r>
            <a:r>
              <a:rPr lang="nl-BE" sz="2000" dirty="0" err="1"/>
              <a:t>Brialmont</a:t>
            </a:r>
            <a:endParaRPr lang="nl-BE" sz="2000" dirty="0"/>
          </a:p>
          <a:p>
            <a:r>
              <a:rPr lang="nl-BE" sz="2400" dirty="0"/>
              <a:t>1864: </a:t>
            </a:r>
            <a:r>
              <a:rPr lang="nl-BE" sz="2400" dirty="0" err="1"/>
              <a:t>démolition</a:t>
            </a:r>
            <a:r>
              <a:rPr lang="nl-BE" sz="2400" dirty="0"/>
              <a:t> </a:t>
            </a:r>
            <a:r>
              <a:rPr lang="nl-BE" sz="2400" dirty="0" err="1"/>
              <a:t>enceinte</a:t>
            </a:r>
            <a:r>
              <a:rPr lang="nl-BE" sz="2400" dirty="0"/>
              <a:t> </a:t>
            </a:r>
            <a:r>
              <a:rPr lang="nl-BE" sz="2400" dirty="0" err="1"/>
              <a:t>espagnole</a:t>
            </a:r>
            <a:endParaRPr lang="nl-BE" sz="2400" dirty="0"/>
          </a:p>
          <a:p>
            <a:r>
              <a:rPr lang="nl-BE" sz="2400" dirty="0"/>
              <a:t>1874: </a:t>
            </a:r>
            <a:r>
              <a:rPr lang="nl-BE" sz="2400" dirty="0" err="1"/>
              <a:t>démolition</a:t>
            </a:r>
            <a:r>
              <a:rPr lang="nl-BE" sz="2400" dirty="0"/>
              <a:t> </a:t>
            </a:r>
            <a:r>
              <a:rPr lang="nl-BE" sz="2400" dirty="0" err="1"/>
              <a:t>citadelle</a:t>
            </a:r>
            <a:endParaRPr lang="nl-BE" sz="2400" dirty="0"/>
          </a:p>
          <a:p>
            <a:r>
              <a:rPr lang="nl-BE" sz="2400" dirty="0" err="1"/>
              <a:t>Vestiges</a:t>
            </a:r>
            <a:r>
              <a:rPr lang="nl-BE" sz="2400" dirty="0"/>
              <a:t> cachés sous </a:t>
            </a:r>
            <a:r>
              <a:rPr lang="nl-BE" sz="2400" dirty="0" err="1"/>
              <a:t>le</a:t>
            </a:r>
            <a:r>
              <a:rPr lang="nl-BE" sz="2400" dirty="0"/>
              <a:t> </a:t>
            </a:r>
            <a:r>
              <a:rPr lang="nl-BE" sz="2400" dirty="0" err="1"/>
              <a:t>quartier</a:t>
            </a:r>
            <a:r>
              <a:rPr lang="nl-BE" sz="2400" dirty="0"/>
              <a:t> du </a:t>
            </a:r>
            <a:r>
              <a:rPr lang="nl-BE" sz="2400" dirty="0" err="1"/>
              <a:t>Sud</a:t>
            </a:r>
            <a:endParaRPr lang="nl-BE" sz="2400" dirty="0"/>
          </a:p>
          <a:p>
            <a:endParaRPr lang="nl-BE" sz="1700" dirty="0"/>
          </a:p>
          <a:p>
            <a:endParaRPr lang="nl-BE" sz="17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8A3F670-6E13-3254-9A49-C5D55F135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636985"/>
            <a:ext cx="7618307" cy="552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5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9A38EBA-6E97-44A4-B4B8-D9FB5D33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5B3C65-EBD7-7AD8-A030-058C47CC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anchor="b">
            <a:norm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11.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Aujourd’hui</a:t>
            </a:r>
            <a:endParaRPr lang="nl-B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!!accent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480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2363AA-3FC1-D28E-331F-BBB976677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4"/>
            <a:ext cx="4502858" cy="3945306"/>
          </a:xfrm>
        </p:spPr>
        <p:txBody>
          <a:bodyPr>
            <a:normAutofit/>
          </a:bodyPr>
          <a:lstStyle/>
          <a:p>
            <a:r>
              <a:rPr lang="nl-BE" sz="2400" dirty="0" err="1"/>
              <a:t>Rares</a:t>
            </a:r>
            <a:r>
              <a:rPr lang="nl-BE" sz="2400" dirty="0"/>
              <a:t> </a:t>
            </a:r>
            <a:r>
              <a:rPr lang="nl-BE" sz="2400" dirty="0" err="1"/>
              <a:t>vestiges</a:t>
            </a:r>
            <a:r>
              <a:rPr lang="nl-BE" sz="2400" dirty="0"/>
              <a:t>:</a:t>
            </a:r>
          </a:p>
          <a:p>
            <a:r>
              <a:rPr lang="nl-BE" sz="2400" dirty="0"/>
              <a:t>2024: </a:t>
            </a:r>
            <a:r>
              <a:rPr lang="nl-BE" sz="2400" dirty="0" err="1"/>
              <a:t>Vase</a:t>
            </a:r>
            <a:r>
              <a:rPr lang="nl-BE" sz="2400" dirty="0"/>
              <a:t> </a:t>
            </a:r>
            <a:r>
              <a:rPr lang="nl-BE" sz="2400" dirty="0" err="1"/>
              <a:t>décoratif</a:t>
            </a:r>
            <a:r>
              <a:rPr lang="nl-BE" sz="2400" dirty="0"/>
              <a:t> à </a:t>
            </a:r>
            <a:r>
              <a:rPr lang="nl-BE" sz="2400" dirty="0" err="1"/>
              <a:t>coté</a:t>
            </a:r>
            <a:r>
              <a:rPr lang="nl-BE" sz="2400" dirty="0"/>
              <a:t>           du </a:t>
            </a:r>
            <a:r>
              <a:rPr lang="nl-BE" sz="2400" dirty="0" err="1"/>
              <a:t>musée</a:t>
            </a:r>
            <a:r>
              <a:rPr lang="nl-BE" sz="2400" dirty="0"/>
              <a:t> des </a:t>
            </a:r>
            <a:r>
              <a:rPr lang="nl-BE" sz="2400" dirty="0" err="1"/>
              <a:t>beaux</a:t>
            </a:r>
            <a:r>
              <a:rPr lang="nl-BE" sz="2400" dirty="0"/>
              <a:t>-arts</a:t>
            </a:r>
          </a:p>
          <a:p>
            <a:r>
              <a:rPr lang="nl-BE" sz="2400" dirty="0"/>
              <a:t>2022: Bout du </a:t>
            </a:r>
            <a:r>
              <a:rPr lang="nl-BE" sz="2400" dirty="0" err="1"/>
              <a:t>mur</a:t>
            </a:r>
            <a:r>
              <a:rPr lang="nl-BE" sz="2400" dirty="0"/>
              <a:t> </a:t>
            </a:r>
            <a:r>
              <a:rPr lang="nl-BE" sz="2400" dirty="0" err="1"/>
              <a:t>d’enceinte</a:t>
            </a:r>
            <a:r>
              <a:rPr lang="nl-BE" sz="2400" dirty="0"/>
              <a:t> </a:t>
            </a:r>
            <a:r>
              <a:rPr lang="nl-BE" sz="2400" dirty="0" err="1"/>
              <a:t>chez</a:t>
            </a:r>
            <a:r>
              <a:rPr lang="nl-BE" sz="2400" dirty="0"/>
              <a:t> Konhef </a:t>
            </a:r>
            <a:r>
              <a:rPr lang="nl-BE" sz="2400" dirty="0" err="1"/>
              <a:t>asbl</a:t>
            </a:r>
            <a:endParaRPr lang="nl-BE" sz="2400" dirty="0"/>
          </a:p>
          <a:p>
            <a:r>
              <a:rPr lang="nl-BE" sz="2400" dirty="0"/>
              <a:t>Complété par maquette et </a:t>
            </a:r>
            <a:r>
              <a:rPr lang="nl-BE" sz="2400" dirty="0" err="1"/>
              <a:t>exposition</a:t>
            </a:r>
            <a:r>
              <a:rPr lang="nl-BE" sz="2400" dirty="0"/>
              <a:t> </a:t>
            </a:r>
            <a:r>
              <a:rPr lang="nl-BE" sz="2400" dirty="0" err="1"/>
              <a:t>sur</a:t>
            </a:r>
            <a:r>
              <a:rPr lang="nl-BE" sz="2400" dirty="0"/>
              <a:t> </a:t>
            </a:r>
            <a:r>
              <a:rPr lang="nl-BE" sz="2400" dirty="0" err="1"/>
              <a:t>son</a:t>
            </a:r>
            <a:r>
              <a:rPr lang="nl-BE" sz="2400" dirty="0"/>
              <a:t> </a:t>
            </a:r>
            <a:r>
              <a:rPr lang="nl-BE" sz="2400" dirty="0" err="1"/>
              <a:t>histoire</a:t>
            </a:r>
            <a:endParaRPr lang="nl-BE" sz="2400" dirty="0"/>
          </a:p>
          <a:p>
            <a:r>
              <a:rPr lang="nl-BE" sz="2400" dirty="0"/>
              <a:t>Contact: www.konhef.be</a:t>
            </a:r>
          </a:p>
        </p:txBody>
      </p:sp>
      <p:pic>
        <p:nvPicPr>
          <p:cNvPr id="6" name="Afbeelding 5" descr="Afbeelding met muur, overdekt, vloer, kunst&#10;&#10;Door AI gegenereerde inhoud is mogelijk onjuist.">
            <a:extLst>
              <a:ext uri="{FF2B5EF4-FFF2-40B4-BE49-F238E27FC236}">
                <a16:creationId xmlns:a16="http://schemas.microsoft.com/office/drawing/2014/main" id="{C93DC493-CB79-B75C-DABD-D71030285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88" y="-31159"/>
            <a:ext cx="7128057" cy="4745899"/>
          </a:xfrm>
          <a:prstGeom prst="rect">
            <a:avLst/>
          </a:prstGeom>
        </p:spPr>
      </p:pic>
      <p:pic>
        <p:nvPicPr>
          <p:cNvPr id="8" name="Afbeelding 7" descr="Afbeelding met Games, overdekt, Kaartspel, Bordspel&#10;&#10;Door AI gegenereerde inhoud is mogelijk onjuist.">
            <a:extLst>
              <a:ext uri="{FF2B5EF4-FFF2-40B4-BE49-F238E27FC236}">
                <a16:creationId xmlns:a16="http://schemas.microsoft.com/office/drawing/2014/main" id="{83CBBB9D-D3C3-D060-9374-448B362A0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6" y="3079750"/>
            <a:ext cx="5667374" cy="37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A2C5BA-2E50-6610-86AE-69F401FF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160272"/>
          </a:xfrm>
        </p:spPr>
        <p:txBody>
          <a:bodyPr anchor="b">
            <a:normAutofit fontScale="90000"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1. Construction  de la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citadelle</a:t>
            </a:r>
            <a:br>
              <a:rPr lang="nl-B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3600" dirty="0">
                <a:solidFill>
                  <a:schemeClr val="accent2">
                    <a:lumMod val="75000"/>
                  </a:schemeClr>
                </a:solidFill>
              </a:rPr>
              <a:t>(1567 – 1572)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514703-3A21-7AA8-A161-CA874291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 fontScale="92500" lnSpcReduction="10000"/>
          </a:bodyPr>
          <a:lstStyle/>
          <a:p>
            <a:r>
              <a:rPr lang="nl-BE" dirty="0"/>
              <a:t>16</a:t>
            </a:r>
            <a:r>
              <a:rPr lang="nl-BE" baseline="30000" dirty="0"/>
              <a:t>e</a:t>
            </a:r>
            <a:r>
              <a:rPr lang="nl-BE" dirty="0"/>
              <a:t> ‘siècle d’or </a:t>
            </a:r>
            <a:r>
              <a:rPr lang="nl-BE" dirty="0" err="1"/>
              <a:t>d’Anvers</a:t>
            </a:r>
            <a:r>
              <a:rPr lang="nl-BE" dirty="0"/>
              <a:t>’</a:t>
            </a:r>
          </a:p>
          <a:p>
            <a:r>
              <a:rPr lang="nl-BE" dirty="0"/>
              <a:t>1550: </a:t>
            </a:r>
            <a:r>
              <a:rPr lang="nl-BE" dirty="0" err="1"/>
              <a:t>enceinte</a:t>
            </a:r>
            <a:r>
              <a:rPr lang="nl-BE" dirty="0"/>
              <a:t> </a:t>
            </a:r>
            <a:r>
              <a:rPr lang="nl-BE" dirty="0" err="1"/>
              <a:t>espagnole</a:t>
            </a:r>
            <a:r>
              <a:rPr lang="nl-BE" dirty="0"/>
              <a:t> (Charles Quint)</a:t>
            </a:r>
          </a:p>
          <a:p>
            <a:r>
              <a:rPr lang="nl-BE" dirty="0"/>
              <a:t>1566: Furie </a:t>
            </a:r>
            <a:r>
              <a:rPr lang="nl-BE" dirty="0" err="1"/>
              <a:t>iconoclaste</a:t>
            </a:r>
            <a:endParaRPr lang="nl-BE" dirty="0"/>
          </a:p>
          <a:p>
            <a:r>
              <a:rPr lang="nl-BE" dirty="0"/>
              <a:t>1567 – 1572: </a:t>
            </a:r>
          </a:p>
          <a:p>
            <a:pPr marL="0" indent="0">
              <a:buNone/>
            </a:pPr>
            <a:r>
              <a:rPr lang="nl-BE" dirty="0"/>
              <a:t>   </a:t>
            </a:r>
            <a:r>
              <a:rPr lang="nl-BE" dirty="0" err="1"/>
              <a:t>rajout</a:t>
            </a:r>
            <a:r>
              <a:rPr lang="nl-BE" dirty="0"/>
              <a:t> de la </a:t>
            </a:r>
            <a:r>
              <a:rPr lang="nl-BE" dirty="0" err="1"/>
              <a:t>citadelle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   (</a:t>
            </a:r>
            <a:r>
              <a:rPr lang="nl-BE" dirty="0" err="1"/>
              <a:t>Duc</a:t>
            </a:r>
            <a:r>
              <a:rPr lang="nl-BE" dirty="0"/>
              <a:t> </a:t>
            </a:r>
            <a:r>
              <a:rPr lang="nl-BE" dirty="0" err="1"/>
              <a:t>d’Albe</a:t>
            </a:r>
            <a:r>
              <a:rPr lang="nl-BE" dirty="0"/>
              <a:t>)</a:t>
            </a:r>
          </a:p>
        </p:txBody>
      </p:sp>
      <p:pic>
        <p:nvPicPr>
          <p:cNvPr id="7" name="Afbeelding 6" descr="Afbeelding met tekst, tapijt, beddengoed, stof&#10;&#10;Automatisch gegenereerde beschrijving">
            <a:extLst>
              <a:ext uri="{FF2B5EF4-FFF2-40B4-BE49-F238E27FC236}">
                <a16:creationId xmlns:a16="http://schemas.microsoft.com/office/drawing/2014/main" id="{7BDF50A5-37B8-5A55-B070-2D77981FD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16377" b="-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99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F2ABCB2B-6666-35E5-FA1F-AC80C2B90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9" b="-2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9" name="Freeform: Shape 11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3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4969B6-C675-5965-7D9C-654FBCBA7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519970" cy="1239012"/>
          </a:xfrm>
        </p:spPr>
        <p:txBody>
          <a:bodyPr anchor="ctr">
            <a:normAutofit fontScale="90000"/>
          </a:bodyPr>
          <a:lstStyle/>
          <a:p>
            <a:r>
              <a:rPr lang="nl-BE" sz="3600" dirty="0">
                <a:solidFill>
                  <a:schemeClr val="accent2">
                    <a:lumMod val="75000"/>
                  </a:schemeClr>
                </a:solidFill>
              </a:rPr>
              <a:t>2. Période </a:t>
            </a:r>
            <a:r>
              <a:rPr lang="nl-BE" sz="3600" dirty="0" err="1">
                <a:solidFill>
                  <a:schemeClr val="accent2">
                    <a:lumMod val="75000"/>
                  </a:schemeClr>
                </a:solidFill>
              </a:rPr>
              <a:t>autrichienne</a:t>
            </a:r>
            <a:br>
              <a:rPr lang="nl-BE" sz="3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3600" dirty="0">
                <a:solidFill>
                  <a:schemeClr val="accent2">
                    <a:lumMod val="75000"/>
                  </a:schemeClr>
                </a:solidFill>
              </a:rPr>
              <a:t>(1713 - 1794)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86191-19B3-DF87-586F-A488212A6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557454"/>
          </a:xfrm>
        </p:spPr>
        <p:txBody>
          <a:bodyPr anchor="t">
            <a:normAutofit/>
          </a:bodyPr>
          <a:lstStyle/>
          <a:p>
            <a:r>
              <a:rPr lang="nl-BE" dirty="0" err="1"/>
              <a:t>Doublement</a:t>
            </a:r>
            <a:r>
              <a:rPr lang="nl-BE" dirty="0"/>
              <a:t> des </a:t>
            </a:r>
            <a:r>
              <a:rPr lang="nl-BE" dirty="0" err="1"/>
              <a:t>fortifications</a:t>
            </a:r>
            <a:endParaRPr lang="nl-BE" dirty="0"/>
          </a:p>
          <a:p>
            <a:r>
              <a:rPr lang="nl-BE" dirty="0" err="1"/>
              <a:t>Plusieurs</a:t>
            </a:r>
            <a:r>
              <a:rPr lang="nl-BE" dirty="0"/>
              <a:t> </a:t>
            </a:r>
            <a:r>
              <a:rPr lang="nl-BE" dirty="0" err="1"/>
              <a:t>sièges</a:t>
            </a:r>
            <a:endParaRPr lang="nl-BE" dirty="0"/>
          </a:p>
          <a:p>
            <a:pPr lvl="1"/>
            <a:r>
              <a:rPr lang="nl-BE" dirty="0"/>
              <a:t>1746 (Louis XV)</a:t>
            </a:r>
          </a:p>
          <a:p>
            <a:pPr lvl="1"/>
            <a:r>
              <a:rPr lang="nl-BE" dirty="0"/>
              <a:t>1791 &amp; 1794 (</a:t>
            </a:r>
            <a:r>
              <a:rPr lang="nl-BE" dirty="0" err="1"/>
              <a:t>révolutionnaires</a:t>
            </a:r>
            <a:r>
              <a:rPr lang="nl-BE" dirty="0"/>
              <a:t>)</a:t>
            </a:r>
          </a:p>
          <a:p>
            <a:r>
              <a:rPr lang="nl-BE" dirty="0"/>
              <a:t>Focus </a:t>
            </a:r>
            <a:r>
              <a:rPr lang="nl-BE" dirty="0" err="1"/>
              <a:t>citadelle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21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schip, tekst, tekening, schets&#10;&#10;Door AI gegenereerde inhoud is mogelijk onjuist.">
            <a:extLst>
              <a:ext uri="{FF2B5EF4-FFF2-40B4-BE49-F238E27FC236}">
                <a16:creationId xmlns:a16="http://schemas.microsoft.com/office/drawing/2014/main" id="{BDD95F80-8864-C5A3-0ADA-7FBA5FA07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r="11991" b="2"/>
          <a:stretch>
            <a:fillRect/>
          </a:stretch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F03BDF-D3D3-58CB-0B7A-381EE6135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000421"/>
            <a:ext cx="4075434" cy="1399879"/>
          </a:xfrm>
        </p:spPr>
        <p:txBody>
          <a:bodyPr anchor="ctr">
            <a:noAutofit/>
          </a:bodyPr>
          <a:lstStyle/>
          <a:p>
            <a:r>
              <a:rPr lang="nl-BE" sz="3200" dirty="0">
                <a:solidFill>
                  <a:srgbClr val="C00000"/>
                </a:solidFill>
              </a:rPr>
              <a:t>3. Période </a:t>
            </a:r>
            <a:r>
              <a:rPr lang="nl-BE" sz="3200" dirty="0" err="1">
                <a:solidFill>
                  <a:srgbClr val="C00000"/>
                </a:solidFill>
              </a:rPr>
              <a:t>française</a:t>
            </a:r>
            <a:r>
              <a:rPr lang="nl-BE" sz="3200" dirty="0">
                <a:solidFill>
                  <a:srgbClr val="C00000"/>
                </a:solidFill>
              </a:rPr>
              <a:t> </a:t>
            </a:r>
            <a:br>
              <a:rPr lang="nl-BE" sz="3200" dirty="0">
                <a:solidFill>
                  <a:srgbClr val="C00000"/>
                </a:solidFill>
              </a:rPr>
            </a:br>
            <a:r>
              <a:rPr lang="nl-BE" sz="3200" dirty="0">
                <a:solidFill>
                  <a:srgbClr val="C00000"/>
                </a:solidFill>
              </a:rPr>
              <a:t>(1794 - 1814)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38B9B9-494E-826D-005D-8E8F2F21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924180" cy="3754454"/>
          </a:xfrm>
        </p:spPr>
        <p:txBody>
          <a:bodyPr anchor="t">
            <a:normAutofit fontScale="92500"/>
          </a:bodyPr>
          <a:lstStyle/>
          <a:p>
            <a:r>
              <a:rPr lang="nl-BE" sz="2400" dirty="0"/>
              <a:t>Sous Napoleon, </a:t>
            </a:r>
            <a:r>
              <a:rPr lang="nl-BE" sz="2400" dirty="0" err="1"/>
              <a:t>construction</a:t>
            </a:r>
            <a:r>
              <a:rPr lang="nl-BE" sz="2400" dirty="0"/>
              <a:t> </a:t>
            </a:r>
            <a:r>
              <a:rPr lang="nl-BE" sz="2400" dirty="0" err="1"/>
              <a:t>d’un</a:t>
            </a:r>
            <a:r>
              <a:rPr lang="nl-BE" sz="2400" dirty="0"/>
              <a:t> </a:t>
            </a:r>
            <a:r>
              <a:rPr lang="nl-BE" sz="2400" dirty="0" err="1"/>
              <a:t>arsenal</a:t>
            </a:r>
            <a:r>
              <a:rPr lang="nl-BE" sz="2400" dirty="0"/>
              <a:t> </a:t>
            </a:r>
            <a:r>
              <a:rPr lang="nl-BE" sz="2400" dirty="0" err="1"/>
              <a:t>maritime</a:t>
            </a:r>
            <a:r>
              <a:rPr lang="nl-BE" sz="2400" dirty="0"/>
              <a:t> militaire</a:t>
            </a:r>
          </a:p>
          <a:p>
            <a:r>
              <a:rPr lang="nl-BE" sz="2400" dirty="0" err="1"/>
              <a:t>Bien</a:t>
            </a:r>
            <a:r>
              <a:rPr lang="nl-BE" sz="2400" dirty="0"/>
              <a:t> </a:t>
            </a:r>
            <a:r>
              <a:rPr lang="nl-BE" sz="2400" dirty="0" err="1"/>
              <a:t>protégé</a:t>
            </a:r>
            <a:r>
              <a:rPr lang="nl-BE" sz="2400" dirty="0"/>
              <a:t> au fond </a:t>
            </a:r>
            <a:r>
              <a:rPr lang="nl-BE" sz="2400" dirty="0" err="1"/>
              <a:t>d’un</a:t>
            </a:r>
            <a:r>
              <a:rPr lang="nl-BE" sz="2400" dirty="0"/>
              <a:t> </a:t>
            </a:r>
            <a:r>
              <a:rPr lang="nl-BE" sz="2400" dirty="0" err="1"/>
              <a:t>estuaire</a:t>
            </a:r>
            <a:r>
              <a:rPr lang="nl-BE" sz="2400" dirty="0"/>
              <a:t>, </a:t>
            </a:r>
            <a:r>
              <a:rPr lang="nl-BE" sz="2400" dirty="0" err="1"/>
              <a:t>contrairement</a:t>
            </a:r>
            <a:r>
              <a:rPr lang="nl-BE" sz="2400" dirty="0"/>
              <a:t> </a:t>
            </a:r>
            <a:r>
              <a:rPr lang="nl-BE" sz="2400" dirty="0" err="1"/>
              <a:t>aux</a:t>
            </a:r>
            <a:r>
              <a:rPr lang="nl-BE" sz="2400" dirty="0"/>
              <a:t> </a:t>
            </a:r>
            <a:r>
              <a:rPr lang="nl-BE" sz="2400" dirty="0" err="1"/>
              <a:t>ports</a:t>
            </a:r>
            <a:r>
              <a:rPr lang="nl-BE" sz="2400" dirty="0"/>
              <a:t> Français</a:t>
            </a:r>
          </a:p>
          <a:p>
            <a:r>
              <a:rPr lang="nl-BE" sz="2400" dirty="0" err="1"/>
              <a:t>Anvers</a:t>
            </a:r>
            <a:r>
              <a:rPr lang="nl-BE" sz="2400" dirty="0"/>
              <a:t> </a:t>
            </a:r>
            <a:r>
              <a:rPr lang="nl-BE" sz="2400" dirty="0" err="1"/>
              <a:t>devient</a:t>
            </a:r>
            <a:r>
              <a:rPr lang="nl-BE" sz="2400" dirty="0"/>
              <a:t> “</a:t>
            </a:r>
            <a:r>
              <a:rPr lang="nl-BE" sz="2400" dirty="0" err="1"/>
              <a:t>un</a:t>
            </a:r>
            <a:r>
              <a:rPr lang="nl-BE" sz="2400" dirty="0"/>
              <a:t> pistolet </a:t>
            </a:r>
            <a:r>
              <a:rPr lang="nl-BE" sz="2400" dirty="0" err="1"/>
              <a:t>braqué</a:t>
            </a:r>
            <a:r>
              <a:rPr lang="nl-BE" sz="2400" dirty="0"/>
              <a:t> </a:t>
            </a:r>
            <a:r>
              <a:rPr lang="nl-BE" sz="2400" dirty="0" err="1"/>
              <a:t>sur</a:t>
            </a:r>
            <a:r>
              <a:rPr lang="nl-BE" sz="2400" dirty="0"/>
              <a:t> </a:t>
            </a:r>
            <a:r>
              <a:rPr lang="nl-BE" sz="2400" dirty="0" err="1"/>
              <a:t>le</a:t>
            </a:r>
            <a:r>
              <a:rPr lang="nl-BE" sz="2400" dirty="0"/>
              <a:t> coeur de  </a:t>
            </a:r>
            <a:r>
              <a:rPr lang="nl-BE" sz="2400" dirty="0" err="1"/>
              <a:t>l’Angleterre</a:t>
            </a:r>
            <a:r>
              <a:rPr lang="nl-BE" sz="2400" dirty="0"/>
              <a:t>”</a:t>
            </a:r>
          </a:p>
          <a:p>
            <a:endParaRPr lang="nl-BE" sz="1700" dirty="0"/>
          </a:p>
        </p:txBody>
      </p:sp>
    </p:spTree>
    <p:extLst>
      <p:ext uri="{BB962C8B-B14F-4D97-AF65-F5344CB8AC3E}">
        <p14:creationId xmlns:p14="http://schemas.microsoft.com/office/powerpoint/2010/main" val="36581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F72B51-1D2A-67B0-FABB-3B223323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698835"/>
            <a:ext cx="4485861" cy="1605453"/>
          </a:xfrm>
        </p:spPr>
        <p:txBody>
          <a:bodyPr anchor="b">
            <a:normAutofit fontScale="90000"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4.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Débarquement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Brittanique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 à Walcheren </a:t>
            </a:r>
            <a:r>
              <a:rPr lang="nl-BE" sz="3600" dirty="0">
                <a:solidFill>
                  <a:schemeClr val="accent2">
                    <a:lumMod val="75000"/>
                  </a:schemeClr>
                </a:solidFill>
              </a:rPr>
              <a:t>(1809)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C8F60B-467B-8829-0E7E-25AEF6C77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buNone/>
            </a:pPr>
            <a:r>
              <a:rPr lang="nl-BE" dirty="0" err="1"/>
              <a:t>Impossibilité</a:t>
            </a:r>
            <a:r>
              <a:rPr lang="nl-BE" dirty="0"/>
              <a:t> de </a:t>
            </a:r>
            <a:r>
              <a:rPr lang="nl-BE" dirty="0" err="1"/>
              <a:t>remonter</a:t>
            </a:r>
            <a:r>
              <a:rPr lang="nl-BE" dirty="0"/>
              <a:t> </a:t>
            </a:r>
            <a:r>
              <a:rPr lang="nl-BE" dirty="0" err="1"/>
              <a:t>l’Escaut</a:t>
            </a:r>
            <a:r>
              <a:rPr lang="nl-BE" dirty="0"/>
              <a:t> à la voile</a:t>
            </a:r>
          </a:p>
          <a:p>
            <a:pPr marL="0" indent="0">
              <a:buNone/>
            </a:pPr>
            <a:r>
              <a:rPr lang="nl-BE" dirty="0"/>
              <a:t>Bombardement de </a:t>
            </a:r>
            <a:r>
              <a:rPr lang="nl-BE" dirty="0" err="1"/>
              <a:t>Flessingue</a:t>
            </a:r>
            <a:endParaRPr lang="nl-BE" dirty="0"/>
          </a:p>
          <a:p>
            <a:pPr marL="0" indent="0">
              <a:buNone/>
            </a:pPr>
            <a:r>
              <a:rPr lang="nl-BE" dirty="0" err="1"/>
              <a:t>Débarquement</a:t>
            </a:r>
            <a:r>
              <a:rPr lang="nl-BE" dirty="0"/>
              <a:t> de 40,000 </a:t>
            </a:r>
            <a:r>
              <a:rPr lang="nl-BE" dirty="0" err="1"/>
              <a:t>troupes</a:t>
            </a:r>
            <a:r>
              <a:rPr lang="nl-BE" dirty="0"/>
              <a:t>, </a:t>
            </a:r>
            <a:r>
              <a:rPr lang="nl-BE" dirty="0" err="1"/>
              <a:t>décimées</a:t>
            </a:r>
            <a:r>
              <a:rPr lang="nl-BE" dirty="0"/>
              <a:t> par la </a:t>
            </a:r>
            <a:r>
              <a:rPr lang="nl-BE" dirty="0" err="1"/>
              <a:t>fièvre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Abandon </a:t>
            </a:r>
            <a:r>
              <a:rPr lang="nl-BE" dirty="0" err="1"/>
              <a:t>après</a:t>
            </a:r>
            <a:r>
              <a:rPr lang="nl-BE" dirty="0"/>
              <a:t> 5 </a:t>
            </a:r>
            <a:r>
              <a:rPr lang="nl-BE" dirty="0" err="1"/>
              <a:t>mois</a:t>
            </a:r>
            <a:r>
              <a:rPr lang="nl-BE" dirty="0"/>
              <a:t> et 4000 </a:t>
            </a:r>
            <a:r>
              <a:rPr lang="nl-BE" dirty="0" err="1"/>
              <a:t>morts</a:t>
            </a:r>
            <a:r>
              <a:rPr lang="nl-BE" dirty="0"/>
              <a:t> </a:t>
            </a:r>
            <a:r>
              <a:rPr lang="nl-BE" dirty="0" err="1"/>
              <a:t>dont</a:t>
            </a:r>
            <a:r>
              <a:rPr lang="nl-BE" dirty="0"/>
              <a:t> 106 au </a:t>
            </a:r>
            <a:r>
              <a:rPr lang="nl-BE" dirty="0" err="1"/>
              <a:t>combat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  <p:pic>
        <p:nvPicPr>
          <p:cNvPr id="6" name="Afbeelding 5" descr="Afbeelding met water, verven, tekst, buitenshuis&#10;&#10;Door AI gegenereerde inhoud is mogelijk onjuist.">
            <a:extLst>
              <a:ext uri="{FF2B5EF4-FFF2-40B4-BE49-F238E27FC236}">
                <a16:creationId xmlns:a16="http://schemas.microsoft.com/office/drawing/2014/main" id="{86D031F5-2785-1D25-2C05-1EBF4135F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51" y="0"/>
            <a:ext cx="5413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2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06F8D3-E2ED-2823-38E9-E799E0033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hemel, verven, wolk, buitenshuis&#10;&#10;Door AI gegenereerde inhoud is mogelijk onjuist.">
            <a:extLst>
              <a:ext uri="{FF2B5EF4-FFF2-40B4-BE49-F238E27FC236}">
                <a16:creationId xmlns:a16="http://schemas.microsoft.com/office/drawing/2014/main" id="{0A1081BC-1786-047C-2509-38500F9A7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r="14417" b="2"/>
          <a:stretch>
            <a:fillRect/>
          </a:stretch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E449F5-194A-0EE6-DE06-516FF6DDE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nl-BE" sz="2600" dirty="0">
                <a:solidFill>
                  <a:srgbClr val="C00000"/>
                </a:solidFill>
              </a:rPr>
              <a:t>5. </a:t>
            </a:r>
            <a:r>
              <a:rPr lang="nl-BE" sz="2600" dirty="0" err="1">
                <a:solidFill>
                  <a:srgbClr val="C00000"/>
                </a:solidFill>
              </a:rPr>
              <a:t>Inspection</a:t>
            </a:r>
            <a:r>
              <a:rPr lang="nl-BE" sz="2600" dirty="0">
                <a:solidFill>
                  <a:srgbClr val="C00000"/>
                </a:solidFill>
              </a:rPr>
              <a:t> de la </a:t>
            </a:r>
            <a:r>
              <a:rPr lang="nl-BE" sz="2600" dirty="0" err="1">
                <a:solidFill>
                  <a:srgbClr val="C00000"/>
                </a:solidFill>
              </a:rPr>
              <a:t>flotte</a:t>
            </a:r>
            <a:r>
              <a:rPr lang="nl-BE" sz="2600" dirty="0">
                <a:solidFill>
                  <a:srgbClr val="C00000"/>
                </a:solidFill>
              </a:rPr>
              <a:t> par Napoleon (1810)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30A839-01C2-B381-AD9A-0811CB6D5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74867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BE" sz="2400" dirty="0"/>
              <a:t>Grande parade </a:t>
            </a:r>
            <a:r>
              <a:rPr lang="nl-BE" sz="2400" dirty="0" err="1"/>
              <a:t>sur</a:t>
            </a:r>
            <a:r>
              <a:rPr lang="nl-BE" sz="2400" dirty="0"/>
              <a:t> </a:t>
            </a:r>
            <a:r>
              <a:rPr lang="nl-BE" sz="2400" dirty="0" err="1"/>
              <a:t>l’Escaut</a:t>
            </a:r>
            <a:r>
              <a:rPr lang="nl-BE" sz="2400" dirty="0"/>
              <a:t> </a:t>
            </a:r>
          </a:p>
          <a:p>
            <a:pPr marL="0" indent="0">
              <a:buNone/>
            </a:pPr>
            <a:r>
              <a:rPr lang="nl-BE" sz="2400" dirty="0" err="1"/>
              <a:t>Sur</a:t>
            </a:r>
            <a:r>
              <a:rPr lang="nl-BE" sz="2400" dirty="0"/>
              <a:t> </a:t>
            </a:r>
            <a:r>
              <a:rPr lang="nl-BE" sz="2400" dirty="0" err="1"/>
              <a:t>son</a:t>
            </a:r>
            <a:r>
              <a:rPr lang="nl-BE" sz="2400" dirty="0"/>
              <a:t> </a:t>
            </a:r>
            <a:r>
              <a:rPr lang="nl-BE" sz="2400" dirty="0" err="1"/>
              <a:t>navire</a:t>
            </a:r>
            <a:r>
              <a:rPr lang="nl-BE" sz="2400" dirty="0"/>
              <a:t> </a:t>
            </a:r>
            <a:r>
              <a:rPr lang="nl-BE" sz="2400" dirty="0" err="1"/>
              <a:t>d’apparat</a:t>
            </a:r>
            <a:r>
              <a:rPr lang="nl-BE" sz="2400" dirty="0"/>
              <a:t> (</a:t>
            </a:r>
            <a:r>
              <a:rPr lang="nl-BE" sz="2400" dirty="0" err="1"/>
              <a:t>blanc</a:t>
            </a:r>
            <a:r>
              <a:rPr lang="nl-BE" sz="2400" dirty="0"/>
              <a:t>)</a:t>
            </a:r>
          </a:p>
          <a:p>
            <a:pPr marL="0" indent="0">
              <a:buNone/>
            </a:pPr>
            <a:r>
              <a:rPr lang="nl-BE" sz="2400" dirty="0" err="1"/>
              <a:t>Actuellement</a:t>
            </a:r>
            <a:r>
              <a:rPr lang="nl-BE" sz="2400" dirty="0"/>
              <a:t> la </a:t>
            </a:r>
            <a:r>
              <a:rPr lang="nl-BE" sz="2400" dirty="0" err="1"/>
              <a:t>pièce</a:t>
            </a:r>
            <a:r>
              <a:rPr lang="nl-BE" sz="2400" dirty="0"/>
              <a:t> maîtresse du </a:t>
            </a:r>
            <a:r>
              <a:rPr lang="nl-BE" sz="2400" dirty="0" err="1"/>
              <a:t>musée</a:t>
            </a:r>
            <a:r>
              <a:rPr lang="nl-BE" sz="2400" dirty="0"/>
              <a:t> de la marine de Brest</a:t>
            </a:r>
          </a:p>
          <a:p>
            <a:pPr marL="0" indent="0">
              <a:buNone/>
            </a:pPr>
            <a:endParaRPr lang="nl-BE" sz="1700" dirty="0"/>
          </a:p>
          <a:p>
            <a:pPr lvl="1"/>
            <a:endParaRPr lang="nl-BE" sz="1700" dirty="0"/>
          </a:p>
          <a:p>
            <a:pPr lvl="1"/>
            <a:endParaRPr lang="nl-BE" sz="1700" dirty="0"/>
          </a:p>
        </p:txBody>
      </p:sp>
    </p:spTree>
    <p:extLst>
      <p:ext uri="{BB962C8B-B14F-4D97-AF65-F5344CB8AC3E}">
        <p14:creationId xmlns:p14="http://schemas.microsoft.com/office/powerpoint/2010/main" val="190293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55321-E5FA-FDF1-CF4D-546088916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9C6F37-5E90-2A56-8817-1866FB37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280160"/>
          </a:xfrm>
        </p:spPr>
        <p:txBody>
          <a:bodyPr anchor="b">
            <a:noAutofit/>
          </a:bodyPr>
          <a:lstStyle/>
          <a:p>
            <a:r>
              <a:rPr lang="nl-BE" sz="3200" dirty="0">
                <a:solidFill>
                  <a:srgbClr val="C00000"/>
                </a:solidFill>
              </a:rPr>
              <a:t>6. </a:t>
            </a:r>
            <a:r>
              <a:rPr lang="nl-BE" sz="3200" dirty="0" err="1">
                <a:solidFill>
                  <a:srgbClr val="C00000"/>
                </a:solidFill>
              </a:rPr>
              <a:t>Siège</a:t>
            </a:r>
            <a:r>
              <a:rPr lang="nl-BE" sz="3200" dirty="0">
                <a:solidFill>
                  <a:srgbClr val="C00000"/>
                </a:solidFill>
              </a:rPr>
              <a:t> </a:t>
            </a:r>
            <a:r>
              <a:rPr lang="nl-BE" sz="3200" dirty="0" err="1">
                <a:solidFill>
                  <a:srgbClr val="C00000"/>
                </a:solidFill>
              </a:rPr>
              <a:t>d’Anvers</a:t>
            </a:r>
            <a:r>
              <a:rPr lang="nl-BE" sz="3200" dirty="0">
                <a:solidFill>
                  <a:srgbClr val="C00000"/>
                </a:solidFill>
              </a:rPr>
              <a:t> </a:t>
            </a:r>
            <a:br>
              <a:rPr lang="nl-BE" sz="3200" dirty="0">
                <a:solidFill>
                  <a:srgbClr val="C00000"/>
                </a:solidFill>
              </a:rPr>
            </a:br>
            <a:r>
              <a:rPr lang="nl-BE" sz="3200" dirty="0">
                <a:solidFill>
                  <a:srgbClr val="C00000"/>
                </a:solidFill>
              </a:rPr>
              <a:t>par les </a:t>
            </a:r>
            <a:r>
              <a:rPr lang="nl-BE" sz="3200" dirty="0" err="1">
                <a:solidFill>
                  <a:srgbClr val="C00000"/>
                </a:solidFill>
              </a:rPr>
              <a:t>Alliés</a:t>
            </a:r>
            <a:r>
              <a:rPr lang="nl-BE" sz="3200" dirty="0">
                <a:solidFill>
                  <a:srgbClr val="C00000"/>
                </a:solidFill>
              </a:rPr>
              <a:t> </a:t>
            </a:r>
            <a:br>
              <a:rPr lang="nl-BE" sz="3200" dirty="0">
                <a:solidFill>
                  <a:srgbClr val="C00000"/>
                </a:solidFill>
              </a:rPr>
            </a:br>
            <a:r>
              <a:rPr lang="nl-BE" sz="3200" dirty="0">
                <a:solidFill>
                  <a:srgbClr val="C00000"/>
                </a:solidFill>
              </a:rPr>
              <a:t>(</a:t>
            </a:r>
            <a:r>
              <a:rPr lang="nl-BE" sz="3200" dirty="0" err="1">
                <a:solidFill>
                  <a:srgbClr val="C00000"/>
                </a:solidFill>
              </a:rPr>
              <a:t>janvier-mai</a:t>
            </a:r>
            <a:r>
              <a:rPr lang="nl-BE" sz="3200" dirty="0">
                <a:solidFill>
                  <a:srgbClr val="C00000"/>
                </a:solidFill>
              </a:rPr>
              <a:t> 1814)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71EFE9-7F54-CDC9-7649-957E8800A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463800"/>
            <a:ext cx="4498848" cy="38089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BE" sz="2000" dirty="0" err="1"/>
              <a:t>Retrait</a:t>
            </a:r>
            <a:r>
              <a:rPr lang="nl-BE" sz="2000" dirty="0"/>
              <a:t> de Napoléon </a:t>
            </a:r>
            <a:r>
              <a:rPr lang="nl-BE" sz="2000" dirty="0" err="1"/>
              <a:t>après</a:t>
            </a:r>
            <a:r>
              <a:rPr lang="nl-BE" sz="2000" dirty="0"/>
              <a:t> la </a:t>
            </a:r>
            <a:r>
              <a:rPr lang="nl-BE" sz="2000" dirty="0" err="1"/>
              <a:t>bataille</a:t>
            </a:r>
            <a:r>
              <a:rPr lang="nl-BE" sz="2000" dirty="0"/>
              <a:t> des Nations à Leipzig</a:t>
            </a:r>
          </a:p>
          <a:p>
            <a:pPr marL="0" indent="0">
              <a:buNone/>
            </a:pPr>
            <a:r>
              <a:rPr lang="nl-BE" sz="2000" dirty="0" err="1"/>
              <a:t>Impossibilité</a:t>
            </a:r>
            <a:r>
              <a:rPr lang="nl-BE" sz="2000" dirty="0"/>
              <a:t> de </a:t>
            </a:r>
            <a:r>
              <a:rPr lang="nl-BE" sz="2000" dirty="0" err="1"/>
              <a:t>prendre</a:t>
            </a:r>
            <a:r>
              <a:rPr lang="nl-BE" sz="2000" dirty="0"/>
              <a:t> la </a:t>
            </a:r>
            <a:r>
              <a:rPr lang="nl-BE" sz="2000" dirty="0" err="1"/>
              <a:t>ville</a:t>
            </a:r>
            <a:r>
              <a:rPr lang="nl-BE" sz="2000" dirty="0"/>
              <a:t> par les </a:t>
            </a:r>
            <a:r>
              <a:rPr lang="nl-BE" sz="2000" dirty="0" err="1"/>
              <a:t>alliés</a:t>
            </a:r>
            <a:r>
              <a:rPr lang="nl-BE" sz="2000" dirty="0"/>
              <a:t> vu </a:t>
            </a:r>
            <a:r>
              <a:rPr lang="nl-BE" sz="2000" dirty="0" err="1"/>
              <a:t>le</a:t>
            </a:r>
            <a:r>
              <a:rPr lang="nl-BE" sz="2000" dirty="0"/>
              <a:t> </a:t>
            </a:r>
            <a:r>
              <a:rPr lang="nl-BE" sz="2000" dirty="0" err="1"/>
              <a:t>maintient</a:t>
            </a:r>
            <a:r>
              <a:rPr lang="nl-BE" sz="2000" dirty="0"/>
              <a:t> </a:t>
            </a:r>
            <a:r>
              <a:rPr lang="nl-BE" sz="2000" dirty="0" err="1"/>
              <a:t>d’une</a:t>
            </a:r>
            <a:r>
              <a:rPr lang="nl-BE" sz="2000" dirty="0"/>
              <a:t> importante </a:t>
            </a:r>
            <a:r>
              <a:rPr lang="nl-BE" sz="2000" dirty="0" err="1"/>
              <a:t>garnison</a:t>
            </a:r>
            <a:r>
              <a:rPr lang="nl-BE" sz="2000" dirty="0"/>
              <a:t>.</a:t>
            </a:r>
          </a:p>
          <a:p>
            <a:pPr marL="0" indent="0">
              <a:buNone/>
            </a:pPr>
            <a:r>
              <a:rPr lang="nl-BE" sz="2000" dirty="0" err="1"/>
              <a:t>Reddition</a:t>
            </a:r>
            <a:r>
              <a:rPr lang="nl-BE" sz="2000" dirty="0"/>
              <a:t> 1mois </a:t>
            </a:r>
            <a:r>
              <a:rPr lang="nl-BE" sz="2000" dirty="0" err="1"/>
              <a:t>après</a:t>
            </a:r>
            <a:r>
              <a:rPr lang="nl-BE" sz="2000" dirty="0"/>
              <a:t> la </a:t>
            </a:r>
            <a:r>
              <a:rPr lang="nl-BE" sz="2000" dirty="0" err="1"/>
              <a:t>fuite</a:t>
            </a:r>
            <a:r>
              <a:rPr lang="nl-BE" sz="2000" dirty="0"/>
              <a:t> de Napoléon vers Elbe.</a:t>
            </a:r>
          </a:p>
          <a:p>
            <a:pPr marL="0" indent="0">
              <a:buNone/>
            </a:pPr>
            <a:r>
              <a:rPr lang="nl-BE" sz="2000" dirty="0" err="1"/>
              <a:t>Répartition</a:t>
            </a:r>
            <a:r>
              <a:rPr lang="nl-BE" sz="2000" dirty="0"/>
              <a:t> des </a:t>
            </a:r>
            <a:r>
              <a:rPr lang="nl-BE" sz="2000" dirty="0" err="1"/>
              <a:t>navires</a:t>
            </a:r>
            <a:r>
              <a:rPr lang="nl-BE" sz="2000" dirty="0"/>
              <a:t> </a:t>
            </a:r>
            <a:r>
              <a:rPr lang="nl-BE" sz="2000" dirty="0" err="1"/>
              <a:t>entre</a:t>
            </a:r>
            <a:r>
              <a:rPr lang="nl-BE" sz="2000" dirty="0"/>
              <a:t> les </a:t>
            </a:r>
            <a:r>
              <a:rPr lang="nl-BE" sz="2000" dirty="0" err="1"/>
              <a:t>flottes</a:t>
            </a:r>
            <a:r>
              <a:rPr lang="nl-BE" sz="2000" dirty="0"/>
              <a:t> </a:t>
            </a:r>
            <a:r>
              <a:rPr lang="nl-BE" sz="2000" dirty="0" err="1"/>
              <a:t>alliées</a:t>
            </a:r>
            <a:r>
              <a:rPr lang="nl-BE" sz="2000" dirty="0"/>
              <a:t> (et Française)</a:t>
            </a:r>
          </a:p>
          <a:p>
            <a:pPr marL="0" indent="0">
              <a:buNone/>
            </a:pPr>
            <a:endParaRPr lang="nl-BE" sz="1700" dirty="0"/>
          </a:p>
          <a:p>
            <a:pPr marL="0" indent="0">
              <a:buNone/>
            </a:pPr>
            <a:endParaRPr lang="nl-BE" sz="1700" dirty="0"/>
          </a:p>
          <a:p>
            <a:pPr lvl="1"/>
            <a:endParaRPr lang="nl-BE" sz="1700" dirty="0"/>
          </a:p>
          <a:p>
            <a:pPr lvl="1"/>
            <a:endParaRPr lang="nl-BE" sz="1700" dirty="0"/>
          </a:p>
        </p:txBody>
      </p:sp>
      <p:pic>
        <p:nvPicPr>
          <p:cNvPr id="5" name="Afbeelding 4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58C65CB2-4684-844C-0B25-692DC99DB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" r="-1" b="5123"/>
          <a:stretch>
            <a:fillRect/>
          </a:stretch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99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A4A3E-099E-2BB0-6F5B-3DC7529F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7. Période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néerlandaise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sz="2400" dirty="0">
                <a:solidFill>
                  <a:schemeClr val="accent2">
                    <a:lumMod val="75000"/>
                  </a:schemeClr>
                </a:solidFill>
              </a:rPr>
              <a:t>(1814 - 1832)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F71BBB2-ABDE-F055-0D42-42EEED6E9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438400"/>
            <a:ext cx="4402667" cy="4419599"/>
          </a:xfrm>
        </p:spPr>
        <p:txBody>
          <a:bodyPr>
            <a:normAutofit lnSpcReduction="10000"/>
          </a:bodyPr>
          <a:lstStyle/>
          <a:p>
            <a:r>
              <a:rPr lang="nl-BE" dirty="0"/>
              <a:t>Construction de </a:t>
            </a:r>
            <a:r>
              <a:rPr lang="nl-BE" dirty="0" err="1"/>
              <a:t>lunettes</a:t>
            </a:r>
            <a:r>
              <a:rPr lang="nl-BE" dirty="0"/>
              <a:t> </a:t>
            </a:r>
            <a:r>
              <a:rPr lang="nl-BE" dirty="0" err="1"/>
              <a:t>supplémentaires</a:t>
            </a:r>
            <a:endParaRPr lang="nl-BE" dirty="0"/>
          </a:p>
          <a:p>
            <a:r>
              <a:rPr lang="nl-BE" dirty="0"/>
              <a:t>Point de soutien de la barrière Wellington</a:t>
            </a:r>
          </a:p>
          <a:p>
            <a:r>
              <a:rPr lang="nl-BE" dirty="0" err="1"/>
              <a:t>Révolution</a:t>
            </a:r>
            <a:r>
              <a:rPr lang="nl-BE" dirty="0"/>
              <a:t> </a:t>
            </a:r>
            <a:r>
              <a:rPr lang="nl-BE" dirty="0" err="1"/>
              <a:t>belge</a:t>
            </a:r>
            <a:r>
              <a:rPr lang="nl-BE" dirty="0"/>
              <a:t> 1830</a:t>
            </a:r>
          </a:p>
          <a:p>
            <a:pPr lvl="1"/>
            <a:r>
              <a:rPr lang="nl-BE" dirty="0" err="1"/>
              <a:t>Anvers</a:t>
            </a:r>
            <a:r>
              <a:rPr lang="nl-BE" dirty="0"/>
              <a:t> prise,                 </a:t>
            </a:r>
            <a:r>
              <a:rPr lang="nl-BE" dirty="0" err="1"/>
              <a:t>sauf</a:t>
            </a:r>
            <a:r>
              <a:rPr lang="nl-BE" dirty="0"/>
              <a:t> la </a:t>
            </a:r>
            <a:r>
              <a:rPr lang="nl-BE" dirty="0" err="1"/>
              <a:t>citadelle</a:t>
            </a:r>
            <a:endParaRPr lang="nl-BE" dirty="0"/>
          </a:p>
          <a:p>
            <a:pPr lvl="1"/>
            <a:r>
              <a:rPr lang="nl-BE" dirty="0" err="1"/>
              <a:t>Connonade</a:t>
            </a:r>
            <a:r>
              <a:rPr lang="nl-BE" dirty="0"/>
              <a:t> </a:t>
            </a:r>
            <a:r>
              <a:rPr lang="nl-BE" dirty="0" err="1"/>
              <a:t>d’Anvers</a:t>
            </a:r>
            <a:r>
              <a:rPr lang="nl-BE" dirty="0"/>
              <a:t>  par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général</a:t>
            </a:r>
            <a:r>
              <a:rPr lang="nl-BE" dirty="0"/>
              <a:t>  Chassé</a:t>
            </a:r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  <p:pic>
        <p:nvPicPr>
          <p:cNvPr id="9" name="Afbeelding 8" descr="Afbeelding met kaart&#10;&#10;Automatisch gegenereerde beschrijving">
            <a:extLst>
              <a:ext uri="{FF2B5EF4-FFF2-40B4-BE49-F238E27FC236}">
                <a16:creationId xmlns:a16="http://schemas.microsoft.com/office/drawing/2014/main" id="{0AD64A33-28D7-BBFB-A3A5-A5F26B502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5177" r="5842" b="17305"/>
          <a:stretch/>
        </p:blipFill>
        <p:spPr>
          <a:xfrm>
            <a:off x="5116926" y="2438400"/>
            <a:ext cx="707507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03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AF3478-6007-A791-4DD5-D08CB243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8.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Siège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nl-BE" dirty="0" err="1">
                <a:solidFill>
                  <a:schemeClr val="accent2">
                    <a:lumMod val="75000"/>
                  </a:schemeClr>
                </a:solidFill>
              </a:rPr>
              <a:t>décembre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 1832</a:t>
            </a:r>
            <a:endParaRPr lang="nl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5F13846-45FB-BE58-BB19-DBD42AE17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7099" r="10034" b="11342"/>
          <a:stretch/>
        </p:blipFill>
        <p:spPr>
          <a:xfrm>
            <a:off x="4446369" y="1721921"/>
            <a:ext cx="3578279" cy="4520559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 descr="Afbeelding met oud&#10;&#10;Automatisch gegenereerde beschrijving">
            <a:extLst>
              <a:ext uri="{FF2B5EF4-FFF2-40B4-BE49-F238E27FC236}">
                <a16:creationId xmlns:a16="http://schemas.microsoft.com/office/drawing/2014/main" id="{536A3C91-58EB-573B-6B17-025449EAFB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r="30168" b="1"/>
          <a:stretch/>
        </p:blipFill>
        <p:spPr>
          <a:xfrm>
            <a:off x="8205454" y="1721922"/>
            <a:ext cx="3420596" cy="4520560"/>
          </a:xfrm>
          <a:prstGeom prst="rect">
            <a:avLst/>
          </a:prstGeo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A62C0F33-B533-B4EA-199E-A9C5DD7A6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10" y="1721921"/>
            <a:ext cx="3607562" cy="4520559"/>
          </a:xfrm>
        </p:spPr>
        <p:txBody>
          <a:bodyPr/>
          <a:lstStyle/>
          <a:p>
            <a:r>
              <a:rPr lang="nl-NL" dirty="0"/>
              <a:t>Ultimatum </a:t>
            </a:r>
            <a:r>
              <a:rPr lang="nl-NL" dirty="0" err="1"/>
              <a:t>franco-brittanique</a:t>
            </a:r>
            <a:endParaRPr lang="nl-NL" dirty="0"/>
          </a:p>
          <a:p>
            <a:r>
              <a:rPr lang="nl-NL" dirty="0"/>
              <a:t>90.000 Français</a:t>
            </a:r>
          </a:p>
          <a:p>
            <a:r>
              <a:rPr lang="nl-NL" dirty="0"/>
              <a:t>4500 </a:t>
            </a:r>
            <a:r>
              <a:rPr lang="nl-NL" dirty="0" err="1"/>
              <a:t>Hollandais</a:t>
            </a:r>
            <a:endParaRPr lang="nl-NL" dirty="0"/>
          </a:p>
          <a:p>
            <a:r>
              <a:rPr lang="nl-NL" dirty="0"/>
              <a:t>3 </a:t>
            </a:r>
            <a:r>
              <a:rPr lang="nl-NL" dirty="0" err="1"/>
              <a:t>semaines</a:t>
            </a:r>
            <a:endParaRPr lang="nl-NL" dirty="0"/>
          </a:p>
          <a:p>
            <a:r>
              <a:rPr lang="nl-NL" dirty="0"/>
              <a:t>3500 </a:t>
            </a:r>
            <a:r>
              <a:rPr lang="nl-NL" dirty="0" err="1"/>
              <a:t>projectiles</a:t>
            </a:r>
            <a:r>
              <a:rPr lang="nl-NL" dirty="0"/>
              <a:t> par jour</a:t>
            </a:r>
          </a:p>
          <a:p>
            <a:r>
              <a:rPr lang="nl-NL" dirty="0" err="1"/>
              <a:t>Suivi</a:t>
            </a:r>
            <a:r>
              <a:rPr lang="nl-NL" dirty="0"/>
              <a:t> par la </a:t>
            </a:r>
            <a:r>
              <a:rPr lang="nl-NL" dirty="0" err="1"/>
              <a:t>presse</a:t>
            </a: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368944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Roo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angepast 1">
      <a:majorFont>
        <a:latin typeface="Bookman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705</Words>
  <Application>Microsoft Office PowerPoint</Application>
  <PresentationFormat>Breedbeeld</PresentationFormat>
  <Paragraphs>86</Paragraphs>
  <Slides>12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Bookman Old Style</vt:lpstr>
      <vt:lpstr>Calibri</vt:lpstr>
      <vt:lpstr>AccentBoxVTI</vt:lpstr>
      <vt:lpstr>La Citadelle d’Anvers</vt:lpstr>
      <vt:lpstr>1. Construction  de la citadelle (1567 – 1572)</vt:lpstr>
      <vt:lpstr>2. Période autrichienne (1713 - 1794)</vt:lpstr>
      <vt:lpstr>3. Période française  (1794 - 1814)</vt:lpstr>
      <vt:lpstr>4. Débarquement Brittanique à Walcheren (1809)</vt:lpstr>
      <vt:lpstr>5. Inspection de la flotte par Napoleon (1810)</vt:lpstr>
      <vt:lpstr>6. Siège d’Anvers  par les Alliés  (janvier-mai 1814)</vt:lpstr>
      <vt:lpstr>7. Période néerlandaise (1814 - 1832)</vt:lpstr>
      <vt:lpstr>8. Siège de décembre 1832</vt:lpstr>
      <vt:lpstr>9. Mortier Monstre</vt:lpstr>
      <vt:lpstr>10. Période belge (1832 - 1874)</vt:lpstr>
      <vt:lpstr>11. Aujourd’hui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Tentoonstelling citadel &amp; militaire geschiedenis van Antwerpen</dc:title>
  <dc:creator>Joeri Aerts</dc:creator>
  <cp:lastModifiedBy>Konhef vzw</cp:lastModifiedBy>
  <cp:revision>408</cp:revision>
  <cp:lastPrinted>2023-04-05T12:54:47Z</cp:lastPrinted>
  <dcterms:created xsi:type="dcterms:W3CDTF">2022-05-02T14:51:20Z</dcterms:created>
  <dcterms:modified xsi:type="dcterms:W3CDTF">2025-11-05T14:21:59Z</dcterms:modified>
</cp:coreProperties>
</file>