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</p:sldMasterIdLst>
  <p:notesMasterIdLst>
    <p:notesMasterId r:id="rId23"/>
  </p:notesMasterIdLst>
  <p:sldIdLst>
    <p:sldId id="466" r:id="rId3"/>
    <p:sldId id="468" r:id="rId4"/>
    <p:sldId id="259" r:id="rId5"/>
    <p:sldId id="258" r:id="rId6"/>
    <p:sldId id="469" r:id="rId7"/>
    <p:sldId id="471" r:id="rId8"/>
    <p:sldId id="472" r:id="rId9"/>
    <p:sldId id="474" r:id="rId10"/>
    <p:sldId id="488" r:id="rId11"/>
    <p:sldId id="489" r:id="rId12"/>
    <p:sldId id="479" r:id="rId13"/>
    <p:sldId id="476" r:id="rId14"/>
    <p:sldId id="477" r:id="rId15"/>
    <p:sldId id="484" r:id="rId16"/>
    <p:sldId id="480" r:id="rId17"/>
    <p:sldId id="485" r:id="rId18"/>
    <p:sldId id="486" r:id="rId19"/>
    <p:sldId id="487" r:id="rId20"/>
    <p:sldId id="478" r:id="rId21"/>
    <p:sldId id="327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171F"/>
    <a:srgbClr val="004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B97C6-7516-4699-9D54-150B816CA5A7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A8A80-345B-41E5-A56A-C5C65FA460DD}" type="slidenum">
              <a:rPr lang="hr-HR" smtClean="0"/>
              <a:t>‹nr.›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2928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7F58-669A-4B2D-ACFB-F546EF8E0D3F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3740-EE6C-4954-BCC9-46DBFAEE0674}" type="slidenum">
              <a:rPr lang="hr-HR" smtClean="0"/>
              <a:t>‹nr.›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094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7F58-669A-4B2D-ACFB-F546EF8E0D3F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3740-EE6C-4954-BCC9-46DBFAEE0674}" type="slidenum">
              <a:rPr lang="hr-HR" smtClean="0"/>
              <a:t>‹nr.›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143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7F58-669A-4B2D-ACFB-F546EF8E0D3F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3740-EE6C-4954-BCC9-46DBFAEE0674}" type="slidenum">
              <a:rPr lang="hr-HR" smtClean="0"/>
              <a:t>‹nr.›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1608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098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6CCAE1-95F6-41A0-9E37-43AB342B3F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3509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D0E486-45AA-492A-9C4F-E680A9BA97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1410" y="667318"/>
            <a:ext cx="6080590" cy="6190682"/>
          </a:xfrm>
          <a:custGeom>
            <a:avLst/>
            <a:gdLst>
              <a:gd name="connsiteX0" fmla="*/ 6080590 w 6080590"/>
              <a:gd name="connsiteY0" fmla="*/ 0 h 6190682"/>
              <a:gd name="connsiteX1" fmla="*/ 6080590 w 6080590"/>
              <a:gd name="connsiteY1" fmla="*/ 6190682 h 6190682"/>
              <a:gd name="connsiteX2" fmla="*/ 0 w 6080590"/>
              <a:gd name="connsiteY2" fmla="*/ 6190682 h 619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0590" h="6190682">
                <a:moveTo>
                  <a:pt x="6080590" y="0"/>
                </a:moveTo>
                <a:lnTo>
                  <a:pt x="6080590" y="6190682"/>
                </a:lnTo>
                <a:lnTo>
                  <a:pt x="0" y="61906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356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593CE0E2-909D-4F24-B474-7EA19114E40B}"/>
              </a:ext>
            </a:extLst>
          </p:cNvPr>
          <p:cNvSpPr/>
          <p:nvPr userDrawn="1"/>
        </p:nvSpPr>
        <p:spPr>
          <a:xfrm rot="5400000">
            <a:off x="-55045" y="55045"/>
            <a:ext cx="6190682" cy="608059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CA4AB4E-734C-446C-8ECC-5461D928DE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87074" y="1553506"/>
            <a:ext cx="3248966" cy="3248966"/>
          </a:xfrm>
          <a:custGeom>
            <a:avLst/>
            <a:gdLst>
              <a:gd name="connsiteX0" fmla="*/ 1624483 w 3248966"/>
              <a:gd name="connsiteY0" fmla="*/ 0 h 3248966"/>
              <a:gd name="connsiteX1" fmla="*/ 3248966 w 3248966"/>
              <a:gd name="connsiteY1" fmla="*/ 1624483 h 3248966"/>
              <a:gd name="connsiteX2" fmla="*/ 1624483 w 3248966"/>
              <a:gd name="connsiteY2" fmla="*/ 3248966 h 3248966"/>
              <a:gd name="connsiteX3" fmla="*/ 0 w 3248966"/>
              <a:gd name="connsiteY3" fmla="*/ 1624483 h 3248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8966" h="3248966">
                <a:moveTo>
                  <a:pt x="1624483" y="0"/>
                </a:moveTo>
                <a:lnTo>
                  <a:pt x="3248966" y="1624483"/>
                </a:lnTo>
                <a:lnTo>
                  <a:pt x="1624483" y="3248966"/>
                </a:lnTo>
                <a:lnTo>
                  <a:pt x="0" y="1624483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30295B4-0AFD-4386-944A-DA6ACD9277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5710" y="686626"/>
            <a:ext cx="4115848" cy="4115848"/>
          </a:xfrm>
          <a:custGeom>
            <a:avLst/>
            <a:gdLst>
              <a:gd name="connsiteX0" fmla="*/ 2057924 w 4115848"/>
              <a:gd name="connsiteY0" fmla="*/ 0 h 4115848"/>
              <a:gd name="connsiteX1" fmla="*/ 4115848 w 4115848"/>
              <a:gd name="connsiteY1" fmla="*/ 2057924 h 4115848"/>
              <a:gd name="connsiteX2" fmla="*/ 2057924 w 4115848"/>
              <a:gd name="connsiteY2" fmla="*/ 4115848 h 4115848"/>
              <a:gd name="connsiteX3" fmla="*/ 0 w 4115848"/>
              <a:gd name="connsiteY3" fmla="*/ 2057924 h 411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5848" h="4115848">
                <a:moveTo>
                  <a:pt x="2057924" y="0"/>
                </a:moveTo>
                <a:lnTo>
                  <a:pt x="4115848" y="2057924"/>
                </a:lnTo>
                <a:lnTo>
                  <a:pt x="2057924" y="4115848"/>
                </a:lnTo>
                <a:lnTo>
                  <a:pt x="0" y="2057924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A774BF3-E3BD-4B61-B2D9-82076A13EB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7454" y="3472664"/>
            <a:ext cx="2659620" cy="2659620"/>
          </a:xfrm>
          <a:custGeom>
            <a:avLst/>
            <a:gdLst>
              <a:gd name="connsiteX0" fmla="*/ 1329810 w 2659620"/>
              <a:gd name="connsiteY0" fmla="*/ 0 h 2659620"/>
              <a:gd name="connsiteX1" fmla="*/ 2659620 w 2659620"/>
              <a:gd name="connsiteY1" fmla="*/ 1329810 h 2659620"/>
              <a:gd name="connsiteX2" fmla="*/ 1329810 w 2659620"/>
              <a:gd name="connsiteY2" fmla="*/ 2659620 h 2659620"/>
              <a:gd name="connsiteX3" fmla="*/ 0 w 2659620"/>
              <a:gd name="connsiteY3" fmla="*/ 1329809 h 265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9620" h="2659620">
                <a:moveTo>
                  <a:pt x="1329810" y="0"/>
                </a:moveTo>
                <a:lnTo>
                  <a:pt x="2659620" y="1329810"/>
                </a:lnTo>
                <a:lnTo>
                  <a:pt x="1329810" y="2659620"/>
                </a:lnTo>
                <a:lnTo>
                  <a:pt x="0" y="132980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8125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3E3D12-D8E0-4F0D-B358-CC8A1E9489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1914" y="952691"/>
            <a:ext cx="4952615" cy="4952616"/>
          </a:xfrm>
          <a:custGeom>
            <a:avLst/>
            <a:gdLst>
              <a:gd name="connsiteX0" fmla="*/ 2476307 w 4952615"/>
              <a:gd name="connsiteY0" fmla="*/ 0 h 4952616"/>
              <a:gd name="connsiteX1" fmla="*/ 4952615 w 4952615"/>
              <a:gd name="connsiteY1" fmla="*/ 2476308 h 4952616"/>
              <a:gd name="connsiteX2" fmla="*/ 2476307 w 4952615"/>
              <a:gd name="connsiteY2" fmla="*/ 4952616 h 4952616"/>
              <a:gd name="connsiteX3" fmla="*/ 0 w 4952615"/>
              <a:gd name="connsiteY3" fmla="*/ 2476308 h 495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2615" h="4952616">
                <a:moveTo>
                  <a:pt x="2476307" y="0"/>
                </a:moveTo>
                <a:lnTo>
                  <a:pt x="4952615" y="2476308"/>
                </a:lnTo>
                <a:lnTo>
                  <a:pt x="2476307" y="4952616"/>
                </a:lnTo>
                <a:lnTo>
                  <a:pt x="0" y="2476308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0713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D1D74A1-5428-4A57-9E91-C35058AA38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445355"/>
            <a:ext cx="5429251" cy="5412649"/>
          </a:xfrm>
          <a:custGeom>
            <a:avLst/>
            <a:gdLst>
              <a:gd name="connsiteX0" fmla="*/ 1834521 w 5429251"/>
              <a:gd name="connsiteY0" fmla="*/ 0 h 5412649"/>
              <a:gd name="connsiteX1" fmla="*/ 5429251 w 5429251"/>
              <a:gd name="connsiteY1" fmla="*/ 3594730 h 5412649"/>
              <a:gd name="connsiteX2" fmla="*/ 3611333 w 5429251"/>
              <a:gd name="connsiteY2" fmla="*/ 5412649 h 5412649"/>
              <a:gd name="connsiteX3" fmla="*/ 57710 w 5429251"/>
              <a:gd name="connsiteY3" fmla="*/ 5412649 h 5412649"/>
              <a:gd name="connsiteX4" fmla="*/ 0 w 5429251"/>
              <a:gd name="connsiteY4" fmla="*/ 5354940 h 5412649"/>
              <a:gd name="connsiteX5" fmla="*/ 0 w 5429251"/>
              <a:gd name="connsiteY5" fmla="*/ 1834521 h 541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29251" h="5412649">
                <a:moveTo>
                  <a:pt x="1834521" y="0"/>
                </a:moveTo>
                <a:lnTo>
                  <a:pt x="5429251" y="3594730"/>
                </a:lnTo>
                <a:lnTo>
                  <a:pt x="3611333" y="5412649"/>
                </a:lnTo>
                <a:lnTo>
                  <a:pt x="57710" y="5412649"/>
                </a:lnTo>
                <a:lnTo>
                  <a:pt x="0" y="5354940"/>
                </a:lnTo>
                <a:lnTo>
                  <a:pt x="0" y="1834521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40F6022-FD9B-4306-822E-11ECF3546B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62093" y="1977270"/>
            <a:ext cx="2659620" cy="2659621"/>
          </a:xfrm>
          <a:custGeom>
            <a:avLst/>
            <a:gdLst>
              <a:gd name="connsiteX0" fmla="*/ 1329810 w 2659620"/>
              <a:gd name="connsiteY0" fmla="*/ 0 h 2659621"/>
              <a:gd name="connsiteX1" fmla="*/ 2659620 w 2659620"/>
              <a:gd name="connsiteY1" fmla="*/ 1329811 h 2659621"/>
              <a:gd name="connsiteX2" fmla="*/ 1329811 w 2659620"/>
              <a:gd name="connsiteY2" fmla="*/ 2659621 h 2659621"/>
              <a:gd name="connsiteX3" fmla="*/ 0 w 2659620"/>
              <a:gd name="connsiteY3" fmla="*/ 1329810 h 265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9620" h="2659621">
                <a:moveTo>
                  <a:pt x="1329810" y="0"/>
                </a:moveTo>
                <a:lnTo>
                  <a:pt x="2659620" y="1329811"/>
                </a:lnTo>
                <a:lnTo>
                  <a:pt x="1329811" y="2659621"/>
                </a:lnTo>
                <a:lnTo>
                  <a:pt x="0" y="132981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413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A2DAB55A-6ED3-48C9-8F88-D9CCCE6C455A}"/>
              </a:ext>
            </a:extLst>
          </p:cNvPr>
          <p:cNvSpPr/>
          <p:nvPr userDrawn="1"/>
        </p:nvSpPr>
        <p:spPr>
          <a:xfrm rot="10800000">
            <a:off x="6001318" y="0"/>
            <a:ext cx="6190682" cy="608059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74E7154-9605-4943-A899-F25152FE01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7177" y="682059"/>
            <a:ext cx="2102974" cy="2102974"/>
          </a:xfrm>
          <a:custGeom>
            <a:avLst/>
            <a:gdLst>
              <a:gd name="connsiteX0" fmla="*/ 1051486 w 2102974"/>
              <a:gd name="connsiteY0" fmla="*/ 0 h 2102974"/>
              <a:gd name="connsiteX1" fmla="*/ 2102974 w 2102974"/>
              <a:gd name="connsiteY1" fmla="*/ 1051488 h 2102974"/>
              <a:gd name="connsiteX2" fmla="*/ 1051488 w 2102974"/>
              <a:gd name="connsiteY2" fmla="*/ 2102974 h 2102974"/>
              <a:gd name="connsiteX3" fmla="*/ 0 w 2102974"/>
              <a:gd name="connsiteY3" fmla="*/ 1051486 h 210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2974" h="2102974">
                <a:moveTo>
                  <a:pt x="1051486" y="0"/>
                </a:moveTo>
                <a:lnTo>
                  <a:pt x="2102974" y="1051488"/>
                </a:lnTo>
                <a:lnTo>
                  <a:pt x="1051488" y="2102974"/>
                </a:lnTo>
                <a:lnTo>
                  <a:pt x="0" y="1051486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A2DB681-066A-4228-8295-889C2D4B46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68950" y="686626"/>
            <a:ext cx="4115848" cy="4115848"/>
          </a:xfrm>
          <a:custGeom>
            <a:avLst/>
            <a:gdLst>
              <a:gd name="connsiteX0" fmla="*/ 2057924 w 4115848"/>
              <a:gd name="connsiteY0" fmla="*/ 0 h 4115848"/>
              <a:gd name="connsiteX1" fmla="*/ 4115848 w 4115848"/>
              <a:gd name="connsiteY1" fmla="*/ 2057924 h 4115848"/>
              <a:gd name="connsiteX2" fmla="*/ 2057924 w 4115848"/>
              <a:gd name="connsiteY2" fmla="*/ 4115848 h 4115848"/>
              <a:gd name="connsiteX3" fmla="*/ 0 w 4115848"/>
              <a:gd name="connsiteY3" fmla="*/ 2057924 h 411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5848" h="4115848">
                <a:moveTo>
                  <a:pt x="2057924" y="0"/>
                </a:moveTo>
                <a:lnTo>
                  <a:pt x="4115848" y="2057924"/>
                </a:lnTo>
                <a:lnTo>
                  <a:pt x="2057924" y="4115848"/>
                </a:lnTo>
                <a:lnTo>
                  <a:pt x="0" y="2057924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79543A9-C13E-4D4C-891F-55BAE349ED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25177" y="3472664"/>
            <a:ext cx="2659620" cy="2659620"/>
          </a:xfrm>
          <a:custGeom>
            <a:avLst/>
            <a:gdLst>
              <a:gd name="connsiteX0" fmla="*/ 1329810 w 2659620"/>
              <a:gd name="connsiteY0" fmla="*/ 0 h 2659620"/>
              <a:gd name="connsiteX1" fmla="*/ 2659620 w 2659620"/>
              <a:gd name="connsiteY1" fmla="*/ 1329809 h 2659620"/>
              <a:gd name="connsiteX2" fmla="*/ 1329810 w 2659620"/>
              <a:gd name="connsiteY2" fmla="*/ 2659620 h 2659620"/>
              <a:gd name="connsiteX3" fmla="*/ 0 w 2659620"/>
              <a:gd name="connsiteY3" fmla="*/ 1329810 h 265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9620" h="2659620">
                <a:moveTo>
                  <a:pt x="1329810" y="0"/>
                </a:moveTo>
                <a:lnTo>
                  <a:pt x="2659620" y="1329809"/>
                </a:lnTo>
                <a:lnTo>
                  <a:pt x="1329810" y="2659620"/>
                </a:lnTo>
                <a:lnTo>
                  <a:pt x="0" y="132981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8291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4D89C9C-BC75-4919-9597-A817D8F4C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2378" y="2"/>
            <a:ext cx="8803476" cy="6857997"/>
          </a:xfrm>
          <a:custGeom>
            <a:avLst/>
            <a:gdLst>
              <a:gd name="connsiteX0" fmla="*/ 8803476 w 8803476"/>
              <a:gd name="connsiteY0" fmla="*/ 0 h 6857997"/>
              <a:gd name="connsiteX1" fmla="*/ 2731266 w 8803476"/>
              <a:gd name="connsiteY1" fmla="*/ 6857997 h 6857997"/>
              <a:gd name="connsiteX2" fmla="*/ 0 w 8803476"/>
              <a:gd name="connsiteY2" fmla="*/ 6857997 h 6857997"/>
              <a:gd name="connsiteX3" fmla="*/ 6072210 w 8803476"/>
              <a:gd name="connsiteY3" fmla="*/ 0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3476" h="6857997">
                <a:moveTo>
                  <a:pt x="8803476" y="0"/>
                </a:moveTo>
                <a:lnTo>
                  <a:pt x="2731266" y="6857997"/>
                </a:lnTo>
                <a:lnTo>
                  <a:pt x="0" y="6857997"/>
                </a:lnTo>
                <a:lnTo>
                  <a:pt x="6072210" y="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479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7F58-669A-4B2D-ACFB-F546EF8E0D3F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3740-EE6C-4954-BCC9-46DBFAEE0674}" type="slidenum">
              <a:rPr lang="hr-HR" smtClean="0"/>
              <a:t>‹nr.›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6977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D1DDE2-EBB5-4042-A2C4-4B5942D2C7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2905" y="1237058"/>
            <a:ext cx="4383880" cy="4383880"/>
          </a:xfrm>
          <a:custGeom>
            <a:avLst/>
            <a:gdLst>
              <a:gd name="connsiteX0" fmla="*/ 2191938 w 4383880"/>
              <a:gd name="connsiteY0" fmla="*/ 0 h 4383880"/>
              <a:gd name="connsiteX1" fmla="*/ 4383880 w 4383880"/>
              <a:gd name="connsiteY1" fmla="*/ 2191942 h 4383880"/>
              <a:gd name="connsiteX2" fmla="*/ 2191942 w 4383880"/>
              <a:gd name="connsiteY2" fmla="*/ 4383880 h 4383880"/>
              <a:gd name="connsiteX3" fmla="*/ 0 w 4383880"/>
              <a:gd name="connsiteY3" fmla="*/ 2191938 h 4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3880" h="4383880">
                <a:moveTo>
                  <a:pt x="2191938" y="0"/>
                </a:moveTo>
                <a:lnTo>
                  <a:pt x="4383880" y="2191942"/>
                </a:lnTo>
                <a:lnTo>
                  <a:pt x="2191942" y="4383880"/>
                </a:lnTo>
                <a:lnTo>
                  <a:pt x="0" y="2191938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8122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366AB1-7FE8-4E21-8300-70BBBACC1F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53326" y="0"/>
            <a:ext cx="6085347" cy="4661919"/>
          </a:xfrm>
          <a:custGeom>
            <a:avLst/>
            <a:gdLst>
              <a:gd name="connsiteX0" fmla="*/ 1619244 w 6085347"/>
              <a:gd name="connsiteY0" fmla="*/ 0 h 4661919"/>
              <a:gd name="connsiteX1" fmla="*/ 4466099 w 6085347"/>
              <a:gd name="connsiteY1" fmla="*/ 0 h 4661919"/>
              <a:gd name="connsiteX2" fmla="*/ 6085347 w 6085347"/>
              <a:gd name="connsiteY2" fmla="*/ 1619248 h 4661919"/>
              <a:gd name="connsiteX3" fmla="*/ 3042676 w 6085347"/>
              <a:gd name="connsiteY3" fmla="*/ 4661919 h 4661919"/>
              <a:gd name="connsiteX4" fmla="*/ 0 w 6085347"/>
              <a:gd name="connsiteY4" fmla="*/ 1619244 h 466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5347" h="4661919">
                <a:moveTo>
                  <a:pt x="1619244" y="0"/>
                </a:moveTo>
                <a:lnTo>
                  <a:pt x="4466099" y="0"/>
                </a:lnTo>
                <a:lnTo>
                  <a:pt x="6085347" y="1619248"/>
                </a:lnTo>
                <a:lnTo>
                  <a:pt x="3042676" y="4661919"/>
                </a:lnTo>
                <a:lnTo>
                  <a:pt x="0" y="1619244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70659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681010-9865-43BC-ACB0-34EFABF60A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61701" y="743774"/>
            <a:ext cx="4530298" cy="6114227"/>
          </a:xfrm>
          <a:custGeom>
            <a:avLst/>
            <a:gdLst>
              <a:gd name="connsiteX0" fmla="*/ 4530298 w 4530298"/>
              <a:gd name="connsiteY0" fmla="*/ 0 h 6114227"/>
              <a:gd name="connsiteX1" fmla="*/ 4530298 w 4530298"/>
              <a:gd name="connsiteY1" fmla="*/ 6114227 h 6114227"/>
              <a:gd name="connsiteX2" fmla="*/ 1583929 w 4530298"/>
              <a:gd name="connsiteY2" fmla="*/ 6114227 h 6114227"/>
              <a:gd name="connsiteX3" fmla="*/ 0 w 4530298"/>
              <a:gd name="connsiteY3" fmla="*/ 4530299 h 611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0298" h="6114227">
                <a:moveTo>
                  <a:pt x="4530298" y="0"/>
                </a:moveTo>
                <a:lnTo>
                  <a:pt x="4530298" y="6114227"/>
                </a:lnTo>
                <a:lnTo>
                  <a:pt x="1583929" y="6114227"/>
                </a:lnTo>
                <a:lnTo>
                  <a:pt x="0" y="45302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92263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72A0B76E-5599-49E5-919A-4A128FC536BF}"/>
              </a:ext>
            </a:extLst>
          </p:cNvPr>
          <p:cNvSpPr/>
          <p:nvPr userDrawn="1"/>
        </p:nvSpPr>
        <p:spPr>
          <a:xfrm rot="5400000">
            <a:off x="-36587" y="36588"/>
            <a:ext cx="4114803" cy="4041628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E538728-E95C-4729-8DA4-0C9656975A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712" y="562905"/>
            <a:ext cx="3807768" cy="3807768"/>
          </a:xfrm>
          <a:custGeom>
            <a:avLst/>
            <a:gdLst>
              <a:gd name="connsiteX0" fmla="*/ 1903883 w 3807768"/>
              <a:gd name="connsiteY0" fmla="*/ 0 h 3807768"/>
              <a:gd name="connsiteX1" fmla="*/ 3807768 w 3807768"/>
              <a:gd name="connsiteY1" fmla="*/ 1903886 h 3807768"/>
              <a:gd name="connsiteX2" fmla="*/ 1903886 w 3807768"/>
              <a:gd name="connsiteY2" fmla="*/ 3807768 h 3807768"/>
              <a:gd name="connsiteX3" fmla="*/ 0 w 3807768"/>
              <a:gd name="connsiteY3" fmla="*/ 1903883 h 380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768" h="3807768">
                <a:moveTo>
                  <a:pt x="1903883" y="0"/>
                </a:moveTo>
                <a:lnTo>
                  <a:pt x="3807768" y="1903886"/>
                </a:lnTo>
                <a:lnTo>
                  <a:pt x="1903886" y="3807768"/>
                </a:lnTo>
                <a:lnTo>
                  <a:pt x="0" y="1903883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8285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8662D82-4239-407B-A348-8A3200D477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720" y="682074"/>
            <a:ext cx="4115848" cy="4115848"/>
          </a:xfrm>
          <a:custGeom>
            <a:avLst/>
            <a:gdLst>
              <a:gd name="connsiteX0" fmla="*/ 2057924 w 4115848"/>
              <a:gd name="connsiteY0" fmla="*/ 0 h 4115848"/>
              <a:gd name="connsiteX1" fmla="*/ 4115848 w 4115848"/>
              <a:gd name="connsiteY1" fmla="*/ 2057924 h 4115848"/>
              <a:gd name="connsiteX2" fmla="*/ 2057924 w 4115848"/>
              <a:gd name="connsiteY2" fmla="*/ 4115848 h 4115848"/>
              <a:gd name="connsiteX3" fmla="*/ 0 w 4115848"/>
              <a:gd name="connsiteY3" fmla="*/ 2057924 h 411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5848" h="4115848">
                <a:moveTo>
                  <a:pt x="2057924" y="0"/>
                </a:moveTo>
                <a:lnTo>
                  <a:pt x="4115848" y="2057924"/>
                </a:lnTo>
                <a:lnTo>
                  <a:pt x="2057924" y="4115848"/>
                </a:lnTo>
                <a:lnTo>
                  <a:pt x="0" y="2057924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0EB8079-9DC4-4982-A5CE-E9E357EDA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90605" y="2219695"/>
            <a:ext cx="3248966" cy="3248966"/>
          </a:xfrm>
          <a:custGeom>
            <a:avLst/>
            <a:gdLst>
              <a:gd name="connsiteX0" fmla="*/ 1624483 w 3248966"/>
              <a:gd name="connsiteY0" fmla="*/ 0 h 3248966"/>
              <a:gd name="connsiteX1" fmla="*/ 3248966 w 3248966"/>
              <a:gd name="connsiteY1" fmla="*/ 1624483 h 3248966"/>
              <a:gd name="connsiteX2" fmla="*/ 1624483 w 3248966"/>
              <a:gd name="connsiteY2" fmla="*/ 3248966 h 3248966"/>
              <a:gd name="connsiteX3" fmla="*/ 0 w 3248966"/>
              <a:gd name="connsiteY3" fmla="*/ 1624483 h 3248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8966" h="3248966">
                <a:moveTo>
                  <a:pt x="1624483" y="0"/>
                </a:moveTo>
                <a:lnTo>
                  <a:pt x="3248966" y="1624483"/>
                </a:lnTo>
                <a:lnTo>
                  <a:pt x="1624483" y="3248966"/>
                </a:lnTo>
                <a:lnTo>
                  <a:pt x="0" y="1624483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942B0EF-70F1-45C9-8FCD-FA51B369E4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62903" y="3519335"/>
            <a:ext cx="2659620" cy="2659620"/>
          </a:xfrm>
          <a:custGeom>
            <a:avLst/>
            <a:gdLst>
              <a:gd name="connsiteX0" fmla="*/ 1329810 w 2659620"/>
              <a:gd name="connsiteY0" fmla="*/ 0 h 2659620"/>
              <a:gd name="connsiteX1" fmla="*/ 2659620 w 2659620"/>
              <a:gd name="connsiteY1" fmla="*/ 1329810 h 2659620"/>
              <a:gd name="connsiteX2" fmla="*/ 1329810 w 2659620"/>
              <a:gd name="connsiteY2" fmla="*/ 2659620 h 2659620"/>
              <a:gd name="connsiteX3" fmla="*/ 0 w 2659620"/>
              <a:gd name="connsiteY3" fmla="*/ 1329809 h 265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9620" h="2659620">
                <a:moveTo>
                  <a:pt x="1329810" y="0"/>
                </a:moveTo>
                <a:lnTo>
                  <a:pt x="2659620" y="1329810"/>
                </a:lnTo>
                <a:lnTo>
                  <a:pt x="1329810" y="2659620"/>
                </a:lnTo>
                <a:lnTo>
                  <a:pt x="0" y="132980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4937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C68D93-AE0C-46E1-9AD9-54EC74A699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99463" y="698501"/>
            <a:ext cx="2473399" cy="2473399"/>
          </a:xfrm>
          <a:custGeom>
            <a:avLst/>
            <a:gdLst>
              <a:gd name="connsiteX0" fmla="*/ 1236699 w 2473399"/>
              <a:gd name="connsiteY0" fmla="*/ 0 h 2473399"/>
              <a:gd name="connsiteX1" fmla="*/ 2473399 w 2473399"/>
              <a:gd name="connsiteY1" fmla="*/ 1236700 h 2473399"/>
              <a:gd name="connsiteX2" fmla="*/ 1236699 w 2473399"/>
              <a:gd name="connsiteY2" fmla="*/ 2473399 h 2473399"/>
              <a:gd name="connsiteX3" fmla="*/ 0 w 2473399"/>
              <a:gd name="connsiteY3" fmla="*/ 1236700 h 247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3399" h="2473399">
                <a:moveTo>
                  <a:pt x="1236699" y="0"/>
                </a:moveTo>
                <a:lnTo>
                  <a:pt x="2473399" y="1236700"/>
                </a:lnTo>
                <a:lnTo>
                  <a:pt x="1236699" y="2473399"/>
                </a:lnTo>
                <a:lnTo>
                  <a:pt x="0" y="12367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E0F4860-4D74-4488-A1FC-BFB7F4A603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868" y="698504"/>
            <a:ext cx="5460994" cy="5460994"/>
          </a:xfrm>
          <a:custGeom>
            <a:avLst/>
            <a:gdLst>
              <a:gd name="connsiteX0" fmla="*/ 2730496 w 5460994"/>
              <a:gd name="connsiteY0" fmla="*/ 0 h 5460994"/>
              <a:gd name="connsiteX1" fmla="*/ 5460994 w 5460994"/>
              <a:gd name="connsiteY1" fmla="*/ 2730499 h 5460994"/>
              <a:gd name="connsiteX2" fmla="*/ 2730499 w 5460994"/>
              <a:gd name="connsiteY2" fmla="*/ 5460994 h 5460994"/>
              <a:gd name="connsiteX3" fmla="*/ 0 w 5460994"/>
              <a:gd name="connsiteY3" fmla="*/ 2730496 h 546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0994" h="5460994">
                <a:moveTo>
                  <a:pt x="2730496" y="0"/>
                </a:moveTo>
                <a:lnTo>
                  <a:pt x="5460994" y="2730499"/>
                </a:lnTo>
                <a:lnTo>
                  <a:pt x="2730499" y="5460994"/>
                </a:lnTo>
                <a:lnTo>
                  <a:pt x="0" y="2730496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111437-F607-4ECF-9A98-9B611F267D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3153" y="3429001"/>
            <a:ext cx="2699711" cy="2699711"/>
          </a:xfrm>
          <a:custGeom>
            <a:avLst/>
            <a:gdLst>
              <a:gd name="connsiteX0" fmla="*/ 1349855 w 2699711"/>
              <a:gd name="connsiteY0" fmla="*/ 0 h 2699711"/>
              <a:gd name="connsiteX1" fmla="*/ 2699711 w 2699711"/>
              <a:gd name="connsiteY1" fmla="*/ 1349855 h 2699711"/>
              <a:gd name="connsiteX2" fmla="*/ 1349855 w 2699711"/>
              <a:gd name="connsiteY2" fmla="*/ 2699711 h 2699711"/>
              <a:gd name="connsiteX3" fmla="*/ 0 w 2699711"/>
              <a:gd name="connsiteY3" fmla="*/ 1349855 h 26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9711" h="2699711">
                <a:moveTo>
                  <a:pt x="1349855" y="0"/>
                </a:moveTo>
                <a:lnTo>
                  <a:pt x="2699711" y="1349855"/>
                </a:lnTo>
                <a:lnTo>
                  <a:pt x="1349855" y="2699711"/>
                </a:lnTo>
                <a:lnTo>
                  <a:pt x="0" y="134985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17290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D58F110-C166-4829-BDEE-8A267B30D2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52456"/>
            <a:ext cx="4654874" cy="4305545"/>
          </a:xfrm>
          <a:custGeom>
            <a:avLst/>
            <a:gdLst>
              <a:gd name="connsiteX0" fmla="*/ 1542021 w 4654874"/>
              <a:gd name="connsiteY0" fmla="*/ 0 h 4305545"/>
              <a:gd name="connsiteX1" fmla="*/ 4654874 w 4654874"/>
              <a:gd name="connsiteY1" fmla="*/ 3112853 h 4305545"/>
              <a:gd name="connsiteX2" fmla="*/ 3462181 w 4654874"/>
              <a:gd name="connsiteY2" fmla="*/ 4305545 h 4305545"/>
              <a:gd name="connsiteX3" fmla="*/ 1 w 4654874"/>
              <a:gd name="connsiteY3" fmla="*/ 4305545 h 4305545"/>
              <a:gd name="connsiteX4" fmla="*/ 0 w 4654874"/>
              <a:gd name="connsiteY4" fmla="*/ 1542021 h 430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874" h="4305545">
                <a:moveTo>
                  <a:pt x="1542021" y="0"/>
                </a:moveTo>
                <a:lnTo>
                  <a:pt x="4654874" y="3112853"/>
                </a:lnTo>
                <a:lnTo>
                  <a:pt x="3462181" y="4305545"/>
                </a:lnTo>
                <a:lnTo>
                  <a:pt x="1" y="4305545"/>
                </a:lnTo>
                <a:lnTo>
                  <a:pt x="0" y="1542021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105452-1DF5-4CC4-A72C-E05B4BAEBB3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60028" y="0"/>
            <a:ext cx="4631973" cy="4339511"/>
          </a:xfrm>
          <a:custGeom>
            <a:avLst/>
            <a:gdLst>
              <a:gd name="connsiteX0" fmla="*/ 1226659 w 4631973"/>
              <a:gd name="connsiteY0" fmla="*/ 0 h 4339511"/>
              <a:gd name="connsiteX1" fmla="*/ 4631973 w 4631973"/>
              <a:gd name="connsiteY1" fmla="*/ 0 h 4339511"/>
              <a:gd name="connsiteX2" fmla="*/ 4631973 w 4631973"/>
              <a:gd name="connsiteY2" fmla="*/ 2820390 h 4339511"/>
              <a:gd name="connsiteX3" fmla="*/ 3112852 w 4631973"/>
              <a:gd name="connsiteY3" fmla="*/ 4339511 h 4339511"/>
              <a:gd name="connsiteX4" fmla="*/ 0 w 4631973"/>
              <a:gd name="connsiteY4" fmla="*/ 1226659 h 433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1973" h="4339511">
                <a:moveTo>
                  <a:pt x="1226659" y="0"/>
                </a:moveTo>
                <a:lnTo>
                  <a:pt x="4631973" y="0"/>
                </a:lnTo>
                <a:lnTo>
                  <a:pt x="4631973" y="2820390"/>
                </a:lnTo>
                <a:lnTo>
                  <a:pt x="3112852" y="4339511"/>
                </a:lnTo>
                <a:lnTo>
                  <a:pt x="0" y="122665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743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E170691-FC56-447C-A845-6132B154DE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1222" y="2853109"/>
            <a:ext cx="3132985" cy="3132985"/>
          </a:xfrm>
          <a:custGeom>
            <a:avLst/>
            <a:gdLst>
              <a:gd name="connsiteX0" fmla="*/ 1566493 w 3132985"/>
              <a:gd name="connsiteY0" fmla="*/ 0 h 3132985"/>
              <a:gd name="connsiteX1" fmla="*/ 3132985 w 3132985"/>
              <a:gd name="connsiteY1" fmla="*/ 1566493 h 3132985"/>
              <a:gd name="connsiteX2" fmla="*/ 1566493 w 3132985"/>
              <a:gd name="connsiteY2" fmla="*/ 3132985 h 3132985"/>
              <a:gd name="connsiteX3" fmla="*/ 0 w 3132985"/>
              <a:gd name="connsiteY3" fmla="*/ 1566493 h 3132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2985" h="3132985">
                <a:moveTo>
                  <a:pt x="1566493" y="0"/>
                </a:moveTo>
                <a:lnTo>
                  <a:pt x="3132985" y="1566493"/>
                </a:lnTo>
                <a:lnTo>
                  <a:pt x="1566493" y="3132985"/>
                </a:lnTo>
                <a:lnTo>
                  <a:pt x="0" y="1566493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00C140B-A110-42EF-B31A-D20BF38F49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48557" y="2591651"/>
            <a:ext cx="3132984" cy="3132985"/>
          </a:xfrm>
          <a:custGeom>
            <a:avLst/>
            <a:gdLst>
              <a:gd name="connsiteX0" fmla="*/ 1566493 w 3132984"/>
              <a:gd name="connsiteY0" fmla="*/ 0 h 3132985"/>
              <a:gd name="connsiteX1" fmla="*/ 3132984 w 3132984"/>
              <a:gd name="connsiteY1" fmla="*/ 1566492 h 3132985"/>
              <a:gd name="connsiteX2" fmla="*/ 1566492 w 3132984"/>
              <a:gd name="connsiteY2" fmla="*/ 3132985 h 3132985"/>
              <a:gd name="connsiteX3" fmla="*/ 0 w 3132984"/>
              <a:gd name="connsiteY3" fmla="*/ 1566493 h 3132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2984" h="3132985">
                <a:moveTo>
                  <a:pt x="1566493" y="0"/>
                </a:moveTo>
                <a:lnTo>
                  <a:pt x="3132984" y="1566492"/>
                </a:lnTo>
                <a:lnTo>
                  <a:pt x="1566492" y="3132985"/>
                </a:lnTo>
                <a:lnTo>
                  <a:pt x="0" y="1566493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769AF6A-D87F-4C86-997F-4DD6291E52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87795" y="2853112"/>
            <a:ext cx="3132985" cy="3132985"/>
          </a:xfrm>
          <a:custGeom>
            <a:avLst/>
            <a:gdLst>
              <a:gd name="connsiteX0" fmla="*/ 1566492 w 3132985"/>
              <a:gd name="connsiteY0" fmla="*/ 0 h 3132985"/>
              <a:gd name="connsiteX1" fmla="*/ 3132985 w 3132985"/>
              <a:gd name="connsiteY1" fmla="*/ 1566493 h 3132985"/>
              <a:gd name="connsiteX2" fmla="*/ 1566492 w 3132985"/>
              <a:gd name="connsiteY2" fmla="*/ 3132985 h 3132985"/>
              <a:gd name="connsiteX3" fmla="*/ 0 w 3132985"/>
              <a:gd name="connsiteY3" fmla="*/ 1566493 h 3132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2985" h="3132985">
                <a:moveTo>
                  <a:pt x="1566492" y="0"/>
                </a:moveTo>
                <a:lnTo>
                  <a:pt x="3132985" y="1566493"/>
                </a:lnTo>
                <a:lnTo>
                  <a:pt x="1566492" y="3132985"/>
                </a:lnTo>
                <a:lnTo>
                  <a:pt x="0" y="1566493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42148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1377C27C-19F0-4D4A-8D26-FBA163127C67}"/>
              </a:ext>
            </a:extLst>
          </p:cNvPr>
          <p:cNvSpPr/>
          <p:nvPr userDrawn="1"/>
        </p:nvSpPr>
        <p:spPr>
          <a:xfrm rot="10800000">
            <a:off x="6001318" y="0"/>
            <a:ext cx="6190682" cy="608059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850A2A2-404B-4A2D-9171-70574FC7A7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5931" y="3738664"/>
            <a:ext cx="2244520" cy="2244521"/>
          </a:xfrm>
          <a:custGeom>
            <a:avLst/>
            <a:gdLst>
              <a:gd name="connsiteX0" fmla="*/ 1122260 w 2244520"/>
              <a:gd name="connsiteY0" fmla="*/ 0 h 2244521"/>
              <a:gd name="connsiteX1" fmla="*/ 2244520 w 2244520"/>
              <a:gd name="connsiteY1" fmla="*/ 1122260 h 2244521"/>
              <a:gd name="connsiteX2" fmla="*/ 1122260 w 2244520"/>
              <a:gd name="connsiteY2" fmla="*/ 2244521 h 2244521"/>
              <a:gd name="connsiteX3" fmla="*/ 0 w 2244520"/>
              <a:gd name="connsiteY3" fmla="*/ 1122260 h 224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520" h="2244521">
                <a:moveTo>
                  <a:pt x="1122260" y="0"/>
                </a:moveTo>
                <a:lnTo>
                  <a:pt x="2244520" y="1122260"/>
                </a:lnTo>
                <a:lnTo>
                  <a:pt x="1122260" y="2244521"/>
                </a:lnTo>
                <a:lnTo>
                  <a:pt x="0" y="112226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589BDD6-DC71-4C97-BD2D-D703343409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53789" y="731184"/>
            <a:ext cx="1453326" cy="1453327"/>
          </a:xfrm>
          <a:custGeom>
            <a:avLst/>
            <a:gdLst>
              <a:gd name="connsiteX0" fmla="*/ 726663 w 1453326"/>
              <a:gd name="connsiteY0" fmla="*/ 0 h 1453327"/>
              <a:gd name="connsiteX1" fmla="*/ 1453326 w 1453326"/>
              <a:gd name="connsiteY1" fmla="*/ 726664 h 1453327"/>
              <a:gd name="connsiteX2" fmla="*/ 726663 w 1453326"/>
              <a:gd name="connsiteY2" fmla="*/ 1453327 h 1453327"/>
              <a:gd name="connsiteX3" fmla="*/ 0 w 1453326"/>
              <a:gd name="connsiteY3" fmla="*/ 726664 h 145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3326" h="1453327">
                <a:moveTo>
                  <a:pt x="726663" y="0"/>
                </a:moveTo>
                <a:lnTo>
                  <a:pt x="1453326" y="726664"/>
                </a:lnTo>
                <a:lnTo>
                  <a:pt x="726663" y="1453327"/>
                </a:lnTo>
                <a:lnTo>
                  <a:pt x="0" y="726664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0E68CDA-EF6D-4D1D-8F07-3D2F62EE3C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4280" y="1173263"/>
            <a:ext cx="2849225" cy="2849224"/>
          </a:xfrm>
          <a:custGeom>
            <a:avLst/>
            <a:gdLst>
              <a:gd name="connsiteX0" fmla="*/ 1424612 w 2849225"/>
              <a:gd name="connsiteY0" fmla="*/ 0 h 2849224"/>
              <a:gd name="connsiteX1" fmla="*/ 2849225 w 2849225"/>
              <a:gd name="connsiteY1" fmla="*/ 1424612 h 2849224"/>
              <a:gd name="connsiteX2" fmla="*/ 1424612 w 2849225"/>
              <a:gd name="connsiteY2" fmla="*/ 2849224 h 2849224"/>
              <a:gd name="connsiteX3" fmla="*/ 0 w 2849225"/>
              <a:gd name="connsiteY3" fmla="*/ 1424612 h 284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9225" h="2849224">
                <a:moveTo>
                  <a:pt x="1424612" y="0"/>
                </a:moveTo>
                <a:lnTo>
                  <a:pt x="2849225" y="1424612"/>
                </a:lnTo>
                <a:lnTo>
                  <a:pt x="1424612" y="2849224"/>
                </a:lnTo>
                <a:lnTo>
                  <a:pt x="0" y="142461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A0158DC-0CFD-48E6-BCBA-8E02BA88BD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3780" y="1634865"/>
            <a:ext cx="3747019" cy="3747020"/>
          </a:xfrm>
          <a:custGeom>
            <a:avLst/>
            <a:gdLst>
              <a:gd name="connsiteX0" fmla="*/ 1873509 w 3747019"/>
              <a:gd name="connsiteY0" fmla="*/ 0 h 3747020"/>
              <a:gd name="connsiteX1" fmla="*/ 3747019 w 3747019"/>
              <a:gd name="connsiteY1" fmla="*/ 1873510 h 3747020"/>
              <a:gd name="connsiteX2" fmla="*/ 1873509 w 3747019"/>
              <a:gd name="connsiteY2" fmla="*/ 3747020 h 3747020"/>
              <a:gd name="connsiteX3" fmla="*/ 0 w 3747019"/>
              <a:gd name="connsiteY3" fmla="*/ 1873510 h 374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019" h="3747020">
                <a:moveTo>
                  <a:pt x="1873509" y="0"/>
                </a:moveTo>
                <a:lnTo>
                  <a:pt x="3747019" y="1873510"/>
                </a:lnTo>
                <a:lnTo>
                  <a:pt x="1873509" y="3747020"/>
                </a:lnTo>
                <a:lnTo>
                  <a:pt x="0" y="187351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30227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E990ED66-B52D-415C-A580-8A375BAF37B1}"/>
              </a:ext>
            </a:extLst>
          </p:cNvPr>
          <p:cNvSpPr/>
          <p:nvPr userDrawn="1"/>
        </p:nvSpPr>
        <p:spPr>
          <a:xfrm rot="5400000">
            <a:off x="-55046" y="55048"/>
            <a:ext cx="6190682" cy="608059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F60416-D379-4D8C-AF5B-40FDC3D1A7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7736" y="856276"/>
            <a:ext cx="5154275" cy="5154275"/>
          </a:xfrm>
          <a:custGeom>
            <a:avLst/>
            <a:gdLst>
              <a:gd name="connsiteX0" fmla="*/ 2577136 w 5154275"/>
              <a:gd name="connsiteY0" fmla="*/ 0 h 5154275"/>
              <a:gd name="connsiteX1" fmla="*/ 5154275 w 5154275"/>
              <a:gd name="connsiteY1" fmla="*/ 2577139 h 5154275"/>
              <a:gd name="connsiteX2" fmla="*/ 2577139 w 5154275"/>
              <a:gd name="connsiteY2" fmla="*/ 5154275 h 5154275"/>
              <a:gd name="connsiteX3" fmla="*/ 0 w 5154275"/>
              <a:gd name="connsiteY3" fmla="*/ 2577136 h 515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4275" h="5154275">
                <a:moveTo>
                  <a:pt x="2577136" y="0"/>
                </a:moveTo>
                <a:lnTo>
                  <a:pt x="5154275" y="2577139"/>
                </a:lnTo>
                <a:lnTo>
                  <a:pt x="2577139" y="5154275"/>
                </a:lnTo>
                <a:lnTo>
                  <a:pt x="0" y="2577136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507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7F58-669A-4B2D-ACFB-F546EF8E0D3F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3740-EE6C-4954-BCC9-46DBFAEE0674}" type="slidenum">
              <a:rPr lang="hr-HR" smtClean="0"/>
              <a:t>‹nr.›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0072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D450E4E-6142-4A28-80C4-6FA7B5BD77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6276" y="2167830"/>
            <a:ext cx="3771494" cy="3771494"/>
          </a:xfrm>
          <a:custGeom>
            <a:avLst/>
            <a:gdLst>
              <a:gd name="connsiteX0" fmla="*/ 1885746 w 3771494"/>
              <a:gd name="connsiteY0" fmla="*/ 0 h 3771494"/>
              <a:gd name="connsiteX1" fmla="*/ 3771494 w 3771494"/>
              <a:gd name="connsiteY1" fmla="*/ 1885748 h 3771494"/>
              <a:gd name="connsiteX2" fmla="*/ 1885748 w 3771494"/>
              <a:gd name="connsiteY2" fmla="*/ 3771494 h 3771494"/>
              <a:gd name="connsiteX3" fmla="*/ 0 w 3771494"/>
              <a:gd name="connsiteY3" fmla="*/ 1885746 h 377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1494" h="3771494">
                <a:moveTo>
                  <a:pt x="1885746" y="0"/>
                </a:moveTo>
                <a:lnTo>
                  <a:pt x="3771494" y="1885748"/>
                </a:lnTo>
                <a:lnTo>
                  <a:pt x="1885748" y="3771494"/>
                </a:lnTo>
                <a:lnTo>
                  <a:pt x="0" y="1885746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F2BC32E-67FE-443C-BE88-9A36D06AF2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14230" y="909162"/>
            <a:ext cx="3771494" cy="3771494"/>
          </a:xfrm>
          <a:custGeom>
            <a:avLst/>
            <a:gdLst>
              <a:gd name="connsiteX0" fmla="*/ 1885746 w 3771494"/>
              <a:gd name="connsiteY0" fmla="*/ 0 h 3771494"/>
              <a:gd name="connsiteX1" fmla="*/ 3771494 w 3771494"/>
              <a:gd name="connsiteY1" fmla="*/ 1885748 h 3771494"/>
              <a:gd name="connsiteX2" fmla="*/ 1885748 w 3771494"/>
              <a:gd name="connsiteY2" fmla="*/ 3771494 h 3771494"/>
              <a:gd name="connsiteX3" fmla="*/ 0 w 3771494"/>
              <a:gd name="connsiteY3" fmla="*/ 1885746 h 377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1494" h="3771494">
                <a:moveTo>
                  <a:pt x="1885746" y="0"/>
                </a:moveTo>
                <a:lnTo>
                  <a:pt x="3771494" y="1885748"/>
                </a:lnTo>
                <a:lnTo>
                  <a:pt x="1885748" y="3771494"/>
                </a:lnTo>
                <a:lnTo>
                  <a:pt x="0" y="1885746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8925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3F404B23-D46B-4C50-A4B2-CF042B8E4A6C}"/>
              </a:ext>
            </a:extLst>
          </p:cNvPr>
          <p:cNvSpPr/>
          <p:nvPr userDrawn="1"/>
        </p:nvSpPr>
        <p:spPr>
          <a:xfrm rot="10800000">
            <a:off x="7099457" y="0"/>
            <a:ext cx="5086231" cy="499578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7297E46-2264-42DC-BD39-2388B3AE9081}"/>
              </a:ext>
            </a:extLst>
          </p:cNvPr>
          <p:cNvSpPr/>
          <p:nvPr userDrawn="1"/>
        </p:nvSpPr>
        <p:spPr>
          <a:xfrm>
            <a:off x="0" y="1885949"/>
            <a:ext cx="5086231" cy="499578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7352F2D-9BE3-40FA-9401-B4BBC28B89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994" y="2513957"/>
            <a:ext cx="2620663" cy="2620663"/>
          </a:xfrm>
          <a:custGeom>
            <a:avLst/>
            <a:gdLst>
              <a:gd name="connsiteX0" fmla="*/ 1310331 w 2620663"/>
              <a:gd name="connsiteY0" fmla="*/ 0 h 2620663"/>
              <a:gd name="connsiteX1" fmla="*/ 2620663 w 2620663"/>
              <a:gd name="connsiteY1" fmla="*/ 1310331 h 2620663"/>
              <a:gd name="connsiteX2" fmla="*/ 1310332 w 2620663"/>
              <a:gd name="connsiteY2" fmla="*/ 2620663 h 2620663"/>
              <a:gd name="connsiteX3" fmla="*/ 0 w 2620663"/>
              <a:gd name="connsiteY3" fmla="*/ 1310331 h 26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663" h="2620663">
                <a:moveTo>
                  <a:pt x="1310331" y="0"/>
                </a:moveTo>
                <a:lnTo>
                  <a:pt x="2620663" y="1310331"/>
                </a:lnTo>
                <a:lnTo>
                  <a:pt x="1310332" y="2620663"/>
                </a:lnTo>
                <a:lnTo>
                  <a:pt x="0" y="1310331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EAF920A-D000-4176-9FCA-E1A2465C84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4606" y="2513959"/>
            <a:ext cx="2620663" cy="2620663"/>
          </a:xfrm>
          <a:custGeom>
            <a:avLst/>
            <a:gdLst>
              <a:gd name="connsiteX0" fmla="*/ 1310331 w 2620663"/>
              <a:gd name="connsiteY0" fmla="*/ 0 h 2620663"/>
              <a:gd name="connsiteX1" fmla="*/ 2620663 w 2620663"/>
              <a:gd name="connsiteY1" fmla="*/ 1310331 h 2620663"/>
              <a:gd name="connsiteX2" fmla="*/ 1310332 w 2620663"/>
              <a:gd name="connsiteY2" fmla="*/ 2620663 h 2620663"/>
              <a:gd name="connsiteX3" fmla="*/ 0 w 2620663"/>
              <a:gd name="connsiteY3" fmla="*/ 1310331 h 26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663" h="2620663">
                <a:moveTo>
                  <a:pt x="1310331" y="0"/>
                </a:moveTo>
                <a:lnTo>
                  <a:pt x="2620663" y="1310331"/>
                </a:lnTo>
                <a:lnTo>
                  <a:pt x="1310332" y="2620663"/>
                </a:lnTo>
                <a:lnTo>
                  <a:pt x="0" y="1310331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BB8A13E-CEFE-4E33-AB39-DA451AD3E8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6731" y="1723381"/>
            <a:ext cx="2620663" cy="2620663"/>
          </a:xfrm>
          <a:custGeom>
            <a:avLst/>
            <a:gdLst>
              <a:gd name="connsiteX0" fmla="*/ 1310331 w 2620663"/>
              <a:gd name="connsiteY0" fmla="*/ 0 h 2620663"/>
              <a:gd name="connsiteX1" fmla="*/ 2620663 w 2620663"/>
              <a:gd name="connsiteY1" fmla="*/ 1310331 h 2620663"/>
              <a:gd name="connsiteX2" fmla="*/ 1310332 w 2620663"/>
              <a:gd name="connsiteY2" fmla="*/ 2620663 h 2620663"/>
              <a:gd name="connsiteX3" fmla="*/ 0 w 2620663"/>
              <a:gd name="connsiteY3" fmla="*/ 1310331 h 26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663" h="2620663">
                <a:moveTo>
                  <a:pt x="1310331" y="0"/>
                </a:moveTo>
                <a:lnTo>
                  <a:pt x="2620663" y="1310331"/>
                </a:lnTo>
                <a:lnTo>
                  <a:pt x="1310332" y="2620663"/>
                </a:lnTo>
                <a:lnTo>
                  <a:pt x="0" y="1310331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92599AC-EF09-4311-BC84-3B7D750F5A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94343" y="1723383"/>
            <a:ext cx="2620663" cy="2620663"/>
          </a:xfrm>
          <a:custGeom>
            <a:avLst/>
            <a:gdLst>
              <a:gd name="connsiteX0" fmla="*/ 1310331 w 2620663"/>
              <a:gd name="connsiteY0" fmla="*/ 0 h 2620663"/>
              <a:gd name="connsiteX1" fmla="*/ 2620663 w 2620663"/>
              <a:gd name="connsiteY1" fmla="*/ 1310331 h 2620663"/>
              <a:gd name="connsiteX2" fmla="*/ 1310332 w 2620663"/>
              <a:gd name="connsiteY2" fmla="*/ 2620663 h 2620663"/>
              <a:gd name="connsiteX3" fmla="*/ 0 w 2620663"/>
              <a:gd name="connsiteY3" fmla="*/ 1310331 h 26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663" h="2620663">
                <a:moveTo>
                  <a:pt x="1310331" y="0"/>
                </a:moveTo>
                <a:lnTo>
                  <a:pt x="2620663" y="1310331"/>
                </a:lnTo>
                <a:lnTo>
                  <a:pt x="1310332" y="2620663"/>
                </a:lnTo>
                <a:lnTo>
                  <a:pt x="0" y="1310331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3938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FCDF82-6723-47F3-B596-2AB6A4C80D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4447" y="-1"/>
            <a:ext cx="2532705" cy="2532706"/>
          </a:xfrm>
          <a:custGeom>
            <a:avLst/>
            <a:gdLst>
              <a:gd name="connsiteX0" fmla="*/ 1266352 w 2532705"/>
              <a:gd name="connsiteY0" fmla="*/ 0 h 2532706"/>
              <a:gd name="connsiteX1" fmla="*/ 2532705 w 2532705"/>
              <a:gd name="connsiteY1" fmla="*/ 1266354 h 2532706"/>
              <a:gd name="connsiteX2" fmla="*/ 1266353 w 2532705"/>
              <a:gd name="connsiteY2" fmla="*/ 2532706 h 2532706"/>
              <a:gd name="connsiteX3" fmla="*/ 0 w 2532705"/>
              <a:gd name="connsiteY3" fmla="*/ 1266352 h 25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2705" h="2532706">
                <a:moveTo>
                  <a:pt x="1266352" y="0"/>
                </a:moveTo>
                <a:lnTo>
                  <a:pt x="2532705" y="1266354"/>
                </a:lnTo>
                <a:lnTo>
                  <a:pt x="1266353" y="2532706"/>
                </a:lnTo>
                <a:lnTo>
                  <a:pt x="0" y="126635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70FAFB-C299-4C80-8735-C4A689CE82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84447" y="2162648"/>
            <a:ext cx="2532705" cy="2532705"/>
          </a:xfrm>
          <a:custGeom>
            <a:avLst/>
            <a:gdLst>
              <a:gd name="connsiteX0" fmla="*/ 1266352 w 2532705"/>
              <a:gd name="connsiteY0" fmla="*/ 0 h 2532705"/>
              <a:gd name="connsiteX1" fmla="*/ 2532705 w 2532705"/>
              <a:gd name="connsiteY1" fmla="*/ 1266353 h 2532705"/>
              <a:gd name="connsiteX2" fmla="*/ 1266353 w 2532705"/>
              <a:gd name="connsiteY2" fmla="*/ 2532705 h 2532705"/>
              <a:gd name="connsiteX3" fmla="*/ 0 w 2532705"/>
              <a:gd name="connsiteY3" fmla="*/ 1266351 h 253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2705" h="2532705">
                <a:moveTo>
                  <a:pt x="1266352" y="0"/>
                </a:moveTo>
                <a:lnTo>
                  <a:pt x="2532705" y="1266353"/>
                </a:lnTo>
                <a:lnTo>
                  <a:pt x="1266353" y="2532705"/>
                </a:lnTo>
                <a:lnTo>
                  <a:pt x="0" y="1266351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D880FB-D056-4354-BB5E-1D957E1FAE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84449" y="4325295"/>
            <a:ext cx="2532705" cy="2532705"/>
          </a:xfrm>
          <a:custGeom>
            <a:avLst/>
            <a:gdLst>
              <a:gd name="connsiteX0" fmla="*/ 1266352 w 2532705"/>
              <a:gd name="connsiteY0" fmla="*/ 0 h 2532705"/>
              <a:gd name="connsiteX1" fmla="*/ 2532705 w 2532705"/>
              <a:gd name="connsiteY1" fmla="*/ 1266353 h 2532705"/>
              <a:gd name="connsiteX2" fmla="*/ 1266353 w 2532705"/>
              <a:gd name="connsiteY2" fmla="*/ 2532705 h 2532705"/>
              <a:gd name="connsiteX3" fmla="*/ 0 w 2532705"/>
              <a:gd name="connsiteY3" fmla="*/ 1266352 h 253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2705" h="2532705">
                <a:moveTo>
                  <a:pt x="1266352" y="0"/>
                </a:moveTo>
                <a:lnTo>
                  <a:pt x="2532705" y="1266353"/>
                </a:lnTo>
                <a:lnTo>
                  <a:pt x="1266353" y="2532705"/>
                </a:lnTo>
                <a:lnTo>
                  <a:pt x="0" y="126635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9835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EC9018DB-6AEC-421A-A4D7-9AA3B0BA0884}"/>
              </a:ext>
            </a:extLst>
          </p:cNvPr>
          <p:cNvSpPr/>
          <p:nvPr userDrawn="1"/>
        </p:nvSpPr>
        <p:spPr>
          <a:xfrm rot="16200000">
            <a:off x="6056364" y="722363"/>
            <a:ext cx="6190682" cy="608059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11A593-562E-4F01-98E8-5B6768E5E7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0605" y="791346"/>
            <a:ext cx="5154275" cy="5154275"/>
          </a:xfrm>
          <a:custGeom>
            <a:avLst/>
            <a:gdLst>
              <a:gd name="connsiteX0" fmla="*/ 2577136 w 5154275"/>
              <a:gd name="connsiteY0" fmla="*/ 0 h 5154275"/>
              <a:gd name="connsiteX1" fmla="*/ 5154275 w 5154275"/>
              <a:gd name="connsiteY1" fmla="*/ 2577139 h 5154275"/>
              <a:gd name="connsiteX2" fmla="*/ 2577139 w 5154275"/>
              <a:gd name="connsiteY2" fmla="*/ 5154275 h 5154275"/>
              <a:gd name="connsiteX3" fmla="*/ 0 w 5154275"/>
              <a:gd name="connsiteY3" fmla="*/ 2577136 h 515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4275" h="5154275">
                <a:moveTo>
                  <a:pt x="2577136" y="0"/>
                </a:moveTo>
                <a:lnTo>
                  <a:pt x="5154275" y="2577139"/>
                </a:lnTo>
                <a:lnTo>
                  <a:pt x="2577139" y="5154275"/>
                </a:lnTo>
                <a:lnTo>
                  <a:pt x="0" y="2577136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21661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7C9F5-8B77-4ADF-96B2-4BEFA2C68391}"/>
              </a:ext>
            </a:extLst>
          </p:cNvPr>
          <p:cNvSpPr/>
          <p:nvPr userDrawn="1"/>
        </p:nvSpPr>
        <p:spPr>
          <a:xfrm rot="2700000">
            <a:off x="5162283" y="3395166"/>
            <a:ext cx="1649224" cy="16492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C0AE67-9399-4C52-AFB1-F9594CC69C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3899" y="1249681"/>
            <a:ext cx="4303502" cy="2744470"/>
          </a:xfrm>
          <a:custGeom>
            <a:avLst/>
            <a:gdLst>
              <a:gd name="connsiteX0" fmla="*/ 0 w 4303502"/>
              <a:gd name="connsiteY0" fmla="*/ 0 h 2744470"/>
              <a:gd name="connsiteX1" fmla="*/ 4303502 w 4303502"/>
              <a:gd name="connsiteY1" fmla="*/ 0 h 2744470"/>
              <a:gd name="connsiteX2" fmla="*/ 4303502 w 4303502"/>
              <a:gd name="connsiteY2" fmla="*/ 2744470 h 2744470"/>
              <a:gd name="connsiteX3" fmla="*/ 0 w 4303502"/>
              <a:gd name="connsiteY3" fmla="*/ 2744470 h 274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3502" h="2744470">
                <a:moveTo>
                  <a:pt x="0" y="0"/>
                </a:moveTo>
                <a:lnTo>
                  <a:pt x="4303502" y="0"/>
                </a:lnTo>
                <a:lnTo>
                  <a:pt x="4303502" y="2744470"/>
                </a:lnTo>
                <a:lnTo>
                  <a:pt x="0" y="274447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12193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291FB68-076E-44AA-8A65-A53835E76E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2850" y="1120775"/>
            <a:ext cx="2142907" cy="4594225"/>
          </a:xfrm>
          <a:custGeom>
            <a:avLst/>
            <a:gdLst>
              <a:gd name="connsiteX0" fmla="*/ 0 w 2142907"/>
              <a:gd name="connsiteY0" fmla="*/ 0 h 4594225"/>
              <a:gd name="connsiteX1" fmla="*/ 2142907 w 2142907"/>
              <a:gd name="connsiteY1" fmla="*/ 0 h 4594225"/>
              <a:gd name="connsiteX2" fmla="*/ 2142907 w 2142907"/>
              <a:gd name="connsiteY2" fmla="*/ 4594225 h 4594225"/>
              <a:gd name="connsiteX3" fmla="*/ 0 w 2142907"/>
              <a:gd name="connsiteY3" fmla="*/ 4594225 h 459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2907" h="4594225">
                <a:moveTo>
                  <a:pt x="0" y="0"/>
                </a:moveTo>
                <a:lnTo>
                  <a:pt x="2142907" y="0"/>
                </a:lnTo>
                <a:lnTo>
                  <a:pt x="2142907" y="4594225"/>
                </a:lnTo>
                <a:lnTo>
                  <a:pt x="0" y="459422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6973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10E34F94-7C6A-4388-BBBB-B40059AFB586}"/>
              </a:ext>
            </a:extLst>
          </p:cNvPr>
          <p:cNvSpPr/>
          <p:nvPr userDrawn="1"/>
        </p:nvSpPr>
        <p:spPr>
          <a:xfrm rot="16200000">
            <a:off x="6056364" y="722363"/>
            <a:ext cx="6190682" cy="608059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1ECAE6C-7AF6-4B54-AF33-A02D1F8C98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82640" y="1504950"/>
            <a:ext cx="5074920" cy="2914651"/>
          </a:xfrm>
          <a:custGeom>
            <a:avLst/>
            <a:gdLst>
              <a:gd name="connsiteX0" fmla="*/ 0 w 5074920"/>
              <a:gd name="connsiteY0" fmla="*/ 0 h 2914651"/>
              <a:gd name="connsiteX1" fmla="*/ 5074920 w 5074920"/>
              <a:gd name="connsiteY1" fmla="*/ 0 h 2914651"/>
              <a:gd name="connsiteX2" fmla="*/ 5074920 w 5074920"/>
              <a:gd name="connsiteY2" fmla="*/ 2914651 h 2914651"/>
              <a:gd name="connsiteX3" fmla="*/ 0 w 5074920"/>
              <a:gd name="connsiteY3" fmla="*/ 2914651 h 29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4920" h="2914651">
                <a:moveTo>
                  <a:pt x="0" y="0"/>
                </a:moveTo>
                <a:lnTo>
                  <a:pt x="5074920" y="0"/>
                </a:lnTo>
                <a:lnTo>
                  <a:pt x="5074920" y="2914651"/>
                </a:lnTo>
                <a:lnTo>
                  <a:pt x="0" y="2914651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81734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986EB03-D337-44C8-9E07-A7AB4CEC1D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8600" y="1847850"/>
            <a:ext cx="2857501" cy="3784600"/>
          </a:xfrm>
          <a:custGeom>
            <a:avLst/>
            <a:gdLst>
              <a:gd name="connsiteX0" fmla="*/ 0 w 2857501"/>
              <a:gd name="connsiteY0" fmla="*/ 0 h 3784600"/>
              <a:gd name="connsiteX1" fmla="*/ 2857501 w 2857501"/>
              <a:gd name="connsiteY1" fmla="*/ 0 h 3784600"/>
              <a:gd name="connsiteX2" fmla="*/ 2857501 w 2857501"/>
              <a:gd name="connsiteY2" fmla="*/ 3784600 h 3784600"/>
              <a:gd name="connsiteX3" fmla="*/ 0 w 2857501"/>
              <a:gd name="connsiteY3" fmla="*/ 3784600 h 378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1" h="3784600">
                <a:moveTo>
                  <a:pt x="0" y="0"/>
                </a:moveTo>
                <a:lnTo>
                  <a:pt x="2857501" y="0"/>
                </a:lnTo>
                <a:lnTo>
                  <a:pt x="2857501" y="3784600"/>
                </a:lnTo>
                <a:lnTo>
                  <a:pt x="0" y="37846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4180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AF74BE-A3C2-4595-B7A5-22ED16B17747}"/>
              </a:ext>
            </a:extLst>
          </p:cNvPr>
          <p:cNvSpPr/>
          <p:nvPr userDrawn="1"/>
        </p:nvSpPr>
        <p:spPr>
          <a:xfrm rot="16200000">
            <a:off x="-381000" y="381001"/>
            <a:ext cx="6858001" cy="609599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62008FB-82D5-49BA-9B0F-C396D61A0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0601" y="647700"/>
            <a:ext cx="10306050" cy="62103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61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7F58-669A-4B2D-ACFB-F546EF8E0D3F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3740-EE6C-4954-BCC9-46DBFAEE0674}" type="slidenum">
              <a:rPr lang="hr-HR" smtClean="0"/>
              <a:t>‹nr.›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727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7F58-669A-4B2D-ACFB-F546EF8E0D3F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3740-EE6C-4954-BCC9-46DBFAEE0674}" type="slidenum">
              <a:rPr lang="hr-HR" smtClean="0"/>
              <a:t>‹nr.›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7770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7F58-669A-4B2D-ACFB-F546EF8E0D3F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3740-EE6C-4954-BCC9-46DBFAEE0674}" type="slidenum">
              <a:rPr lang="hr-HR" smtClean="0"/>
              <a:t>‹nr.›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3172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7F58-669A-4B2D-ACFB-F546EF8E0D3F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3740-EE6C-4954-BCC9-46DBFAEE0674}" type="slidenum">
              <a:rPr lang="hr-HR" smtClean="0"/>
              <a:t>‹nr.›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235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7F58-669A-4B2D-ACFB-F546EF8E0D3F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3740-EE6C-4954-BCC9-46DBFAEE0674}" type="slidenum">
              <a:rPr lang="hr-HR" smtClean="0"/>
              <a:t>‹nr.›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401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7F58-669A-4B2D-ACFB-F546EF8E0D3F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3740-EE6C-4954-BCC9-46DBFAEE0674}" type="slidenum">
              <a:rPr lang="hr-HR" smtClean="0"/>
              <a:t>‹nr.›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11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B7F58-669A-4B2D-ACFB-F546EF8E0D3F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23740-EE6C-4954-BCC9-46DBFAEE0674}" type="slidenum">
              <a:rPr lang="hr-HR" smtClean="0"/>
              <a:t>‹nr.›</a:t>
            </a:fld>
            <a:endParaRPr lang="hr-HR"/>
          </a:p>
        </p:txBody>
      </p:sp>
      <p:sp>
        <p:nvSpPr>
          <p:cNvPr id="8" name="Rectangle 7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6128"/>
            <a:ext cx="3387634" cy="5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3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62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P7LdBE_vaSNoo55-tGpIHw" TargetMode="External"/><Relationship Id="rId13" Type="http://schemas.openxmlformats.org/officeDocument/2006/relationships/image" Target="../media/image2.png"/><Relationship Id="rId3" Type="http://schemas.openxmlformats.org/officeDocument/2006/relationships/hyperlink" Target="mailto:djurdja@tvrdjava-kulture.hr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tvrdjavasvmihovila" TargetMode="Externa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hyperlink" Target="https://www.instagram.com/fortress_of_culture/" TargetMode="External"/><Relationship Id="rId4" Type="http://schemas.openxmlformats.org/officeDocument/2006/relationships/hyperlink" Target="https://www.linkedin.com/company/fortress-of-culture-%C5%A1ibenik/mycompany/" TargetMode="External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8494" y="1122363"/>
            <a:ext cx="9144000" cy="1943566"/>
          </a:xfrm>
        </p:spPr>
        <p:txBody>
          <a:bodyPr>
            <a:normAutofit fontScale="90000"/>
          </a:bodyPr>
          <a:lstStyle/>
          <a:p>
            <a:r>
              <a:rPr lang="en-GB" sz="40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Night of Fortresses and GIFTS network</a:t>
            </a:r>
            <a:br>
              <a:rPr lang="hr-HR" sz="4000" b="1" i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GB" b="1" i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3E9B137-FE32-A7D0-E948-1EADE35A8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067" y="3362049"/>
            <a:ext cx="6016950" cy="25711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7" y="6428971"/>
            <a:ext cx="2616426" cy="38761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5CF61C9-B5E2-D4EB-F8D8-03906DBE2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83" y="3433622"/>
            <a:ext cx="4582476" cy="25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11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98E6E-529C-4D2F-8B2E-0BD42EB4A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E0BD8D-24F6-C4D0-FC44-4C7A6639F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223" y="1219200"/>
            <a:ext cx="10216777" cy="2412999"/>
          </a:xfrm>
        </p:spPr>
        <p:txBody>
          <a:bodyPr>
            <a:normAutofit/>
          </a:bodyPr>
          <a:lstStyle/>
          <a:p>
            <a:pPr algn="l"/>
            <a:r>
              <a:rPr lang="hr-HR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NOF GG 2025: HOW WAS IT IN ULCINJ?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sz="2000" noProof="0" dirty="0">
                <a:latin typeface="Poppins" panose="00000500000000000000" pitchFamily="2" charset="0"/>
                <a:cs typeface="Poppins" panose="00000500000000000000" pitchFamily="2" charset="0"/>
              </a:rPr>
              <a:t>UBACITE SVOJE MATERIJALE – NPR VIDEO</a:t>
            </a:r>
            <a:endParaRPr lang="en-GB" sz="20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1" algn="l"/>
            <a:endParaRPr lang="en-GB" sz="1400" noProof="0" dirty="0"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C248E8-5633-709E-2569-A0A1EAC9D96C}"/>
              </a:ext>
            </a:extLst>
          </p:cNvPr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10848C-5D31-A618-9763-48C57B3961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7" y="6428971"/>
            <a:ext cx="2616426" cy="3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12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CA69A-7C1F-4F22-F85F-80698F606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9B15AA-F5B3-9B35-597B-C22083B85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7105" y="1219200"/>
            <a:ext cx="9995648" cy="5002306"/>
          </a:xfrm>
        </p:spPr>
        <p:txBody>
          <a:bodyPr>
            <a:normAutofit/>
          </a:bodyPr>
          <a:lstStyle/>
          <a:p>
            <a:pPr algn="l"/>
            <a:r>
              <a:rPr lang="en-GB" sz="28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Night of fortresses in the future</a:t>
            </a:r>
            <a:r>
              <a:rPr lang="hr-HR" sz="28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…</a:t>
            </a:r>
          </a:p>
          <a:p>
            <a:pPr algn="l"/>
            <a:endParaRPr lang="hr-HR" sz="2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endParaRPr lang="hr-HR" sz="2800" b="1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endParaRPr lang="hr-HR" sz="2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endParaRPr lang="hr-HR" sz="2800" b="1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endParaRPr lang="hr-HR" sz="2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/>
            <a:endParaRPr lang="hr-HR" sz="2800" b="1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r"/>
            <a:endParaRPr lang="hr-HR" sz="2800" b="1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r"/>
            <a:r>
              <a:rPr lang="hr-HR" sz="2800" b="1" dirty="0">
                <a:latin typeface="Poppins" panose="00000500000000000000" pitchFamily="2" charset="0"/>
                <a:cs typeface="Poppins" panose="00000500000000000000" pitchFamily="2" charset="0"/>
              </a:rPr>
              <a:t>= </a:t>
            </a:r>
            <a:r>
              <a:rPr lang="en-GB" sz="2800" b="1" dirty="0">
                <a:latin typeface="Poppins" panose="00000500000000000000" pitchFamily="2" charset="0"/>
                <a:cs typeface="Poppins" panose="00000500000000000000" pitchFamily="2" charset="0"/>
              </a:rPr>
              <a:t>brand pillar of </a:t>
            </a:r>
            <a:r>
              <a:rPr lang="en-GB" sz="28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GIFTS </a:t>
            </a:r>
            <a:r>
              <a:rPr lang="hr-HR" sz="28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network</a:t>
            </a:r>
            <a:endParaRPr lang="en-GB" sz="2800" b="1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1" algn="l"/>
            <a:endParaRPr lang="en-GB" sz="1400" noProof="0" dirty="0"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46584B-45F6-30F5-B27C-A5E384A80844}"/>
              </a:ext>
            </a:extLst>
          </p:cNvPr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87AB56-E436-EF65-2C8B-91876C378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7" y="6428971"/>
            <a:ext cx="2616426" cy="38761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41AF8EC-65EB-9B18-9262-9CA19DE88E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524"/>
          <a:stretch/>
        </p:blipFill>
        <p:spPr>
          <a:xfrm>
            <a:off x="4443412" y="2425699"/>
            <a:ext cx="3305175" cy="241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1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ABF61-2E6B-F1CF-0754-AE48B06BD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raphic 6">
            <a:extLst>
              <a:ext uri="{FF2B5EF4-FFF2-40B4-BE49-F238E27FC236}">
                <a16:creationId xmlns:a16="http://schemas.microsoft.com/office/drawing/2014/main" id="{C4A006F2-789F-5CEE-45A6-7D33B7D93A32}"/>
              </a:ext>
            </a:extLst>
          </p:cNvPr>
          <p:cNvSpPr/>
          <p:nvPr/>
        </p:nvSpPr>
        <p:spPr>
          <a:xfrm>
            <a:off x="6153887" y="647700"/>
            <a:ext cx="4110228" cy="1716468"/>
          </a:xfrm>
          <a:custGeom>
            <a:avLst/>
            <a:gdLst>
              <a:gd name="connsiteX0" fmla="*/ 0 w 4110228"/>
              <a:gd name="connsiteY0" fmla="*/ 0 h 2688336"/>
              <a:gd name="connsiteX1" fmla="*/ 52921 w 4110228"/>
              <a:gd name="connsiteY1" fmla="*/ 0 h 2688336"/>
              <a:gd name="connsiteX2" fmla="*/ 52921 w 4110228"/>
              <a:gd name="connsiteY2" fmla="*/ 2688336 h 2688336"/>
              <a:gd name="connsiteX3" fmla="*/ 0 w 4110228"/>
              <a:gd name="connsiteY3" fmla="*/ 2688336 h 2688336"/>
              <a:gd name="connsiteX4" fmla="*/ 0 w 4110228"/>
              <a:gd name="connsiteY4" fmla="*/ 0 h 2688336"/>
              <a:gd name="connsiteX5" fmla="*/ 132300 w 4110228"/>
              <a:gd name="connsiteY5" fmla="*/ 0 h 2688336"/>
              <a:gd name="connsiteX6" fmla="*/ 185221 w 4110228"/>
              <a:gd name="connsiteY6" fmla="*/ 0 h 2688336"/>
              <a:gd name="connsiteX7" fmla="*/ 185221 w 4110228"/>
              <a:gd name="connsiteY7" fmla="*/ 2688336 h 2688336"/>
              <a:gd name="connsiteX8" fmla="*/ 132300 w 4110228"/>
              <a:gd name="connsiteY8" fmla="*/ 2688336 h 2688336"/>
              <a:gd name="connsiteX9" fmla="*/ 132300 w 4110228"/>
              <a:gd name="connsiteY9" fmla="*/ 0 h 2688336"/>
              <a:gd name="connsiteX10" fmla="*/ 264600 w 4110228"/>
              <a:gd name="connsiteY10" fmla="*/ 0 h 2688336"/>
              <a:gd name="connsiteX11" fmla="*/ 317521 w 4110228"/>
              <a:gd name="connsiteY11" fmla="*/ 0 h 2688336"/>
              <a:gd name="connsiteX12" fmla="*/ 317521 w 4110228"/>
              <a:gd name="connsiteY12" fmla="*/ 2688336 h 2688336"/>
              <a:gd name="connsiteX13" fmla="*/ 264600 w 4110228"/>
              <a:gd name="connsiteY13" fmla="*/ 2688336 h 2688336"/>
              <a:gd name="connsiteX14" fmla="*/ 264600 w 4110228"/>
              <a:gd name="connsiteY14" fmla="*/ 0 h 2688336"/>
              <a:gd name="connsiteX15" fmla="*/ 396900 w 4110228"/>
              <a:gd name="connsiteY15" fmla="*/ 0 h 2688336"/>
              <a:gd name="connsiteX16" fmla="*/ 449821 w 4110228"/>
              <a:gd name="connsiteY16" fmla="*/ 0 h 2688336"/>
              <a:gd name="connsiteX17" fmla="*/ 449821 w 4110228"/>
              <a:gd name="connsiteY17" fmla="*/ 2688336 h 2688336"/>
              <a:gd name="connsiteX18" fmla="*/ 396900 w 4110228"/>
              <a:gd name="connsiteY18" fmla="*/ 2688336 h 2688336"/>
              <a:gd name="connsiteX19" fmla="*/ 396900 w 4110228"/>
              <a:gd name="connsiteY19" fmla="*/ 0 h 2688336"/>
              <a:gd name="connsiteX20" fmla="*/ 529200 w 4110228"/>
              <a:gd name="connsiteY20" fmla="*/ 0 h 2688336"/>
              <a:gd name="connsiteX21" fmla="*/ 582121 w 4110228"/>
              <a:gd name="connsiteY21" fmla="*/ 0 h 2688336"/>
              <a:gd name="connsiteX22" fmla="*/ 582121 w 4110228"/>
              <a:gd name="connsiteY22" fmla="*/ 2688336 h 2688336"/>
              <a:gd name="connsiteX23" fmla="*/ 529200 w 4110228"/>
              <a:gd name="connsiteY23" fmla="*/ 2688336 h 2688336"/>
              <a:gd name="connsiteX24" fmla="*/ 529200 w 4110228"/>
              <a:gd name="connsiteY24" fmla="*/ 0 h 2688336"/>
              <a:gd name="connsiteX25" fmla="*/ 661500 w 4110228"/>
              <a:gd name="connsiteY25" fmla="*/ 0 h 2688336"/>
              <a:gd name="connsiteX26" fmla="*/ 714421 w 4110228"/>
              <a:gd name="connsiteY26" fmla="*/ 0 h 2688336"/>
              <a:gd name="connsiteX27" fmla="*/ 714421 w 4110228"/>
              <a:gd name="connsiteY27" fmla="*/ 2688336 h 2688336"/>
              <a:gd name="connsiteX28" fmla="*/ 661500 w 4110228"/>
              <a:gd name="connsiteY28" fmla="*/ 2688336 h 2688336"/>
              <a:gd name="connsiteX29" fmla="*/ 661500 w 4110228"/>
              <a:gd name="connsiteY29" fmla="*/ 0 h 2688336"/>
              <a:gd name="connsiteX30" fmla="*/ 793800 w 4110228"/>
              <a:gd name="connsiteY30" fmla="*/ 0 h 2688336"/>
              <a:gd name="connsiteX31" fmla="*/ 846734 w 4110228"/>
              <a:gd name="connsiteY31" fmla="*/ 0 h 2688336"/>
              <a:gd name="connsiteX32" fmla="*/ 846734 w 4110228"/>
              <a:gd name="connsiteY32" fmla="*/ 2688336 h 2688336"/>
              <a:gd name="connsiteX33" fmla="*/ 793800 w 4110228"/>
              <a:gd name="connsiteY33" fmla="*/ 2688336 h 2688336"/>
              <a:gd name="connsiteX34" fmla="*/ 793800 w 4110228"/>
              <a:gd name="connsiteY34" fmla="*/ 0 h 2688336"/>
              <a:gd name="connsiteX35" fmla="*/ 926100 w 4110228"/>
              <a:gd name="connsiteY35" fmla="*/ 0 h 2688336"/>
              <a:gd name="connsiteX36" fmla="*/ 979021 w 4110228"/>
              <a:gd name="connsiteY36" fmla="*/ 0 h 2688336"/>
              <a:gd name="connsiteX37" fmla="*/ 979021 w 4110228"/>
              <a:gd name="connsiteY37" fmla="*/ 2688336 h 2688336"/>
              <a:gd name="connsiteX38" fmla="*/ 926100 w 4110228"/>
              <a:gd name="connsiteY38" fmla="*/ 2688336 h 2688336"/>
              <a:gd name="connsiteX39" fmla="*/ 926100 w 4110228"/>
              <a:gd name="connsiteY39" fmla="*/ 0 h 2688336"/>
              <a:gd name="connsiteX40" fmla="*/ 1037231 w 4110228"/>
              <a:gd name="connsiteY40" fmla="*/ 0 h 2688336"/>
              <a:gd name="connsiteX41" fmla="*/ 1090152 w 4110228"/>
              <a:gd name="connsiteY41" fmla="*/ 0 h 2688336"/>
              <a:gd name="connsiteX42" fmla="*/ 1090152 w 4110228"/>
              <a:gd name="connsiteY42" fmla="*/ 2688336 h 2688336"/>
              <a:gd name="connsiteX43" fmla="*/ 1037231 w 4110228"/>
              <a:gd name="connsiteY43" fmla="*/ 2688336 h 2688336"/>
              <a:gd name="connsiteX44" fmla="*/ 1037231 w 4110228"/>
              <a:gd name="connsiteY44" fmla="*/ 0 h 2688336"/>
              <a:gd name="connsiteX45" fmla="*/ 1169531 w 4110228"/>
              <a:gd name="connsiteY45" fmla="*/ 0 h 2688336"/>
              <a:gd name="connsiteX46" fmla="*/ 1222452 w 4110228"/>
              <a:gd name="connsiteY46" fmla="*/ 0 h 2688336"/>
              <a:gd name="connsiteX47" fmla="*/ 1222452 w 4110228"/>
              <a:gd name="connsiteY47" fmla="*/ 2688336 h 2688336"/>
              <a:gd name="connsiteX48" fmla="*/ 1169518 w 4110228"/>
              <a:gd name="connsiteY48" fmla="*/ 2688336 h 2688336"/>
              <a:gd name="connsiteX49" fmla="*/ 1169518 w 4110228"/>
              <a:gd name="connsiteY49" fmla="*/ 0 h 2688336"/>
              <a:gd name="connsiteX50" fmla="*/ 1301831 w 4110228"/>
              <a:gd name="connsiteY50" fmla="*/ 0 h 2688336"/>
              <a:gd name="connsiteX51" fmla="*/ 1354752 w 4110228"/>
              <a:gd name="connsiteY51" fmla="*/ 0 h 2688336"/>
              <a:gd name="connsiteX52" fmla="*/ 1354752 w 4110228"/>
              <a:gd name="connsiteY52" fmla="*/ 2688336 h 2688336"/>
              <a:gd name="connsiteX53" fmla="*/ 1301831 w 4110228"/>
              <a:gd name="connsiteY53" fmla="*/ 2688336 h 2688336"/>
              <a:gd name="connsiteX54" fmla="*/ 1301831 w 4110228"/>
              <a:gd name="connsiteY54" fmla="*/ 0 h 2688336"/>
              <a:gd name="connsiteX55" fmla="*/ 1434131 w 4110228"/>
              <a:gd name="connsiteY55" fmla="*/ 0 h 2688336"/>
              <a:gd name="connsiteX56" fmla="*/ 1487052 w 4110228"/>
              <a:gd name="connsiteY56" fmla="*/ 0 h 2688336"/>
              <a:gd name="connsiteX57" fmla="*/ 1487052 w 4110228"/>
              <a:gd name="connsiteY57" fmla="*/ 2688336 h 2688336"/>
              <a:gd name="connsiteX58" fmla="*/ 1434131 w 4110228"/>
              <a:gd name="connsiteY58" fmla="*/ 2688336 h 2688336"/>
              <a:gd name="connsiteX59" fmla="*/ 1434131 w 4110228"/>
              <a:gd name="connsiteY59" fmla="*/ 0 h 2688336"/>
              <a:gd name="connsiteX60" fmla="*/ 1566431 w 4110228"/>
              <a:gd name="connsiteY60" fmla="*/ 0 h 2688336"/>
              <a:gd name="connsiteX61" fmla="*/ 1619352 w 4110228"/>
              <a:gd name="connsiteY61" fmla="*/ 0 h 2688336"/>
              <a:gd name="connsiteX62" fmla="*/ 1619352 w 4110228"/>
              <a:gd name="connsiteY62" fmla="*/ 2688336 h 2688336"/>
              <a:gd name="connsiteX63" fmla="*/ 1566431 w 4110228"/>
              <a:gd name="connsiteY63" fmla="*/ 2688336 h 2688336"/>
              <a:gd name="connsiteX64" fmla="*/ 1566431 w 4110228"/>
              <a:gd name="connsiteY64" fmla="*/ 0 h 2688336"/>
              <a:gd name="connsiteX65" fmla="*/ 1698731 w 4110228"/>
              <a:gd name="connsiteY65" fmla="*/ 0 h 2688336"/>
              <a:gd name="connsiteX66" fmla="*/ 1751652 w 4110228"/>
              <a:gd name="connsiteY66" fmla="*/ 0 h 2688336"/>
              <a:gd name="connsiteX67" fmla="*/ 1751652 w 4110228"/>
              <a:gd name="connsiteY67" fmla="*/ 2688336 h 2688336"/>
              <a:gd name="connsiteX68" fmla="*/ 1698731 w 4110228"/>
              <a:gd name="connsiteY68" fmla="*/ 2688336 h 2688336"/>
              <a:gd name="connsiteX69" fmla="*/ 1698731 w 4110228"/>
              <a:gd name="connsiteY69" fmla="*/ 0 h 2688336"/>
              <a:gd name="connsiteX70" fmla="*/ 1831031 w 4110228"/>
              <a:gd name="connsiteY70" fmla="*/ 0 h 2688336"/>
              <a:gd name="connsiteX71" fmla="*/ 1883952 w 4110228"/>
              <a:gd name="connsiteY71" fmla="*/ 0 h 2688336"/>
              <a:gd name="connsiteX72" fmla="*/ 1883952 w 4110228"/>
              <a:gd name="connsiteY72" fmla="*/ 2688336 h 2688336"/>
              <a:gd name="connsiteX73" fmla="*/ 1831031 w 4110228"/>
              <a:gd name="connsiteY73" fmla="*/ 2688336 h 2688336"/>
              <a:gd name="connsiteX74" fmla="*/ 1831031 w 4110228"/>
              <a:gd name="connsiteY74" fmla="*/ 0 h 2688336"/>
              <a:gd name="connsiteX75" fmla="*/ 1963331 w 4110228"/>
              <a:gd name="connsiteY75" fmla="*/ 0 h 2688336"/>
              <a:gd name="connsiteX76" fmla="*/ 2016252 w 4110228"/>
              <a:gd name="connsiteY76" fmla="*/ 0 h 2688336"/>
              <a:gd name="connsiteX77" fmla="*/ 2016252 w 4110228"/>
              <a:gd name="connsiteY77" fmla="*/ 2688336 h 2688336"/>
              <a:gd name="connsiteX78" fmla="*/ 1963331 w 4110228"/>
              <a:gd name="connsiteY78" fmla="*/ 2688336 h 2688336"/>
              <a:gd name="connsiteX79" fmla="*/ 1963331 w 4110228"/>
              <a:gd name="connsiteY79" fmla="*/ 0 h 2688336"/>
              <a:gd name="connsiteX80" fmla="*/ 2093976 w 4110228"/>
              <a:gd name="connsiteY80" fmla="*/ 0 h 2688336"/>
              <a:gd name="connsiteX81" fmla="*/ 2146897 w 4110228"/>
              <a:gd name="connsiteY81" fmla="*/ 0 h 2688336"/>
              <a:gd name="connsiteX82" fmla="*/ 2146897 w 4110228"/>
              <a:gd name="connsiteY82" fmla="*/ 2688336 h 2688336"/>
              <a:gd name="connsiteX83" fmla="*/ 2093976 w 4110228"/>
              <a:gd name="connsiteY83" fmla="*/ 2688336 h 2688336"/>
              <a:gd name="connsiteX84" fmla="*/ 2093976 w 4110228"/>
              <a:gd name="connsiteY84" fmla="*/ 0 h 2688336"/>
              <a:gd name="connsiteX85" fmla="*/ 2226276 w 4110228"/>
              <a:gd name="connsiteY85" fmla="*/ 0 h 2688336"/>
              <a:gd name="connsiteX86" fmla="*/ 2279197 w 4110228"/>
              <a:gd name="connsiteY86" fmla="*/ 0 h 2688336"/>
              <a:gd name="connsiteX87" fmla="*/ 2279197 w 4110228"/>
              <a:gd name="connsiteY87" fmla="*/ 2688336 h 2688336"/>
              <a:gd name="connsiteX88" fmla="*/ 2226276 w 4110228"/>
              <a:gd name="connsiteY88" fmla="*/ 2688336 h 2688336"/>
              <a:gd name="connsiteX89" fmla="*/ 2226276 w 4110228"/>
              <a:gd name="connsiteY89" fmla="*/ 0 h 2688336"/>
              <a:gd name="connsiteX90" fmla="*/ 2358576 w 4110228"/>
              <a:gd name="connsiteY90" fmla="*/ 0 h 2688336"/>
              <a:gd name="connsiteX91" fmla="*/ 2411497 w 4110228"/>
              <a:gd name="connsiteY91" fmla="*/ 0 h 2688336"/>
              <a:gd name="connsiteX92" fmla="*/ 2411497 w 4110228"/>
              <a:gd name="connsiteY92" fmla="*/ 2688336 h 2688336"/>
              <a:gd name="connsiteX93" fmla="*/ 2358576 w 4110228"/>
              <a:gd name="connsiteY93" fmla="*/ 2688336 h 2688336"/>
              <a:gd name="connsiteX94" fmla="*/ 2358576 w 4110228"/>
              <a:gd name="connsiteY94" fmla="*/ 0 h 2688336"/>
              <a:gd name="connsiteX95" fmla="*/ 2490876 w 4110228"/>
              <a:gd name="connsiteY95" fmla="*/ 0 h 2688336"/>
              <a:gd name="connsiteX96" fmla="*/ 2543797 w 4110228"/>
              <a:gd name="connsiteY96" fmla="*/ 0 h 2688336"/>
              <a:gd name="connsiteX97" fmla="*/ 2543797 w 4110228"/>
              <a:gd name="connsiteY97" fmla="*/ 2688336 h 2688336"/>
              <a:gd name="connsiteX98" fmla="*/ 2490876 w 4110228"/>
              <a:gd name="connsiteY98" fmla="*/ 2688336 h 2688336"/>
              <a:gd name="connsiteX99" fmla="*/ 2490876 w 4110228"/>
              <a:gd name="connsiteY99" fmla="*/ 0 h 2688336"/>
              <a:gd name="connsiteX100" fmla="*/ 2623176 w 4110228"/>
              <a:gd name="connsiteY100" fmla="*/ 0 h 2688336"/>
              <a:gd name="connsiteX101" fmla="*/ 2676097 w 4110228"/>
              <a:gd name="connsiteY101" fmla="*/ 0 h 2688336"/>
              <a:gd name="connsiteX102" fmla="*/ 2676097 w 4110228"/>
              <a:gd name="connsiteY102" fmla="*/ 2688336 h 2688336"/>
              <a:gd name="connsiteX103" fmla="*/ 2623176 w 4110228"/>
              <a:gd name="connsiteY103" fmla="*/ 2688336 h 2688336"/>
              <a:gd name="connsiteX104" fmla="*/ 2623176 w 4110228"/>
              <a:gd name="connsiteY104" fmla="*/ 0 h 2688336"/>
              <a:gd name="connsiteX105" fmla="*/ 2755476 w 4110228"/>
              <a:gd name="connsiteY105" fmla="*/ 0 h 2688336"/>
              <a:gd name="connsiteX106" fmla="*/ 2808397 w 4110228"/>
              <a:gd name="connsiteY106" fmla="*/ 0 h 2688336"/>
              <a:gd name="connsiteX107" fmla="*/ 2808397 w 4110228"/>
              <a:gd name="connsiteY107" fmla="*/ 2688336 h 2688336"/>
              <a:gd name="connsiteX108" fmla="*/ 2755476 w 4110228"/>
              <a:gd name="connsiteY108" fmla="*/ 2688336 h 2688336"/>
              <a:gd name="connsiteX109" fmla="*/ 2755476 w 4110228"/>
              <a:gd name="connsiteY109" fmla="*/ 0 h 2688336"/>
              <a:gd name="connsiteX110" fmla="*/ 2887776 w 4110228"/>
              <a:gd name="connsiteY110" fmla="*/ 0 h 2688336"/>
              <a:gd name="connsiteX111" fmla="*/ 2940711 w 4110228"/>
              <a:gd name="connsiteY111" fmla="*/ 0 h 2688336"/>
              <a:gd name="connsiteX112" fmla="*/ 2940711 w 4110228"/>
              <a:gd name="connsiteY112" fmla="*/ 2688336 h 2688336"/>
              <a:gd name="connsiteX113" fmla="*/ 2887776 w 4110228"/>
              <a:gd name="connsiteY113" fmla="*/ 2688336 h 2688336"/>
              <a:gd name="connsiteX114" fmla="*/ 2887776 w 4110228"/>
              <a:gd name="connsiteY114" fmla="*/ 0 h 2688336"/>
              <a:gd name="connsiteX115" fmla="*/ 3020076 w 4110228"/>
              <a:gd name="connsiteY115" fmla="*/ 0 h 2688336"/>
              <a:gd name="connsiteX116" fmla="*/ 3072997 w 4110228"/>
              <a:gd name="connsiteY116" fmla="*/ 0 h 2688336"/>
              <a:gd name="connsiteX117" fmla="*/ 3072997 w 4110228"/>
              <a:gd name="connsiteY117" fmla="*/ 2688336 h 2688336"/>
              <a:gd name="connsiteX118" fmla="*/ 3020076 w 4110228"/>
              <a:gd name="connsiteY118" fmla="*/ 2688336 h 2688336"/>
              <a:gd name="connsiteX119" fmla="*/ 3020076 w 4110228"/>
              <a:gd name="connsiteY119" fmla="*/ 0 h 2688336"/>
              <a:gd name="connsiteX120" fmla="*/ 3131208 w 4110228"/>
              <a:gd name="connsiteY120" fmla="*/ 0 h 2688336"/>
              <a:gd name="connsiteX121" fmla="*/ 3184128 w 4110228"/>
              <a:gd name="connsiteY121" fmla="*/ 0 h 2688336"/>
              <a:gd name="connsiteX122" fmla="*/ 3184128 w 4110228"/>
              <a:gd name="connsiteY122" fmla="*/ 2688336 h 2688336"/>
              <a:gd name="connsiteX123" fmla="*/ 3131208 w 4110228"/>
              <a:gd name="connsiteY123" fmla="*/ 2688336 h 2688336"/>
              <a:gd name="connsiteX124" fmla="*/ 3131208 w 4110228"/>
              <a:gd name="connsiteY124" fmla="*/ 0 h 2688336"/>
              <a:gd name="connsiteX125" fmla="*/ 3263507 w 4110228"/>
              <a:gd name="connsiteY125" fmla="*/ 0 h 2688336"/>
              <a:gd name="connsiteX126" fmla="*/ 3316428 w 4110228"/>
              <a:gd name="connsiteY126" fmla="*/ 0 h 2688336"/>
              <a:gd name="connsiteX127" fmla="*/ 3316428 w 4110228"/>
              <a:gd name="connsiteY127" fmla="*/ 2688336 h 2688336"/>
              <a:gd name="connsiteX128" fmla="*/ 3263494 w 4110228"/>
              <a:gd name="connsiteY128" fmla="*/ 2688336 h 2688336"/>
              <a:gd name="connsiteX129" fmla="*/ 3263494 w 4110228"/>
              <a:gd name="connsiteY129" fmla="*/ 0 h 2688336"/>
              <a:gd name="connsiteX130" fmla="*/ 3395807 w 4110228"/>
              <a:gd name="connsiteY130" fmla="*/ 0 h 2688336"/>
              <a:gd name="connsiteX131" fmla="*/ 3448728 w 4110228"/>
              <a:gd name="connsiteY131" fmla="*/ 0 h 2688336"/>
              <a:gd name="connsiteX132" fmla="*/ 3448728 w 4110228"/>
              <a:gd name="connsiteY132" fmla="*/ 2688336 h 2688336"/>
              <a:gd name="connsiteX133" fmla="*/ 3395807 w 4110228"/>
              <a:gd name="connsiteY133" fmla="*/ 2688336 h 2688336"/>
              <a:gd name="connsiteX134" fmla="*/ 3395807 w 4110228"/>
              <a:gd name="connsiteY134" fmla="*/ 0 h 2688336"/>
              <a:gd name="connsiteX135" fmla="*/ 3528107 w 4110228"/>
              <a:gd name="connsiteY135" fmla="*/ 0 h 2688336"/>
              <a:gd name="connsiteX136" fmla="*/ 3581028 w 4110228"/>
              <a:gd name="connsiteY136" fmla="*/ 0 h 2688336"/>
              <a:gd name="connsiteX137" fmla="*/ 3581028 w 4110228"/>
              <a:gd name="connsiteY137" fmla="*/ 2688336 h 2688336"/>
              <a:gd name="connsiteX138" fmla="*/ 3528107 w 4110228"/>
              <a:gd name="connsiteY138" fmla="*/ 2688336 h 2688336"/>
              <a:gd name="connsiteX139" fmla="*/ 3528107 w 4110228"/>
              <a:gd name="connsiteY139" fmla="*/ 0 h 2688336"/>
              <a:gd name="connsiteX140" fmla="*/ 3660389 w 4110228"/>
              <a:gd name="connsiteY140" fmla="*/ 0 h 2688336"/>
              <a:gd name="connsiteX141" fmla="*/ 3713333 w 4110228"/>
              <a:gd name="connsiteY141" fmla="*/ 0 h 2688336"/>
              <a:gd name="connsiteX142" fmla="*/ 3713333 w 4110228"/>
              <a:gd name="connsiteY142" fmla="*/ 2688336 h 2688336"/>
              <a:gd name="connsiteX143" fmla="*/ 3660389 w 4110228"/>
              <a:gd name="connsiteY143" fmla="*/ 2688336 h 2688336"/>
              <a:gd name="connsiteX144" fmla="*/ 3660389 w 4110228"/>
              <a:gd name="connsiteY144" fmla="*/ 0 h 2688336"/>
              <a:gd name="connsiteX145" fmla="*/ 3792703 w 4110228"/>
              <a:gd name="connsiteY145" fmla="*/ 0 h 2688336"/>
              <a:gd name="connsiteX146" fmla="*/ 3845647 w 4110228"/>
              <a:gd name="connsiteY146" fmla="*/ 0 h 2688336"/>
              <a:gd name="connsiteX147" fmla="*/ 3845647 w 4110228"/>
              <a:gd name="connsiteY147" fmla="*/ 2688336 h 2688336"/>
              <a:gd name="connsiteX148" fmla="*/ 3792703 w 4110228"/>
              <a:gd name="connsiteY148" fmla="*/ 2688336 h 2688336"/>
              <a:gd name="connsiteX149" fmla="*/ 3792703 w 4110228"/>
              <a:gd name="connsiteY149" fmla="*/ 0 h 2688336"/>
              <a:gd name="connsiteX150" fmla="*/ 3925016 w 4110228"/>
              <a:gd name="connsiteY150" fmla="*/ 0 h 2688336"/>
              <a:gd name="connsiteX151" fmla="*/ 3977915 w 4110228"/>
              <a:gd name="connsiteY151" fmla="*/ 0 h 2688336"/>
              <a:gd name="connsiteX152" fmla="*/ 3977915 w 4110228"/>
              <a:gd name="connsiteY152" fmla="*/ 2688336 h 2688336"/>
              <a:gd name="connsiteX153" fmla="*/ 3925016 w 4110228"/>
              <a:gd name="connsiteY153" fmla="*/ 2688336 h 2688336"/>
              <a:gd name="connsiteX154" fmla="*/ 3925016 w 4110228"/>
              <a:gd name="connsiteY154" fmla="*/ 0 h 2688336"/>
              <a:gd name="connsiteX155" fmla="*/ 4057330 w 4110228"/>
              <a:gd name="connsiteY155" fmla="*/ 0 h 2688336"/>
              <a:gd name="connsiteX156" fmla="*/ 4110228 w 4110228"/>
              <a:gd name="connsiteY156" fmla="*/ 0 h 2688336"/>
              <a:gd name="connsiteX157" fmla="*/ 4110228 w 4110228"/>
              <a:gd name="connsiteY157" fmla="*/ 2688336 h 2688336"/>
              <a:gd name="connsiteX158" fmla="*/ 4057330 w 4110228"/>
              <a:gd name="connsiteY158" fmla="*/ 2688336 h 2688336"/>
              <a:gd name="connsiteX159" fmla="*/ 4057330 w 4110228"/>
              <a:gd name="connsiteY159" fmla="*/ 0 h 268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4110228" h="2688336">
                <a:moveTo>
                  <a:pt x="0" y="0"/>
                </a:moveTo>
                <a:lnTo>
                  <a:pt x="52921" y="0"/>
                </a:lnTo>
                <a:lnTo>
                  <a:pt x="52921" y="2688336"/>
                </a:lnTo>
                <a:lnTo>
                  <a:pt x="0" y="2688336"/>
                </a:lnTo>
                <a:lnTo>
                  <a:pt x="0" y="0"/>
                </a:lnTo>
                <a:close/>
                <a:moveTo>
                  <a:pt x="132300" y="0"/>
                </a:moveTo>
                <a:lnTo>
                  <a:pt x="185221" y="0"/>
                </a:lnTo>
                <a:lnTo>
                  <a:pt x="185221" y="2688336"/>
                </a:lnTo>
                <a:lnTo>
                  <a:pt x="132300" y="2688336"/>
                </a:lnTo>
                <a:lnTo>
                  <a:pt x="132300" y="0"/>
                </a:lnTo>
                <a:close/>
                <a:moveTo>
                  <a:pt x="264600" y="0"/>
                </a:moveTo>
                <a:lnTo>
                  <a:pt x="317521" y="0"/>
                </a:lnTo>
                <a:lnTo>
                  <a:pt x="317521" y="2688336"/>
                </a:lnTo>
                <a:lnTo>
                  <a:pt x="264600" y="2688336"/>
                </a:lnTo>
                <a:lnTo>
                  <a:pt x="264600" y="0"/>
                </a:lnTo>
                <a:close/>
                <a:moveTo>
                  <a:pt x="396900" y="0"/>
                </a:moveTo>
                <a:lnTo>
                  <a:pt x="449821" y="0"/>
                </a:lnTo>
                <a:lnTo>
                  <a:pt x="449821" y="2688336"/>
                </a:lnTo>
                <a:lnTo>
                  <a:pt x="396900" y="2688336"/>
                </a:lnTo>
                <a:lnTo>
                  <a:pt x="396900" y="0"/>
                </a:lnTo>
                <a:close/>
                <a:moveTo>
                  <a:pt x="529200" y="0"/>
                </a:moveTo>
                <a:lnTo>
                  <a:pt x="582121" y="0"/>
                </a:lnTo>
                <a:lnTo>
                  <a:pt x="582121" y="2688336"/>
                </a:lnTo>
                <a:lnTo>
                  <a:pt x="529200" y="2688336"/>
                </a:lnTo>
                <a:lnTo>
                  <a:pt x="529200" y="0"/>
                </a:lnTo>
                <a:close/>
                <a:moveTo>
                  <a:pt x="661500" y="0"/>
                </a:moveTo>
                <a:lnTo>
                  <a:pt x="714421" y="0"/>
                </a:lnTo>
                <a:lnTo>
                  <a:pt x="714421" y="2688336"/>
                </a:lnTo>
                <a:lnTo>
                  <a:pt x="661500" y="2688336"/>
                </a:lnTo>
                <a:lnTo>
                  <a:pt x="661500" y="0"/>
                </a:lnTo>
                <a:close/>
                <a:moveTo>
                  <a:pt x="793800" y="0"/>
                </a:moveTo>
                <a:lnTo>
                  <a:pt x="846734" y="0"/>
                </a:lnTo>
                <a:lnTo>
                  <a:pt x="846734" y="2688336"/>
                </a:lnTo>
                <a:lnTo>
                  <a:pt x="793800" y="2688336"/>
                </a:lnTo>
                <a:lnTo>
                  <a:pt x="793800" y="0"/>
                </a:lnTo>
                <a:close/>
                <a:moveTo>
                  <a:pt x="926100" y="0"/>
                </a:moveTo>
                <a:lnTo>
                  <a:pt x="979021" y="0"/>
                </a:lnTo>
                <a:lnTo>
                  <a:pt x="979021" y="2688336"/>
                </a:lnTo>
                <a:lnTo>
                  <a:pt x="926100" y="2688336"/>
                </a:lnTo>
                <a:lnTo>
                  <a:pt x="926100" y="0"/>
                </a:lnTo>
                <a:close/>
                <a:moveTo>
                  <a:pt x="1037231" y="0"/>
                </a:moveTo>
                <a:lnTo>
                  <a:pt x="1090152" y="0"/>
                </a:lnTo>
                <a:lnTo>
                  <a:pt x="1090152" y="2688336"/>
                </a:lnTo>
                <a:lnTo>
                  <a:pt x="1037231" y="2688336"/>
                </a:lnTo>
                <a:lnTo>
                  <a:pt x="1037231" y="0"/>
                </a:lnTo>
                <a:close/>
                <a:moveTo>
                  <a:pt x="1169531" y="0"/>
                </a:moveTo>
                <a:lnTo>
                  <a:pt x="1222452" y="0"/>
                </a:lnTo>
                <a:lnTo>
                  <a:pt x="1222452" y="2688336"/>
                </a:lnTo>
                <a:lnTo>
                  <a:pt x="1169518" y="2688336"/>
                </a:lnTo>
                <a:lnTo>
                  <a:pt x="1169518" y="0"/>
                </a:lnTo>
                <a:close/>
                <a:moveTo>
                  <a:pt x="1301831" y="0"/>
                </a:moveTo>
                <a:lnTo>
                  <a:pt x="1354752" y="0"/>
                </a:lnTo>
                <a:lnTo>
                  <a:pt x="1354752" y="2688336"/>
                </a:lnTo>
                <a:lnTo>
                  <a:pt x="1301831" y="2688336"/>
                </a:lnTo>
                <a:lnTo>
                  <a:pt x="1301831" y="0"/>
                </a:lnTo>
                <a:close/>
                <a:moveTo>
                  <a:pt x="1434131" y="0"/>
                </a:moveTo>
                <a:lnTo>
                  <a:pt x="1487052" y="0"/>
                </a:lnTo>
                <a:lnTo>
                  <a:pt x="1487052" y="2688336"/>
                </a:lnTo>
                <a:lnTo>
                  <a:pt x="1434131" y="2688336"/>
                </a:lnTo>
                <a:lnTo>
                  <a:pt x="1434131" y="0"/>
                </a:lnTo>
                <a:close/>
                <a:moveTo>
                  <a:pt x="1566431" y="0"/>
                </a:moveTo>
                <a:lnTo>
                  <a:pt x="1619352" y="0"/>
                </a:lnTo>
                <a:lnTo>
                  <a:pt x="1619352" y="2688336"/>
                </a:lnTo>
                <a:lnTo>
                  <a:pt x="1566431" y="2688336"/>
                </a:lnTo>
                <a:lnTo>
                  <a:pt x="1566431" y="0"/>
                </a:lnTo>
                <a:close/>
                <a:moveTo>
                  <a:pt x="1698731" y="0"/>
                </a:moveTo>
                <a:lnTo>
                  <a:pt x="1751652" y="0"/>
                </a:lnTo>
                <a:lnTo>
                  <a:pt x="1751652" y="2688336"/>
                </a:lnTo>
                <a:lnTo>
                  <a:pt x="1698731" y="2688336"/>
                </a:lnTo>
                <a:lnTo>
                  <a:pt x="1698731" y="0"/>
                </a:lnTo>
                <a:close/>
                <a:moveTo>
                  <a:pt x="1831031" y="0"/>
                </a:moveTo>
                <a:lnTo>
                  <a:pt x="1883952" y="0"/>
                </a:lnTo>
                <a:lnTo>
                  <a:pt x="1883952" y="2688336"/>
                </a:lnTo>
                <a:lnTo>
                  <a:pt x="1831031" y="2688336"/>
                </a:lnTo>
                <a:lnTo>
                  <a:pt x="1831031" y="0"/>
                </a:lnTo>
                <a:close/>
                <a:moveTo>
                  <a:pt x="1963331" y="0"/>
                </a:moveTo>
                <a:lnTo>
                  <a:pt x="2016252" y="0"/>
                </a:lnTo>
                <a:lnTo>
                  <a:pt x="2016252" y="2688336"/>
                </a:lnTo>
                <a:lnTo>
                  <a:pt x="1963331" y="2688336"/>
                </a:lnTo>
                <a:lnTo>
                  <a:pt x="1963331" y="0"/>
                </a:lnTo>
                <a:close/>
                <a:moveTo>
                  <a:pt x="2093976" y="0"/>
                </a:moveTo>
                <a:lnTo>
                  <a:pt x="2146897" y="0"/>
                </a:lnTo>
                <a:lnTo>
                  <a:pt x="2146897" y="2688336"/>
                </a:lnTo>
                <a:lnTo>
                  <a:pt x="2093976" y="2688336"/>
                </a:lnTo>
                <a:lnTo>
                  <a:pt x="2093976" y="0"/>
                </a:lnTo>
                <a:close/>
                <a:moveTo>
                  <a:pt x="2226276" y="0"/>
                </a:moveTo>
                <a:lnTo>
                  <a:pt x="2279197" y="0"/>
                </a:lnTo>
                <a:lnTo>
                  <a:pt x="2279197" y="2688336"/>
                </a:lnTo>
                <a:lnTo>
                  <a:pt x="2226276" y="2688336"/>
                </a:lnTo>
                <a:lnTo>
                  <a:pt x="2226276" y="0"/>
                </a:lnTo>
                <a:close/>
                <a:moveTo>
                  <a:pt x="2358576" y="0"/>
                </a:moveTo>
                <a:lnTo>
                  <a:pt x="2411497" y="0"/>
                </a:lnTo>
                <a:lnTo>
                  <a:pt x="2411497" y="2688336"/>
                </a:lnTo>
                <a:lnTo>
                  <a:pt x="2358576" y="2688336"/>
                </a:lnTo>
                <a:lnTo>
                  <a:pt x="2358576" y="0"/>
                </a:lnTo>
                <a:close/>
                <a:moveTo>
                  <a:pt x="2490876" y="0"/>
                </a:moveTo>
                <a:lnTo>
                  <a:pt x="2543797" y="0"/>
                </a:lnTo>
                <a:lnTo>
                  <a:pt x="2543797" y="2688336"/>
                </a:lnTo>
                <a:lnTo>
                  <a:pt x="2490876" y="2688336"/>
                </a:lnTo>
                <a:lnTo>
                  <a:pt x="2490876" y="0"/>
                </a:lnTo>
                <a:close/>
                <a:moveTo>
                  <a:pt x="2623176" y="0"/>
                </a:moveTo>
                <a:lnTo>
                  <a:pt x="2676097" y="0"/>
                </a:lnTo>
                <a:lnTo>
                  <a:pt x="2676097" y="2688336"/>
                </a:lnTo>
                <a:lnTo>
                  <a:pt x="2623176" y="2688336"/>
                </a:lnTo>
                <a:lnTo>
                  <a:pt x="2623176" y="0"/>
                </a:lnTo>
                <a:close/>
                <a:moveTo>
                  <a:pt x="2755476" y="0"/>
                </a:moveTo>
                <a:lnTo>
                  <a:pt x="2808397" y="0"/>
                </a:lnTo>
                <a:lnTo>
                  <a:pt x="2808397" y="2688336"/>
                </a:lnTo>
                <a:lnTo>
                  <a:pt x="2755476" y="2688336"/>
                </a:lnTo>
                <a:lnTo>
                  <a:pt x="2755476" y="0"/>
                </a:lnTo>
                <a:close/>
                <a:moveTo>
                  <a:pt x="2887776" y="0"/>
                </a:moveTo>
                <a:lnTo>
                  <a:pt x="2940711" y="0"/>
                </a:lnTo>
                <a:lnTo>
                  <a:pt x="2940711" y="2688336"/>
                </a:lnTo>
                <a:lnTo>
                  <a:pt x="2887776" y="2688336"/>
                </a:lnTo>
                <a:lnTo>
                  <a:pt x="2887776" y="0"/>
                </a:lnTo>
                <a:close/>
                <a:moveTo>
                  <a:pt x="3020076" y="0"/>
                </a:moveTo>
                <a:lnTo>
                  <a:pt x="3072997" y="0"/>
                </a:lnTo>
                <a:lnTo>
                  <a:pt x="3072997" y="2688336"/>
                </a:lnTo>
                <a:lnTo>
                  <a:pt x="3020076" y="2688336"/>
                </a:lnTo>
                <a:lnTo>
                  <a:pt x="3020076" y="0"/>
                </a:lnTo>
                <a:close/>
                <a:moveTo>
                  <a:pt x="3131208" y="0"/>
                </a:moveTo>
                <a:lnTo>
                  <a:pt x="3184128" y="0"/>
                </a:lnTo>
                <a:lnTo>
                  <a:pt x="3184128" y="2688336"/>
                </a:lnTo>
                <a:lnTo>
                  <a:pt x="3131208" y="2688336"/>
                </a:lnTo>
                <a:lnTo>
                  <a:pt x="3131208" y="0"/>
                </a:lnTo>
                <a:close/>
                <a:moveTo>
                  <a:pt x="3263507" y="0"/>
                </a:moveTo>
                <a:lnTo>
                  <a:pt x="3316428" y="0"/>
                </a:lnTo>
                <a:lnTo>
                  <a:pt x="3316428" y="2688336"/>
                </a:lnTo>
                <a:lnTo>
                  <a:pt x="3263494" y="2688336"/>
                </a:lnTo>
                <a:lnTo>
                  <a:pt x="3263494" y="0"/>
                </a:lnTo>
                <a:close/>
                <a:moveTo>
                  <a:pt x="3395807" y="0"/>
                </a:moveTo>
                <a:lnTo>
                  <a:pt x="3448728" y="0"/>
                </a:lnTo>
                <a:lnTo>
                  <a:pt x="3448728" y="2688336"/>
                </a:lnTo>
                <a:lnTo>
                  <a:pt x="3395807" y="2688336"/>
                </a:lnTo>
                <a:lnTo>
                  <a:pt x="3395807" y="0"/>
                </a:lnTo>
                <a:close/>
                <a:moveTo>
                  <a:pt x="3528107" y="0"/>
                </a:moveTo>
                <a:lnTo>
                  <a:pt x="3581028" y="0"/>
                </a:lnTo>
                <a:lnTo>
                  <a:pt x="3581028" y="2688336"/>
                </a:lnTo>
                <a:lnTo>
                  <a:pt x="3528107" y="2688336"/>
                </a:lnTo>
                <a:lnTo>
                  <a:pt x="3528107" y="0"/>
                </a:lnTo>
                <a:close/>
                <a:moveTo>
                  <a:pt x="3660389" y="0"/>
                </a:moveTo>
                <a:lnTo>
                  <a:pt x="3713333" y="0"/>
                </a:lnTo>
                <a:lnTo>
                  <a:pt x="3713333" y="2688336"/>
                </a:lnTo>
                <a:lnTo>
                  <a:pt x="3660389" y="2688336"/>
                </a:lnTo>
                <a:lnTo>
                  <a:pt x="3660389" y="0"/>
                </a:lnTo>
                <a:close/>
                <a:moveTo>
                  <a:pt x="3792703" y="0"/>
                </a:moveTo>
                <a:lnTo>
                  <a:pt x="3845647" y="0"/>
                </a:lnTo>
                <a:lnTo>
                  <a:pt x="3845647" y="2688336"/>
                </a:lnTo>
                <a:lnTo>
                  <a:pt x="3792703" y="2688336"/>
                </a:lnTo>
                <a:lnTo>
                  <a:pt x="3792703" y="0"/>
                </a:lnTo>
                <a:close/>
                <a:moveTo>
                  <a:pt x="3925016" y="0"/>
                </a:moveTo>
                <a:lnTo>
                  <a:pt x="3977915" y="0"/>
                </a:lnTo>
                <a:lnTo>
                  <a:pt x="3977915" y="2688336"/>
                </a:lnTo>
                <a:lnTo>
                  <a:pt x="3925016" y="2688336"/>
                </a:lnTo>
                <a:lnTo>
                  <a:pt x="3925016" y="0"/>
                </a:lnTo>
                <a:close/>
                <a:moveTo>
                  <a:pt x="4057330" y="0"/>
                </a:moveTo>
                <a:lnTo>
                  <a:pt x="4110228" y="0"/>
                </a:lnTo>
                <a:lnTo>
                  <a:pt x="4110228" y="2688336"/>
                </a:lnTo>
                <a:lnTo>
                  <a:pt x="4057330" y="2688336"/>
                </a:lnTo>
                <a:lnTo>
                  <a:pt x="4057330" y="0"/>
                </a:lnTo>
                <a:close/>
              </a:path>
            </a:pathLst>
          </a:custGeom>
          <a:solidFill>
            <a:schemeClr val="bg1"/>
          </a:solidFill>
          <a:ln w="45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D240F99-4B66-27AE-AF8F-66F218EAC8A5}"/>
              </a:ext>
            </a:extLst>
          </p:cNvPr>
          <p:cNvSpPr/>
          <p:nvPr/>
        </p:nvSpPr>
        <p:spPr>
          <a:xfrm>
            <a:off x="990601" y="630608"/>
            <a:ext cx="5141230" cy="6238090"/>
          </a:xfrm>
          <a:prstGeom prst="rect">
            <a:avLst/>
          </a:prstGeom>
          <a:solidFill>
            <a:srgbClr val="004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EB8A37-A335-F4FC-115B-686264DDF895}"/>
              </a:ext>
            </a:extLst>
          </p:cNvPr>
          <p:cNvSpPr txBox="1"/>
          <p:nvPr/>
        </p:nvSpPr>
        <p:spPr>
          <a:xfrm>
            <a:off x="1093036" y="2855807"/>
            <a:ext cx="50029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Facilitate </a:t>
            </a:r>
            <a:r>
              <a:rPr lang="hr-HR" sz="2000" dirty="0" err="1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territorial</a:t>
            </a:r>
            <a:r>
              <a:rPr lang="hr-HR" sz="20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cooperation and exchange 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to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foster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 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ustainable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 </a:t>
            </a:r>
            <a:r>
              <a:rPr kumimoji="0" lang="hr-H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cultural</a:t>
            </a:r>
            <a:r>
              <a:rPr lang="hr-HR" sz="20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management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hr-HR" sz="20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nhance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 of the role of culture 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local, national and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 European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levels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5A495-0946-5251-8B1F-346DF4F5F3FB}"/>
              </a:ext>
            </a:extLst>
          </p:cNvPr>
          <p:cNvSpPr txBox="1"/>
          <p:nvPr/>
        </p:nvSpPr>
        <p:spPr>
          <a:xfrm>
            <a:off x="1093036" y="1288404"/>
            <a:ext cx="5164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OUR GOAL</a:t>
            </a:r>
            <a:r>
              <a:rPr lang="hr-HR" sz="4000" spc="30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1B508F4-681F-F688-3F47-4C709AD4A332}"/>
              </a:ext>
            </a:extLst>
          </p:cNvPr>
          <p:cNvCxnSpPr>
            <a:cxnSpLocks/>
          </p:cNvCxnSpPr>
          <p:nvPr/>
        </p:nvCxnSpPr>
        <p:spPr>
          <a:xfrm>
            <a:off x="1401085" y="2632344"/>
            <a:ext cx="96288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4C57357-DC79-0E46-421E-0466DBAE7C18}"/>
              </a:ext>
            </a:extLst>
          </p:cNvPr>
          <p:cNvSpPr/>
          <p:nvPr/>
        </p:nvSpPr>
        <p:spPr>
          <a:xfrm>
            <a:off x="6542315" y="1909482"/>
            <a:ext cx="4653887" cy="1031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10101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GIFTS network enhance</a:t>
            </a:r>
            <a:r>
              <a:rPr lang="hr-HR" sz="1400" b="1" dirty="0">
                <a:solidFill>
                  <a:srgbClr val="010101">
                    <a:lumMod val="50000"/>
                    <a:lumOff val="50000"/>
                  </a:srgb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10101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European territorial cooperation in cultural, creative and tourism sector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10101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</a:t>
            </a:r>
            <a:endParaRPr kumimoji="0" lang="hr-HR" sz="1100" b="0" i="0" u="none" strike="noStrike" kern="1200" cap="none" spc="0" normalizeH="0" baseline="0" noProof="0" dirty="0">
              <a:ln>
                <a:noFill/>
              </a:ln>
              <a:solidFill>
                <a:srgbClr val="010101">
                  <a:lumMod val="50000"/>
                  <a:lumOff val="50000"/>
                </a:srgbClr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77C899-B4A2-F118-CEBC-28AEF9282A83}"/>
              </a:ext>
            </a:extLst>
          </p:cNvPr>
          <p:cNvSpPr/>
          <p:nvPr/>
        </p:nvSpPr>
        <p:spPr>
          <a:xfrm>
            <a:off x="7539318" y="4455459"/>
            <a:ext cx="4185964" cy="2000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0101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We are </a:t>
            </a:r>
            <a:r>
              <a:rPr lang="hr-HR" sz="1400" b="1" dirty="0">
                <a:solidFill>
                  <a:srgbClr val="010101">
                    <a:lumMod val="50000"/>
                    <a:lumOff val="50000"/>
                  </a:srgb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 </a:t>
            </a:r>
            <a:r>
              <a:rPr lang="en-GB" sz="1400" b="1" dirty="0">
                <a:solidFill>
                  <a:srgbClr val="010101">
                    <a:lumMod val="50000"/>
                    <a:lumOff val="50000"/>
                  </a:srgb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growing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10101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GB" sz="1400" b="1" dirty="0">
                <a:solidFill>
                  <a:srgbClr val="010101">
                    <a:lumMod val="50000"/>
                    <a:lumOff val="50000"/>
                  </a:srgb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10101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uropean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10101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10101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network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0101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in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10101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10101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sustainable management of cultural and historical spaces, innovative programming, and the creation of inspiring cultural experiences that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10101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enrich and engage our </a:t>
            </a:r>
            <a:r>
              <a:rPr lang="en-GB" sz="1400" b="1" dirty="0">
                <a:solidFill>
                  <a:srgbClr val="010101">
                    <a:lumMod val="50000"/>
                    <a:lumOff val="50000"/>
                  </a:srgb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visitors and communities</a:t>
            </a:r>
            <a:r>
              <a:rPr lang="hr-HR" sz="1400" b="1" dirty="0">
                <a:solidFill>
                  <a:srgbClr val="010101">
                    <a:lumMod val="50000"/>
                    <a:lumOff val="50000"/>
                  </a:srgb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010101">
                  <a:lumMod val="50000"/>
                  <a:lumOff val="50000"/>
                </a:srgbClr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D0C86-4ED0-093B-C67A-86D48848D4E9}"/>
              </a:ext>
            </a:extLst>
          </p:cNvPr>
          <p:cNvSpPr txBox="1"/>
          <p:nvPr/>
        </p:nvSpPr>
        <p:spPr>
          <a:xfrm rot="5400000">
            <a:off x="9985389" y="2401525"/>
            <a:ext cx="2929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mission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3FA39-C86B-F357-B15A-B57CADE4CFF6}"/>
              </a:ext>
            </a:extLst>
          </p:cNvPr>
          <p:cNvSpPr txBox="1"/>
          <p:nvPr/>
        </p:nvSpPr>
        <p:spPr>
          <a:xfrm rot="16200000">
            <a:off x="6019058" y="4674452"/>
            <a:ext cx="233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vision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674DEEC-2AA6-126D-9C79-C5BCAD7E5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542" y="546892"/>
            <a:ext cx="1818039" cy="211945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1AA898B-C71D-DC12-1320-F98E86C6B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858" y="189581"/>
            <a:ext cx="3175230" cy="13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8536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73D01-1F18-2A09-0684-5A972B0D7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7D4F9A6D-97AE-F7BA-DCA6-DA66D40AAD7C}"/>
              </a:ext>
            </a:extLst>
          </p:cNvPr>
          <p:cNvSpPr/>
          <p:nvPr/>
        </p:nvSpPr>
        <p:spPr>
          <a:xfrm>
            <a:off x="990601" y="630608"/>
            <a:ext cx="5141230" cy="6238090"/>
          </a:xfrm>
          <a:prstGeom prst="rect">
            <a:avLst/>
          </a:prstGeom>
          <a:solidFill>
            <a:srgbClr val="004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FA76AA-9F73-DDBC-243B-F22970516E5D}"/>
              </a:ext>
            </a:extLst>
          </p:cNvPr>
          <p:cNvSpPr txBox="1"/>
          <p:nvPr/>
        </p:nvSpPr>
        <p:spPr>
          <a:xfrm>
            <a:off x="1142387" y="2855807"/>
            <a:ext cx="440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GIFTS network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strategic priorities 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are: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F0794E-50F9-672B-89A6-68541384AB2A}"/>
              </a:ext>
            </a:extLst>
          </p:cNvPr>
          <p:cNvSpPr txBox="1"/>
          <p:nvPr/>
        </p:nvSpPr>
        <p:spPr>
          <a:xfrm>
            <a:off x="1093036" y="1288404"/>
            <a:ext cx="5164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OUR </a:t>
            </a:r>
            <a:r>
              <a:rPr lang="hr-HR" sz="4000" spc="30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PRIORITES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96F91B-CD5C-9E07-86A9-C36F8127D95A}"/>
              </a:ext>
            </a:extLst>
          </p:cNvPr>
          <p:cNvCxnSpPr>
            <a:cxnSpLocks/>
          </p:cNvCxnSpPr>
          <p:nvPr/>
        </p:nvCxnSpPr>
        <p:spPr>
          <a:xfrm>
            <a:off x="1401085" y="2632344"/>
            <a:ext cx="96288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497867B-2D96-1212-3354-37811B0F6A73}"/>
              </a:ext>
            </a:extLst>
          </p:cNvPr>
          <p:cNvSpPr txBox="1"/>
          <p:nvPr/>
        </p:nvSpPr>
        <p:spPr>
          <a:xfrm>
            <a:off x="6601445" y="622466"/>
            <a:ext cx="78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6000" b="0" i="0" u="none" strike="noStrike" kern="1200" cap="none" spc="0" normalizeH="0" baseline="0" noProof="0" dirty="0">
                <a:ln w="0"/>
                <a:solidFill>
                  <a:srgbClr val="01010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18F5EA-1D07-DACF-D08D-89AD22B58C02}"/>
              </a:ext>
            </a:extLst>
          </p:cNvPr>
          <p:cNvSpPr txBox="1"/>
          <p:nvPr/>
        </p:nvSpPr>
        <p:spPr>
          <a:xfrm>
            <a:off x="7361209" y="768536"/>
            <a:ext cx="435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International cooperation and networking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E1B9C9-BC85-478B-3A8B-ADF4E8F0EB1A}"/>
              </a:ext>
            </a:extLst>
          </p:cNvPr>
          <p:cNvSpPr txBox="1"/>
          <p:nvPr/>
        </p:nvSpPr>
        <p:spPr>
          <a:xfrm>
            <a:off x="6601445" y="1512041"/>
            <a:ext cx="78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6000" b="0" i="0" u="none" strike="noStrike" kern="1200" cap="none" spc="0" normalizeH="0" baseline="0" noProof="0">
                <a:ln w="0"/>
                <a:solidFill>
                  <a:srgbClr val="01010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4EA002-F937-27BB-D15F-602F03F77D33}"/>
              </a:ext>
            </a:extLst>
          </p:cNvPr>
          <p:cNvSpPr txBox="1"/>
          <p:nvPr/>
        </p:nvSpPr>
        <p:spPr>
          <a:xfrm>
            <a:off x="7403508" y="1658111"/>
            <a:ext cx="4310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600" b="1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Members’ capacity building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77E69F-7237-27FD-9D5E-E80A6ABC4360}"/>
              </a:ext>
            </a:extLst>
          </p:cNvPr>
          <p:cNvSpPr txBox="1"/>
          <p:nvPr/>
        </p:nvSpPr>
        <p:spPr>
          <a:xfrm>
            <a:off x="7382358" y="2664266"/>
            <a:ext cx="435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Fostering </a:t>
            </a:r>
            <a:r>
              <a:rPr lang="en-GB" sz="1600" b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partnerships and cultural initiatives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EF4EA9-A0BC-0989-CB96-FFE62437A8F9}"/>
              </a:ext>
            </a:extLst>
          </p:cNvPr>
          <p:cNvSpPr txBox="1"/>
          <p:nvPr/>
        </p:nvSpPr>
        <p:spPr>
          <a:xfrm>
            <a:off x="6601445" y="2492231"/>
            <a:ext cx="78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6000" b="0" i="0" u="none" strike="noStrike" kern="1200" cap="none" spc="0" normalizeH="0" baseline="0" noProof="0">
                <a:ln w="0"/>
                <a:solidFill>
                  <a:srgbClr val="01010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5D4FC2-5181-48A4-5C2D-DDDBABA3DCA4}"/>
              </a:ext>
            </a:extLst>
          </p:cNvPr>
          <p:cNvSpPr txBox="1"/>
          <p:nvPr/>
        </p:nvSpPr>
        <p:spPr>
          <a:xfrm>
            <a:off x="6534991" y="3443567"/>
            <a:ext cx="78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6000" b="0" i="0" u="none" strike="noStrike" kern="1200" cap="none" spc="0" normalizeH="0" baseline="0" noProof="0">
                <a:ln w="0"/>
                <a:solidFill>
                  <a:srgbClr val="01010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04455B-D289-0A2F-E4B1-0E1DA219F74F}"/>
              </a:ext>
            </a:extLst>
          </p:cNvPr>
          <p:cNvSpPr txBox="1"/>
          <p:nvPr/>
        </p:nvSpPr>
        <p:spPr>
          <a:xfrm>
            <a:off x="7382358" y="3706241"/>
            <a:ext cx="4352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Connecting </a:t>
            </a:r>
            <a:r>
              <a:rPr lang="hr-HR" sz="1600" b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ulture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hr-HR" sz="1600" b="1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with</a:t>
            </a:r>
            <a:r>
              <a:rPr lang="hr-HR" sz="1600" b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t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ourism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-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showcasing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joint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values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: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Night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of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Fortresses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404D0F-8F5B-8372-CE91-A8CD88F0D637}"/>
              </a:ext>
            </a:extLst>
          </p:cNvPr>
          <p:cNvSpPr txBox="1"/>
          <p:nvPr/>
        </p:nvSpPr>
        <p:spPr>
          <a:xfrm>
            <a:off x="6534991" y="4508469"/>
            <a:ext cx="78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6000" b="0" i="0" u="none" strike="noStrike" kern="1200" cap="none" spc="0" normalizeH="0" baseline="0" noProof="0" dirty="0">
                <a:ln w="0"/>
                <a:solidFill>
                  <a:srgbClr val="01010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5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54CFD7C-26EC-A1FE-25F1-F3A4E1E71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199" y="4753203"/>
            <a:ext cx="1822862" cy="2115495"/>
          </a:xfrm>
          <a:prstGeom prst="rect">
            <a:avLst/>
          </a:prstGeom>
        </p:spPr>
      </p:pic>
      <p:sp>
        <p:nvSpPr>
          <p:cNvPr id="4" name="TextBox 20">
            <a:extLst>
              <a:ext uri="{FF2B5EF4-FFF2-40B4-BE49-F238E27FC236}">
                <a16:creationId xmlns:a16="http://schemas.microsoft.com/office/drawing/2014/main" id="{B33D451B-6DE5-74DF-38DA-CE8096FEBAAF}"/>
              </a:ext>
            </a:extLst>
          </p:cNvPr>
          <p:cNvSpPr txBox="1"/>
          <p:nvPr/>
        </p:nvSpPr>
        <p:spPr>
          <a:xfrm>
            <a:off x="7389834" y="4876312"/>
            <a:ext cx="4093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noProof="0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Increas</a:t>
            </a:r>
            <a:r>
              <a:rPr lang="hr-HR" sz="1600" b="1" noProof="0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ing</a:t>
            </a:r>
            <a:r>
              <a:rPr lang="hr-HR" sz="1600" b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GB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relevance and visibility </a:t>
            </a:r>
            <a:r>
              <a:rPr lang="hr-HR" sz="1600" b="1" noProof="0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of</a:t>
            </a: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hr-HR" sz="1600" b="1" noProof="0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the</a:t>
            </a: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network </a:t>
            </a:r>
            <a:r>
              <a:rPr lang="hr-HR" sz="1600" b="1" noProof="0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and</a:t>
            </a: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hr-HR" sz="1600" b="1" noProof="0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its</a:t>
            </a: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hr-HR" sz="1600" b="1" noProof="0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members</a:t>
            </a:r>
            <a:endParaRPr lang="hr-HR" sz="1600" b="1" noProof="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EBC157C-A0E8-5BDC-EC0D-CFE87EDD5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07" y="4914760"/>
            <a:ext cx="419441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1465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A00CA-544E-CD99-656A-73CA58577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237A76E9-E361-CD62-D7DA-9FD17002D8B4}"/>
              </a:ext>
            </a:extLst>
          </p:cNvPr>
          <p:cNvSpPr/>
          <p:nvPr/>
        </p:nvSpPr>
        <p:spPr>
          <a:xfrm>
            <a:off x="990601" y="630608"/>
            <a:ext cx="5141230" cy="6238090"/>
          </a:xfrm>
          <a:prstGeom prst="rect">
            <a:avLst/>
          </a:prstGeom>
          <a:solidFill>
            <a:srgbClr val="004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49C362-CE57-EDF6-46DD-A3DC0EAD8FD8}"/>
              </a:ext>
            </a:extLst>
          </p:cNvPr>
          <p:cNvSpPr txBox="1"/>
          <p:nvPr/>
        </p:nvSpPr>
        <p:spPr>
          <a:xfrm>
            <a:off x="1142387" y="2855807"/>
            <a:ext cx="440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International cooperation and networking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A8661-8D9B-3E98-E6D5-83A1695829D0}"/>
              </a:ext>
            </a:extLst>
          </p:cNvPr>
          <p:cNvSpPr txBox="1"/>
          <p:nvPr/>
        </p:nvSpPr>
        <p:spPr>
          <a:xfrm>
            <a:off x="1093036" y="1288404"/>
            <a:ext cx="5164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spc="30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STEPS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spc="30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„TO DO’S”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C133656-0F37-42E0-3799-7547C19EC7E3}"/>
              </a:ext>
            </a:extLst>
          </p:cNvPr>
          <p:cNvCxnSpPr>
            <a:cxnSpLocks/>
          </p:cNvCxnSpPr>
          <p:nvPr/>
        </p:nvCxnSpPr>
        <p:spPr>
          <a:xfrm>
            <a:off x="1401085" y="2632344"/>
            <a:ext cx="96288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72C4ECA-5D8A-435A-608E-6A66FD163629}"/>
              </a:ext>
            </a:extLst>
          </p:cNvPr>
          <p:cNvSpPr txBox="1"/>
          <p:nvPr/>
        </p:nvSpPr>
        <p:spPr>
          <a:xfrm>
            <a:off x="6668341" y="630608"/>
            <a:ext cx="48782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hr-HR" sz="1600" b="1" noProof="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ENLIST FOR NETWORK MEMBERSHIP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600" b="1" noProof="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*https://nightoffortresses.org/en/gifts-network/gifts-mreza-prijava/ </a:t>
            </a:r>
            <a:endParaRPr lang="hr-HR" sz="1600" noProof="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600" b="1" noProof="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600" b="1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2. PARTICIPATE IN GIFTS NETWORK MEETINGS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&amp; </a:t>
            </a:r>
            <a:r>
              <a:rPr lang="hr-HR" sz="1600" b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INVITE CONNECTIONS TO JOIN</a:t>
            </a:r>
            <a:endParaRPr lang="hr-HR" sz="1600" b="1" noProof="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600" b="1" noProof="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1st </a:t>
            </a:r>
            <a:r>
              <a:rPr kumimoji="0" lang="hr-HR" sz="1600" i="0" u="none" strike="noStrike" kern="1200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meeting</a:t>
            </a:r>
            <a:r>
              <a:rPr kumimoji="0" lang="hr-HR" sz="1600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– Karlovac, June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noProof="0" dirty="0">
                <a:solidFill>
                  <a:srgbClr val="C00000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2nd </a:t>
            </a:r>
            <a:r>
              <a:rPr lang="hr-HR" sz="1600" noProof="0" dirty="0" err="1">
                <a:solidFill>
                  <a:srgbClr val="C00000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meeting</a:t>
            </a:r>
            <a:r>
              <a:rPr lang="hr-HR" sz="1600" noProof="0" dirty="0">
                <a:solidFill>
                  <a:srgbClr val="C00000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– Banja Luka, </a:t>
            </a:r>
            <a:r>
              <a:rPr lang="hr-HR" sz="1600" noProof="0" dirty="0" err="1">
                <a:solidFill>
                  <a:srgbClr val="C00000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November</a:t>
            </a:r>
            <a:r>
              <a:rPr lang="hr-HR" sz="1600" noProof="0" dirty="0">
                <a:solidFill>
                  <a:srgbClr val="C00000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i="0" u="none" strike="noStrike" kern="1200" cap="none" spc="0" normalizeH="0" baseline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3rd </a:t>
            </a:r>
            <a:r>
              <a:rPr kumimoji="0" lang="hr-HR" sz="1600" i="0" u="none" strike="noStrike" kern="1200" cap="none" spc="0" normalizeH="0" baseline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meeting</a:t>
            </a:r>
            <a:r>
              <a:rPr kumimoji="0" lang="hr-HR" sz="1600" i="0" u="none" strike="noStrike" kern="1200" cap="none" spc="0" normalizeH="0" baseline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– Bar, June 2026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4th </a:t>
            </a:r>
            <a:r>
              <a:rPr lang="hr-HR" sz="1600" noProof="0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meeting</a:t>
            </a:r>
            <a:r>
              <a:rPr lang="hr-HR" sz="1600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– Trebinje, </a:t>
            </a:r>
            <a:r>
              <a:rPr lang="hr-HR" sz="1600" noProof="0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November</a:t>
            </a:r>
            <a:r>
              <a:rPr lang="hr-HR" sz="1600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2026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60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60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60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</a:t>
            </a:r>
            <a:r>
              <a:rPr lang="en-GB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one-day sessions</a:t>
            </a:r>
            <a:endParaRPr lang="hr-HR" sz="1600" i="1" noProof="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</a:t>
            </a:r>
            <a:r>
              <a:rPr lang="en-GB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exchange of practices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*planning </a:t>
            </a:r>
            <a:r>
              <a:rPr lang="hr-HR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future </a:t>
            </a:r>
            <a:r>
              <a:rPr lang="hr-HR" sz="1600" i="1" noProof="0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actions</a:t>
            </a:r>
            <a:endParaRPr lang="en-GB" sz="1600" i="1" noProof="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*inviting new potential member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 </a:t>
            </a:r>
            <a:r>
              <a:rPr lang="en-GB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from host </a:t>
            </a:r>
            <a:r>
              <a:rPr lang="hr-HR" sz="1600" i="1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area</a:t>
            </a:r>
            <a:r>
              <a:rPr lang="en-GB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to participate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hr-HR" sz="1600" i="1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and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hr-HR" sz="1600" i="1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join</a:t>
            </a:r>
            <a:endParaRPr lang="en-GB" sz="1600" i="1" noProof="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39F0086-A499-2E71-2D91-9D132A4A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199" y="4753203"/>
            <a:ext cx="1822862" cy="211549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25B3489-F241-AAA2-1366-DC3AAFE01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56" y="4914760"/>
            <a:ext cx="419441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194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6AEB0-6290-1B4F-0F2B-834A968B1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CAFB37FD-0D31-C7FD-3A26-1B3DCEA10334}"/>
              </a:ext>
            </a:extLst>
          </p:cNvPr>
          <p:cNvSpPr/>
          <p:nvPr/>
        </p:nvSpPr>
        <p:spPr>
          <a:xfrm>
            <a:off x="990601" y="630608"/>
            <a:ext cx="5141230" cy="6238090"/>
          </a:xfrm>
          <a:prstGeom prst="rect">
            <a:avLst/>
          </a:prstGeom>
          <a:solidFill>
            <a:srgbClr val="004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FA55AF-D5AE-C489-3C1A-0048C90E22E3}"/>
              </a:ext>
            </a:extLst>
          </p:cNvPr>
          <p:cNvSpPr txBox="1"/>
          <p:nvPr/>
        </p:nvSpPr>
        <p:spPr>
          <a:xfrm>
            <a:off x="1142387" y="2855807"/>
            <a:ext cx="4407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Members’ capacity building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4A4A2E-7377-C94B-CF3C-B9A2BC553C6A}"/>
              </a:ext>
            </a:extLst>
          </p:cNvPr>
          <p:cNvSpPr txBox="1"/>
          <p:nvPr/>
        </p:nvSpPr>
        <p:spPr>
          <a:xfrm>
            <a:off x="1093036" y="1288404"/>
            <a:ext cx="5164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spc="30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STEPS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spc="30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„TO DO’S”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6D0B1CC-D780-D4D8-72A7-699742F15BFE}"/>
              </a:ext>
            </a:extLst>
          </p:cNvPr>
          <p:cNvCxnSpPr>
            <a:cxnSpLocks/>
          </p:cNvCxnSpPr>
          <p:nvPr/>
        </p:nvCxnSpPr>
        <p:spPr>
          <a:xfrm>
            <a:off x="1401085" y="2632344"/>
            <a:ext cx="96288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7B6A996-9C14-D007-2B17-C215BB0B5935}"/>
              </a:ext>
            </a:extLst>
          </p:cNvPr>
          <p:cNvSpPr txBox="1"/>
          <p:nvPr/>
        </p:nvSpPr>
        <p:spPr>
          <a:xfrm>
            <a:off x="6695484" y="630608"/>
            <a:ext cx="516482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GET INVITES AND PARTICIPATE IN CAPACITY BUILDING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600" b="1" noProof="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16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WEBINAR: </a:t>
            </a:r>
            <a:r>
              <a:rPr kumimoji="0" lang="hr-HR" sz="16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Night</a:t>
            </a:r>
            <a:r>
              <a:rPr kumimoji="0" lang="hr-HR" sz="16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kumimoji="0" lang="hr-HR" sz="16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of</a:t>
            </a:r>
            <a:r>
              <a:rPr kumimoji="0" lang="hr-HR" sz="16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kumimoji="0" lang="hr-HR" sz="16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Fortresses</a:t>
            </a:r>
            <a:r>
              <a:rPr kumimoji="0" lang="hr-HR" sz="16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kumimoji="0" lang="hr-HR" sz="16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branding</a:t>
            </a:r>
            <a:r>
              <a:rPr kumimoji="0" lang="hr-HR" sz="16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kumimoji="0" lang="hr-HR" sz="1600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strategy</a:t>
            </a:r>
            <a:r>
              <a:rPr kumimoji="0" lang="hr-HR" sz="16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hr-HR" sz="1600" dirty="0" err="1">
                <a:solidFill>
                  <a:schemeClr val="accent6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September</a:t>
            </a:r>
            <a:r>
              <a:rPr kumimoji="0" lang="hr-HR" sz="1600" i="0" u="none" strike="noStrike" kern="1200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2025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hr-HR" sz="1600" dirty="0">
              <a:solidFill>
                <a:srgbClr val="C00000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r-HR" sz="16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WORKSHOP: </a:t>
            </a:r>
            <a:r>
              <a:rPr lang="en-GB" sz="16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Sustainable management</a:t>
            </a:r>
            <a:r>
              <a:rPr lang="hr-HR" sz="16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GB" sz="16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of </a:t>
            </a:r>
            <a:r>
              <a:rPr lang="hr-HR" sz="16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cultural</a:t>
            </a:r>
            <a:r>
              <a:rPr lang="hr-HR" sz="16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GB" sz="16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tourism destinations</a:t>
            </a:r>
            <a:r>
              <a:rPr lang="hr-HR" sz="16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hr-HR" sz="16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and</a:t>
            </a:r>
            <a:r>
              <a:rPr lang="hr-HR" sz="16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hr-HR" sz="1600" dirty="0" err="1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events</a:t>
            </a:r>
            <a:r>
              <a:rPr lang="hr-HR" sz="16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hr-HR" sz="1600" dirty="0" err="1">
                <a:solidFill>
                  <a:schemeClr val="accent6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October</a:t>
            </a:r>
            <a:r>
              <a:rPr lang="hr-HR" sz="1600" dirty="0">
                <a:solidFill>
                  <a:schemeClr val="accent6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2025 – Šibenik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hr-HR" sz="16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r-HR" sz="16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WORKSHOP: </a:t>
            </a:r>
            <a:r>
              <a:rPr kumimoji="0" lang="en-GB" sz="16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Sustainable reuse of cultural heritage infrastructure: green procurement, energy efficiency measures, carbon footprint</a:t>
            </a:r>
            <a:r>
              <a:rPr kumimoji="0" lang="hr-HR" sz="16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– </a:t>
            </a:r>
            <a:r>
              <a:rPr kumimoji="0" lang="hr-HR" sz="1600" i="0" u="none" strike="noStrike" kern="1200" cap="none" spc="0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March</a:t>
            </a:r>
            <a:r>
              <a:rPr kumimoji="0" lang="hr-HR" sz="1600" i="0" u="none" strike="noStrike" kern="1200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2026, Šibenik</a:t>
            </a:r>
            <a:endParaRPr lang="hr-HR" sz="160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600" noProof="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</a:t>
            </a:r>
            <a:r>
              <a:rPr lang="hr-HR" sz="1600" i="1" noProof="0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webinar</a:t>
            </a:r>
            <a:r>
              <a:rPr lang="hr-HR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hr-HR" sz="1600" i="1" noProof="0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duration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:</a:t>
            </a:r>
            <a:r>
              <a:rPr lang="hr-HR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60 </a:t>
            </a:r>
            <a:r>
              <a:rPr lang="hr-HR" sz="1600" i="1" noProof="0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minutes</a:t>
            </a:r>
            <a:r>
              <a:rPr lang="hr-HR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</a:t>
            </a:r>
            <a:r>
              <a:rPr lang="hr-HR" sz="1600" i="1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workshops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: 3</a:t>
            </a:r>
            <a:r>
              <a:rPr lang="en-GB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-day sessions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hr-HR" sz="1600" i="1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facilitated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hr-HR" sz="1600" i="1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by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hr-HR" sz="1600" i="1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external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hr-HR" sz="1600" i="1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experts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for </a:t>
            </a:r>
            <a:r>
              <a:rPr lang="hr-HR" sz="1600" i="1" dirty="0" err="1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sustainable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600" noProof="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60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2.</a:t>
            </a:r>
            <a:r>
              <a:rPr lang="hr-HR" sz="1600" b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ORGANIZE CAPACITY BUILDING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b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    AND INVITE NETWORK MEMBERS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ECC44D96-D60A-7ED6-F267-495EF8A18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199" y="4753203"/>
            <a:ext cx="1822862" cy="211549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F1F94E5-BF8A-CA58-3150-61E082CD5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56" y="4928773"/>
            <a:ext cx="419441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3226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709C6-BB30-DFD5-AD2A-DE6343599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C523AFCA-2091-7681-F6AE-F0BBD66BC24F}"/>
              </a:ext>
            </a:extLst>
          </p:cNvPr>
          <p:cNvSpPr/>
          <p:nvPr/>
        </p:nvSpPr>
        <p:spPr>
          <a:xfrm>
            <a:off x="990601" y="630608"/>
            <a:ext cx="5141230" cy="6238090"/>
          </a:xfrm>
          <a:prstGeom prst="rect">
            <a:avLst/>
          </a:prstGeom>
          <a:solidFill>
            <a:srgbClr val="004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EE228-731F-FBE7-14AD-5F6DFC0DC12F}"/>
              </a:ext>
            </a:extLst>
          </p:cNvPr>
          <p:cNvSpPr txBox="1"/>
          <p:nvPr/>
        </p:nvSpPr>
        <p:spPr>
          <a:xfrm>
            <a:off x="1142387" y="2855807"/>
            <a:ext cx="440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Fostering partnerships and cultural initiatives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B910A1-3333-A31A-47C5-56C7A8C76ABC}"/>
              </a:ext>
            </a:extLst>
          </p:cNvPr>
          <p:cNvSpPr txBox="1"/>
          <p:nvPr/>
        </p:nvSpPr>
        <p:spPr>
          <a:xfrm>
            <a:off x="1093036" y="1288404"/>
            <a:ext cx="5164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spc="30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STEPS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spc="30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„TO DO’S”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253C6A-7040-EFDC-A642-963D1F3B6C83}"/>
              </a:ext>
            </a:extLst>
          </p:cNvPr>
          <p:cNvCxnSpPr>
            <a:cxnSpLocks/>
          </p:cNvCxnSpPr>
          <p:nvPr/>
        </p:nvCxnSpPr>
        <p:spPr>
          <a:xfrm>
            <a:off x="1401085" y="2632344"/>
            <a:ext cx="96288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7F3F417-AA3C-C611-DB23-5CDC6D01729F}"/>
              </a:ext>
            </a:extLst>
          </p:cNvPr>
          <p:cNvSpPr txBox="1"/>
          <p:nvPr/>
        </p:nvSpPr>
        <p:spPr>
          <a:xfrm>
            <a:off x="7082117" y="630608"/>
            <a:ext cx="45809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USE NETWORK WEB SITE TO FIND PARTNERS FOR YOUR NEW PROJECTS AND INITIATIVES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https://nightoffortresses.org/en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60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60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</a:t>
            </a:r>
            <a:r>
              <a:rPr lang="en-GB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list of network members will be added</a:t>
            </a:r>
            <a:endParaRPr lang="hr-HR" sz="1600" i="1" noProof="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60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USE NETWORK MEETINGS TO PRESENT AND LAUNCH NEW IDEAS TO MEMBERS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lang="hr-HR" sz="1600" b="1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hr-HR" sz="1600" b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USE NIGHT OF FORTRESSES AS A PLATFORM FOR CONNECTING WITH LOCAL AND REGIONAL PARTNERS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lang="hr-HR" sz="1600" b="1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hr-HR" sz="1600" b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CAPITALISE THE NETWORK AND NIGHT OF FORTRESSES IN OTHER PROJECTS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600" b="1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i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</a:t>
            </a:r>
            <a:r>
              <a:rPr lang="en-GB" sz="1600" i="1" noProof="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example: FORTIC – Interreg Italy-Croatia</a:t>
            </a:r>
            <a:endParaRPr lang="hr-HR" sz="1600" dirty="0">
              <a:solidFill>
                <a:srgbClr val="C00000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600" b="1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lang="hr-HR" sz="1600" b="1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C93CA3B-95B9-C044-0150-1F0917367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199" y="4753203"/>
            <a:ext cx="1822862" cy="211549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1573744-45E6-4A05-80F9-0975BD45B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56" y="4914760"/>
            <a:ext cx="419441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4414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F8E73-B678-8BEF-0397-83C56D0B0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1B8E4790-3DBF-703C-09DB-B2B3C942FE9E}"/>
              </a:ext>
            </a:extLst>
          </p:cNvPr>
          <p:cNvSpPr/>
          <p:nvPr/>
        </p:nvSpPr>
        <p:spPr>
          <a:xfrm>
            <a:off x="990601" y="630608"/>
            <a:ext cx="5141230" cy="6238090"/>
          </a:xfrm>
          <a:prstGeom prst="rect">
            <a:avLst/>
          </a:prstGeom>
          <a:solidFill>
            <a:srgbClr val="004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26219-B443-071F-43DA-545FCD7ACD6A}"/>
              </a:ext>
            </a:extLst>
          </p:cNvPr>
          <p:cNvSpPr txBox="1"/>
          <p:nvPr/>
        </p:nvSpPr>
        <p:spPr>
          <a:xfrm>
            <a:off x="1142387" y="2855807"/>
            <a:ext cx="4407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Connecting culture with tourism and showcasing joint values: Night of Fortresses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1FBF2-95D8-6B3F-BCEF-3BBED47D41BA}"/>
              </a:ext>
            </a:extLst>
          </p:cNvPr>
          <p:cNvSpPr txBox="1"/>
          <p:nvPr/>
        </p:nvSpPr>
        <p:spPr>
          <a:xfrm>
            <a:off x="1093036" y="1288404"/>
            <a:ext cx="5164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spc="30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STEPS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spc="30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„TO DO’S”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06FD517-FA5E-D26D-95F7-107676226980}"/>
              </a:ext>
            </a:extLst>
          </p:cNvPr>
          <p:cNvCxnSpPr>
            <a:cxnSpLocks/>
          </p:cNvCxnSpPr>
          <p:nvPr/>
        </p:nvCxnSpPr>
        <p:spPr>
          <a:xfrm>
            <a:off x="1401085" y="2632344"/>
            <a:ext cx="96288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60A5DD0-6D2D-5716-4919-798A6B3F1D8F}"/>
              </a:ext>
            </a:extLst>
          </p:cNvPr>
          <p:cNvSpPr txBox="1"/>
          <p:nvPr/>
        </p:nvSpPr>
        <p:spPr>
          <a:xfrm>
            <a:off x="7082117" y="630608"/>
            <a:ext cx="45809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hr-HR" sz="1600" b="1" noProof="0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PREPARE AND ORGANIZE NIGHT OF FORTRESSES PROGRAMME AT YOUR SITE/VENUE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hr-HR" sz="1600" b="1" dirty="0">
              <a:solidFill>
                <a:srgbClr val="01010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</a:t>
            </a:r>
            <a:r>
              <a:rPr lang="en-GB" sz="1600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Night of Fortresses takes place on the 2nd weekend of May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*save the dates: </a:t>
            </a:r>
            <a:r>
              <a:rPr lang="en-GB" sz="1600" dirty="0">
                <a:solidFill>
                  <a:srgbClr val="C00000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8th-9th May 2026</a:t>
            </a:r>
            <a:endParaRPr lang="hr-HR" sz="1600" dirty="0">
              <a:solidFill>
                <a:srgbClr val="C00000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600" noProof="0" dirty="0">
              <a:solidFill>
                <a:srgbClr val="C00000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b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2. FOLLOW NIGHT OF FORTRESSES GOES GREEN GUIDELINES FOR ORGANIZERS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600" b="1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*https://nightoffortresses.org/en/night-of-fortresses-goes-green/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600" b="1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b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3. USE NIGHT OF FORTRESSES GOES GREEN VISUAL IDENTITY ON YOUR SITE/VENUE/PROGRAMME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600" b="1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b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</a:t>
            </a:r>
            <a:r>
              <a:rPr lang="en-GB" sz="1600" noProof="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Branding strategy</a:t>
            </a:r>
            <a:r>
              <a:rPr lang="hr-HR" sz="16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: https://bit.ly/4qHOSsd </a:t>
            </a:r>
            <a:endParaRPr lang="hr-HR" sz="1600" noProof="0" dirty="0">
              <a:solidFill>
                <a:srgbClr val="C00000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BE695A8-4B00-DAB6-4D01-8B4778A7B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199" y="4753203"/>
            <a:ext cx="1822862" cy="211549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840674E-5E7A-25AE-E38E-C3FD6856F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56" y="4914760"/>
            <a:ext cx="419441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4070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674D8-9E58-ADEF-4A46-92CD03C30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64D05FDD-E03F-FE49-650B-36EC5DC3036B}"/>
              </a:ext>
            </a:extLst>
          </p:cNvPr>
          <p:cNvSpPr/>
          <p:nvPr/>
        </p:nvSpPr>
        <p:spPr>
          <a:xfrm>
            <a:off x="990601" y="630608"/>
            <a:ext cx="5141230" cy="6238090"/>
          </a:xfrm>
          <a:prstGeom prst="rect">
            <a:avLst/>
          </a:prstGeom>
          <a:solidFill>
            <a:srgbClr val="004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FBE2D9-E2F5-8107-9476-160CDA03FDD0}"/>
              </a:ext>
            </a:extLst>
          </p:cNvPr>
          <p:cNvSpPr txBox="1"/>
          <p:nvPr/>
        </p:nvSpPr>
        <p:spPr>
          <a:xfrm>
            <a:off x="1142387" y="2855807"/>
            <a:ext cx="4407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noProof="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Increasing</a:t>
            </a:r>
            <a:r>
              <a:rPr lang="hr-HR" sz="20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relevance and visibility of the network and its members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EADBE-916D-48E7-4ED3-6EDE32324DEE}"/>
              </a:ext>
            </a:extLst>
          </p:cNvPr>
          <p:cNvSpPr txBox="1"/>
          <p:nvPr/>
        </p:nvSpPr>
        <p:spPr>
          <a:xfrm>
            <a:off x="1093036" y="1288404"/>
            <a:ext cx="5164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spc="30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STEPS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000" spc="30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„TO DO’S”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F9BB8F8-9847-FBEB-6B3D-84F0943B68BB}"/>
              </a:ext>
            </a:extLst>
          </p:cNvPr>
          <p:cNvCxnSpPr>
            <a:cxnSpLocks/>
          </p:cNvCxnSpPr>
          <p:nvPr/>
        </p:nvCxnSpPr>
        <p:spPr>
          <a:xfrm>
            <a:off x="1401085" y="2632344"/>
            <a:ext cx="96288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09BE192-240C-265E-6AE2-A09E4E55CFE4}"/>
              </a:ext>
            </a:extLst>
          </p:cNvPr>
          <p:cNvSpPr txBox="1"/>
          <p:nvPr/>
        </p:nvSpPr>
        <p:spPr>
          <a:xfrm>
            <a:off x="6804213" y="630608"/>
            <a:ext cx="48588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hr-HR" sz="1600" b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PRESENT NETWORK AND EVENT IN INTERNATIONAL EXPERTS’ GAHTERINGS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600" i="1" noProof="0" dirty="0">
              <a:solidFill>
                <a:srgbClr val="C00000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*EFFORTS </a:t>
            </a:r>
            <a:r>
              <a:rPr lang="en-GB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Annual Congress 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2025 –</a:t>
            </a:r>
            <a:r>
              <a:rPr lang="en-GB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Municipality of 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Bar, </a:t>
            </a:r>
            <a:r>
              <a:rPr lang="en-GB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Municipality of 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Ulcinj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</a:t>
            </a:r>
            <a:r>
              <a:rPr lang="en-GB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FORTMED 2026 – Fortress of Culture Šibenik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FORTE CULTURA </a:t>
            </a:r>
            <a:r>
              <a:rPr lang="en-GB" sz="1600" i="1" noProof="0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Annual Congress </a:t>
            </a: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2026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i="1" dirty="0">
                <a:solidFill>
                  <a:srgbClr val="01010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*…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600" dirty="0">
              <a:solidFill>
                <a:srgbClr val="C00000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600" noProof="0" dirty="0">
              <a:solidFill>
                <a:srgbClr val="C00000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b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2. </a:t>
            </a:r>
            <a:r>
              <a:rPr lang="en-GB" sz="1600" b="1" noProof="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PRODUCE NIGHT OF FORTRESSES MERCHANDISE</a:t>
            </a:r>
            <a:r>
              <a:rPr lang="hr-HR" sz="1600" b="1" noProof="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AT YOUR SITE</a:t>
            </a:r>
            <a:r>
              <a:rPr lang="en-GB" sz="1600" b="1" noProof="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endParaRPr lang="hr-HR" sz="1600" b="1" noProof="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600" b="1" noProof="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</a:t>
            </a:r>
            <a:r>
              <a:rPr lang="en-GB" sz="1600" i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souvenirs</a:t>
            </a:r>
            <a:r>
              <a:rPr lang="hr-HR" sz="1600" i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- </a:t>
            </a:r>
            <a:r>
              <a:rPr lang="en-GB" sz="1600" i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reusable bags, reusable water bottles, magnets, cups, T-shirts etc</a:t>
            </a:r>
            <a:r>
              <a:rPr lang="hr-HR" sz="1600" i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</a:t>
            </a:r>
            <a:r>
              <a:rPr lang="en-GB" sz="1600" i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)</a:t>
            </a:r>
            <a:endParaRPr lang="hr-HR" sz="1600" i="1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60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160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1600" b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3. PROMOTE NIGHT OF FORTRESSES AND GIFTS NETWORK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600" b="1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i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*promo-video</a:t>
            </a:r>
            <a:r>
              <a:rPr lang="hr-HR" sz="1600" i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s, </a:t>
            </a:r>
            <a:r>
              <a:rPr lang="en-GB" sz="1600" i="1" noProof="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social media campaigns</a:t>
            </a:r>
            <a:r>
              <a:rPr lang="hr-HR" sz="1600" i="1" noProof="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, </a:t>
            </a:r>
            <a:r>
              <a:rPr lang="en-GB" sz="1600" i="1" noProof="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pa</a:t>
            </a:r>
            <a:r>
              <a:rPr lang="hr-HR" sz="1600" i="1" noProof="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</a:t>
            </a:r>
            <a:r>
              <a:rPr lang="en-GB" sz="1600" i="1" noProof="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d promotion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i="1" noProof="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*use Night of Fortresses Branding Strategy as baseline tool</a:t>
            </a:r>
            <a:r>
              <a:rPr lang="hr-HR" sz="1600" i="1" noProof="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for </a:t>
            </a:r>
            <a:r>
              <a:rPr lang="en-GB" sz="1600" i="1" noProof="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communication</a:t>
            </a:r>
            <a:r>
              <a:rPr lang="hr-HR" sz="1600" i="1" noProof="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tone</a:t>
            </a:r>
            <a:endParaRPr lang="en-GB" sz="1600" i="1" noProof="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81744C8-D506-4D15-59C7-A0D9DD3D1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199" y="4753203"/>
            <a:ext cx="1822862" cy="211549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8963C9D-D12D-E8C9-9704-B3FDD321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17" y="4914760"/>
            <a:ext cx="419441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4621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8BBDD-3517-C1B7-3102-8A8C6F4F6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425344-B409-0532-FBA4-3EB83C54453E}"/>
              </a:ext>
            </a:extLst>
          </p:cNvPr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649EDD-7B32-877B-F3AF-55A814C8A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7" y="6428971"/>
            <a:ext cx="2616426" cy="38761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6AA20FD-47F1-B7F0-489D-FF1909887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450" y="2251059"/>
            <a:ext cx="2714138" cy="176095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334D6C6-1AFE-493C-EEDD-FBED00BB7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481" y="2102536"/>
            <a:ext cx="4372519" cy="282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1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04BB3-2AEF-7EA9-C2EF-BE3518E24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000069-9894-A54F-413A-48F7DF3F601F}"/>
              </a:ext>
            </a:extLst>
          </p:cNvPr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33A18C-505F-9F96-2314-75E83ADF4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7" y="6428971"/>
            <a:ext cx="2616426" cy="387619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393588C-28B7-06CF-FEED-4C0C58F0266D}"/>
              </a:ext>
            </a:extLst>
          </p:cNvPr>
          <p:cNvSpPr txBox="1"/>
          <p:nvPr/>
        </p:nvSpPr>
        <p:spPr>
          <a:xfrm>
            <a:off x="736600" y="567267"/>
            <a:ext cx="614829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hr-HR" sz="2000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Cultural heritage managers in </a:t>
            </a:r>
            <a:r>
              <a:rPr lang="hr-HR" dirty="0">
                <a:latin typeface="Poppins" panose="00000500000000000000" pitchFamily="2" charset="0"/>
                <a:cs typeface="Poppins" panose="00000500000000000000" pitchFamily="2" charset="0"/>
              </a:rPr>
              <a:t>HR-BA-ME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hr-HR" dirty="0" err="1">
                <a:latin typeface="Poppins" panose="00000500000000000000" pitchFamily="2" charset="0"/>
                <a:cs typeface="Poppins" panose="00000500000000000000" pitchFamily="2" charset="0"/>
              </a:rPr>
              <a:t>we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re invited to join the event</a:t>
            </a:r>
            <a:r>
              <a:rPr lang="hr-HR" dirty="0">
                <a:latin typeface="Poppins" panose="00000500000000000000" pitchFamily="2" charset="0"/>
                <a:cs typeface="Poppins" panose="00000500000000000000" pitchFamily="2" charset="0"/>
              </a:rPr>
              <a:t> – no </a:t>
            </a:r>
            <a:r>
              <a:rPr lang="en-GB" noProof="0" dirty="0">
                <a:latin typeface="Poppins" panose="00000500000000000000" pitchFamily="2" charset="0"/>
                <a:cs typeface="Poppins" panose="00000500000000000000" pitchFamily="2" charset="0"/>
              </a:rPr>
              <a:t>participation fee</a:t>
            </a:r>
            <a:endParaRPr lang="hr-HR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Programming - from open </a:t>
            </a:r>
            <a:r>
              <a:rPr lang="en-GB" noProof="0" dirty="0">
                <a:latin typeface="Poppins" panose="00000500000000000000" pitchFamily="2" charset="0"/>
                <a:cs typeface="Poppins" panose="00000500000000000000" pitchFamily="2" charset="0"/>
              </a:rPr>
              <a:t>door</a:t>
            </a:r>
            <a:r>
              <a:rPr lang="hr-HR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days to organizing various cultural-artistic, educational and entertainment programs for visitors, including exhibitions, lectures, workshops, musical performances, film screenings, dance performances, plays, guides...</a:t>
            </a:r>
            <a:endParaRPr lang="hr-HR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Programs are applied </a:t>
            </a:r>
            <a:r>
              <a:rPr lang="en-GB" noProof="0" dirty="0">
                <a:latin typeface="Poppins" panose="00000500000000000000" pitchFamily="2" charset="0"/>
                <a:cs typeface="Poppins" panose="00000500000000000000" pitchFamily="2" charset="0"/>
              </a:rPr>
              <a:t>and announced 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through a simple questionnaire on the Night of Fortresses website (https://nightofortresses.org/en). </a:t>
            </a:r>
            <a:endParaRPr lang="hr-HR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b="1" dirty="0">
                <a:latin typeface="Poppins" panose="00000500000000000000" pitchFamily="2" charset="0"/>
                <a:cs typeface="Poppins" panose="00000500000000000000" pitchFamily="2" charset="0"/>
              </a:rPr>
              <a:t>Al</a:t>
            </a:r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l events </a:t>
            </a:r>
            <a:r>
              <a:rPr lang="en-GB" b="1" noProof="0" dirty="0">
                <a:latin typeface="Poppins" panose="00000500000000000000" pitchFamily="2" charset="0"/>
                <a:cs typeface="Poppins" panose="00000500000000000000" pitchFamily="2" charset="0"/>
              </a:rPr>
              <a:t>organized during the </a:t>
            </a:r>
            <a:r>
              <a:rPr lang="hr-HR" b="1" dirty="0">
                <a:latin typeface="Poppins" panose="00000500000000000000" pitchFamily="2" charset="0"/>
                <a:cs typeface="Poppins" panose="00000500000000000000" pitchFamily="2" charset="0"/>
              </a:rPr>
              <a:t>event </a:t>
            </a:r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must be free</a:t>
            </a:r>
            <a:r>
              <a:rPr lang="hr-HR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b="1" noProof="0" dirty="0">
                <a:latin typeface="Poppins" panose="00000500000000000000" pitchFamily="2" charset="0"/>
                <a:cs typeface="Poppins" panose="00000500000000000000" pitchFamily="2" charset="0"/>
              </a:rPr>
              <a:t>of charge</a:t>
            </a:r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 for visitors</a:t>
            </a:r>
            <a:endParaRPr lang="hr-HR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01C6EBAC-C895-AF90-AA1F-A9FFDC13B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944" y="1280867"/>
            <a:ext cx="485893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45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1FEEAC72-BEB6-E11C-71D6-4BB8D7E55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FAE0268A-6D56-481F-BD9D-C92A2C243549}"/>
              </a:ext>
            </a:extLst>
          </p:cNvPr>
          <p:cNvSpPr/>
          <p:nvPr/>
        </p:nvSpPr>
        <p:spPr>
          <a:xfrm>
            <a:off x="8458200" y="-5388"/>
            <a:ext cx="3733800" cy="68580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8FB317-B953-4175-8246-83524F3BA281}"/>
              </a:ext>
            </a:extLst>
          </p:cNvPr>
          <p:cNvSpPr/>
          <p:nvPr/>
        </p:nvSpPr>
        <p:spPr>
          <a:xfrm>
            <a:off x="0" y="-2694"/>
            <a:ext cx="84582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4800" b="0" i="0" u="none" strike="noStrike" kern="1200" cap="none" spc="0" normalizeH="0" baseline="0" noProof="0" dirty="0">
              <a:ln>
                <a:noFill/>
              </a:ln>
              <a:solidFill>
                <a:srgbClr val="FE512F">
                  <a:lumMod val="20000"/>
                  <a:lumOff val="8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C85033-01E2-45A5-A796-B91BFFE41656}"/>
              </a:ext>
            </a:extLst>
          </p:cNvPr>
          <p:cNvSpPr/>
          <p:nvPr/>
        </p:nvSpPr>
        <p:spPr>
          <a:xfrm flipV="1">
            <a:off x="894743" y="4019460"/>
            <a:ext cx="3328012" cy="490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B04305-02B0-41C8-8182-05450BB26D7A}"/>
              </a:ext>
            </a:extLst>
          </p:cNvPr>
          <p:cNvSpPr/>
          <p:nvPr/>
        </p:nvSpPr>
        <p:spPr>
          <a:xfrm flipV="1">
            <a:off x="920161" y="5988972"/>
            <a:ext cx="3226732" cy="490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CBE715A8-6D6D-23A2-0FD5-F87B4436B6F5}"/>
              </a:ext>
            </a:extLst>
          </p:cNvPr>
          <p:cNvSpPr txBox="1"/>
          <p:nvPr/>
        </p:nvSpPr>
        <p:spPr>
          <a:xfrm>
            <a:off x="894743" y="4162425"/>
            <a:ext cx="4105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PUBLIC INSTITUTION IN CULTURE FORTRESS OF CULTURE ŠIBENIK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Đurđa Vrljević Šarić, </a:t>
            </a:r>
            <a:r>
              <a:rPr kumimoji="0" lang="en-GB" sz="1800" b="0" i="1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Head of International Cooperation and Projects Department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djurdja@tvrdjava-kulture.hr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pic>
        <p:nvPicPr>
          <p:cNvPr id="12" name="Slika 11">
            <a:hlinkClick r:id="rId4"/>
            <a:extLst>
              <a:ext uri="{FF2B5EF4-FFF2-40B4-BE49-F238E27FC236}">
                <a16:creationId xmlns:a16="http://schemas.microsoft.com/office/drawing/2014/main" id="{2FEF7FCB-5F86-D407-98E2-B6934D9AF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587" y="6271979"/>
            <a:ext cx="291428" cy="291428"/>
          </a:xfrm>
          <a:prstGeom prst="rect">
            <a:avLst/>
          </a:prstGeom>
        </p:spPr>
      </p:pic>
      <p:pic>
        <p:nvPicPr>
          <p:cNvPr id="13" name="Slika 12">
            <a:hlinkClick r:id="rId6"/>
            <a:extLst>
              <a:ext uri="{FF2B5EF4-FFF2-40B4-BE49-F238E27FC236}">
                <a16:creationId xmlns:a16="http://schemas.microsoft.com/office/drawing/2014/main" id="{BA7E0545-B7B0-6F6A-EA7A-57074EB508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373" y="6248026"/>
            <a:ext cx="315381" cy="315381"/>
          </a:xfrm>
          <a:prstGeom prst="rect">
            <a:avLst/>
          </a:prstGeom>
        </p:spPr>
      </p:pic>
      <p:pic>
        <p:nvPicPr>
          <p:cNvPr id="14" name="Slika 13">
            <a:hlinkClick r:id="rId8"/>
            <a:extLst>
              <a:ext uri="{FF2B5EF4-FFF2-40B4-BE49-F238E27FC236}">
                <a16:creationId xmlns:a16="http://schemas.microsoft.com/office/drawing/2014/main" id="{50C8D9B9-5528-703E-EB26-9EBA4340BD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112" y="6197553"/>
            <a:ext cx="442094" cy="442094"/>
          </a:xfrm>
          <a:prstGeom prst="rect">
            <a:avLst/>
          </a:prstGeom>
        </p:spPr>
      </p:pic>
      <p:pic>
        <p:nvPicPr>
          <p:cNvPr id="15" name="Slika 14">
            <a:hlinkClick r:id="rId10"/>
            <a:extLst>
              <a:ext uri="{FF2B5EF4-FFF2-40B4-BE49-F238E27FC236}">
                <a16:creationId xmlns:a16="http://schemas.microsoft.com/office/drawing/2014/main" id="{BF2169D6-28C6-4071-D1AF-5C8DFEFC23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64" y="6197553"/>
            <a:ext cx="442095" cy="44209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94DFBB4E-7808-55E3-597C-CC73314343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8943" flipH="1">
            <a:off x="9067179" y="5646489"/>
            <a:ext cx="337781" cy="37926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6F4A2088-1C98-5E00-AD3B-0844A15527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5388"/>
            <a:ext cx="419441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448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12A1A-0C55-EE36-8EA8-BFC2674E7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C753DE1-771B-FB52-5B69-FDEE97627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6" y="596266"/>
            <a:ext cx="11097309" cy="2155644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1800" dirty="0">
                <a:latin typeface="Poppins" panose="00000500000000000000" pitchFamily="2" charset="0"/>
                <a:cs typeface="Poppins" panose="00000500000000000000" pitchFamily="2" charset="0"/>
              </a:rPr>
              <a:t>First edition, 2022 - finalist in the "Event of the Year" category at the Days of Croatian Tourism 2022, organized by the Croatian Tourist Board 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sz="1800" dirty="0"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  <a:r>
              <a:rPr lang="en-GB" sz="18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ooperation</a:t>
            </a:r>
            <a:r>
              <a:rPr lang="en-GB" sz="18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800" dirty="0">
                <a:latin typeface="Poppins" panose="00000500000000000000" pitchFamily="2" charset="0"/>
                <a:cs typeface="Poppins" panose="00000500000000000000" pitchFamily="2" charset="0"/>
              </a:rPr>
              <a:t>with international associations EFFORTS and FORTE CULTURA </a:t>
            </a:r>
            <a:r>
              <a:rPr lang="en-GB" sz="1800" noProof="0" dirty="0">
                <a:latin typeface="Poppins" panose="00000500000000000000" pitchFamily="2" charset="0"/>
                <a:cs typeface="Poppins" panose="00000500000000000000" pitchFamily="2" charset="0"/>
              </a:rPr>
              <a:t>established</a:t>
            </a:r>
            <a:endParaRPr lang="hr-HR" sz="1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sz="1800" dirty="0">
                <a:latin typeface="Poppins" panose="00000500000000000000" pitchFamily="2" charset="0"/>
                <a:cs typeface="Poppins" panose="00000500000000000000" pitchFamily="2" charset="0"/>
              </a:rPr>
              <a:t>40+ </a:t>
            </a:r>
            <a:r>
              <a:rPr lang="en-GB" sz="1800" noProof="0" dirty="0">
                <a:latin typeface="Poppins" panose="00000500000000000000" pitchFamily="2" charset="0"/>
                <a:cs typeface="Poppins" panose="00000500000000000000" pitchFamily="2" charset="0"/>
              </a:rPr>
              <a:t>participating locations</a:t>
            </a:r>
            <a:endParaRPr lang="en-GB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EFF7C0-6E6E-1265-2A34-832418BB327F}"/>
              </a:ext>
            </a:extLst>
          </p:cNvPr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E37549-E876-5603-FB6D-3C2F78BBC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7" y="6428971"/>
            <a:ext cx="2616426" cy="38761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47105293-DD54-9DFE-215F-801A633DE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12" y="4333539"/>
            <a:ext cx="3904804" cy="199897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E9E1295-B24F-B027-942F-E2ED900D4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210" y="2694427"/>
            <a:ext cx="4514919" cy="338618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6D5EA23-5331-C25D-4370-E54BF7056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2078" y="2705105"/>
            <a:ext cx="1898121" cy="337550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7D42983-E930-F802-C82B-C85FF6A41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05" y="2324803"/>
            <a:ext cx="3904804" cy="195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49CF1-E6F2-7A89-4AEA-F1ABBE43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AF4726-07E2-70DA-50D3-DE87A61CD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787401"/>
            <a:ext cx="7557247" cy="540721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hr-HR" sz="28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DEVELOPMENTS IN 2023/2024</a:t>
            </a:r>
          </a:p>
          <a:p>
            <a:pPr algn="l"/>
            <a:endParaRPr lang="hr-HR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sz="2300" dirty="0">
                <a:latin typeface="Poppins" panose="00000500000000000000" pitchFamily="2" charset="0"/>
                <a:cs typeface="Poppins" panose="00000500000000000000" pitchFamily="2" charset="0"/>
              </a:rPr>
              <a:t>P</a:t>
            </a:r>
            <a:r>
              <a:rPr lang="en-GB" sz="2300" dirty="0" err="1">
                <a:latin typeface="Poppins" panose="00000500000000000000" pitchFamily="2" charset="0"/>
                <a:cs typeface="Poppins" panose="00000500000000000000" pitchFamily="2" charset="0"/>
              </a:rPr>
              <a:t>articipa</a:t>
            </a:r>
            <a:r>
              <a:rPr lang="hr-HR" sz="2300" dirty="0" err="1">
                <a:latin typeface="Poppins" panose="00000500000000000000" pitchFamily="2" charset="0"/>
                <a:cs typeface="Poppins" panose="00000500000000000000" pitchFamily="2" charset="0"/>
              </a:rPr>
              <a:t>tion</a:t>
            </a:r>
            <a:r>
              <a:rPr lang="en-GB" sz="2300" dirty="0">
                <a:latin typeface="Poppins" panose="00000500000000000000" pitchFamily="2" charset="0"/>
                <a:cs typeface="Poppins" panose="00000500000000000000" pitchFamily="2" charset="0"/>
              </a:rPr>
              <a:t> kit contain</a:t>
            </a:r>
            <a:r>
              <a:rPr lang="hr-HR" sz="2300" dirty="0" err="1">
                <a:latin typeface="Poppins" panose="00000500000000000000" pitchFamily="2" charset="0"/>
                <a:cs typeface="Poppins" panose="00000500000000000000" pitchFamily="2" charset="0"/>
              </a:rPr>
              <a:t>ing</a:t>
            </a:r>
            <a:r>
              <a:rPr lang="en-GB" sz="2300" dirty="0">
                <a:latin typeface="Poppins" panose="00000500000000000000" pitchFamily="2" charset="0"/>
                <a:cs typeface="Poppins" panose="00000500000000000000" pitchFamily="2" charset="0"/>
              </a:rPr>
              <a:t> necessary visual elements – </a:t>
            </a:r>
            <a:r>
              <a:rPr lang="hr-HR" sz="2300" dirty="0" err="1">
                <a:latin typeface="Poppins" panose="00000500000000000000" pitchFamily="2" charset="0"/>
                <a:cs typeface="Poppins" panose="00000500000000000000" pitchFamily="2" charset="0"/>
              </a:rPr>
              <a:t>new</a:t>
            </a:r>
            <a:r>
              <a:rPr lang="hr-HR" sz="2300" dirty="0">
                <a:latin typeface="Poppins" panose="00000500000000000000" pitchFamily="2" charset="0"/>
                <a:cs typeface="Poppins" panose="00000500000000000000" pitchFamily="2" charset="0"/>
              </a:rPr>
              <a:t> logo for a </a:t>
            </a:r>
            <a:r>
              <a:rPr lang="en-GB" sz="2300" dirty="0">
                <a:latin typeface="Poppins" panose="00000500000000000000" pitchFamily="2" charset="0"/>
                <a:cs typeface="Poppins" panose="00000500000000000000" pitchFamily="2" charset="0"/>
              </a:rPr>
              <a:t>unique visual identity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2300" dirty="0">
                <a:latin typeface="Poppins" panose="00000500000000000000" pitchFamily="2" charset="0"/>
                <a:cs typeface="Poppins" panose="00000500000000000000" pitchFamily="2" charset="0"/>
              </a:rPr>
              <a:t>Instructions for participant</a:t>
            </a:r>
            <a:r>
              <a:rPr lang="hr-HR" sz="23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300" noProof="0" dirty="0">
                <a:latin typeface="Poppins" panose="00000500000000000000" pitchFamily="2" charset="0"/>
                <a:cs typeface="Poppins" panose="00000500000000000000" pitchFamily="2" charset="0"/>
              </a:rPr>
              <a:t>organizers</a:t>
            </a:r>
            <a:r>
              <a:rPr lang="en-GB" sz="2300" dirty="0">
                <a:latin typeface="Poppins" panose="00000500000000000000" pitchFamily="2" charset="0"/>
                <a:cs typeface="Poppins" panose="00000500000000000000" pitchFamily="2" charset="0"/>
              </a:rPr>
              <a:t> in English, Croatian, Bosnian, Serbian, Montenegrin and Albanian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2300" dirty="0">
                <a:latin typeface="Poppins" panose="00000500000000000000" pitchFamily="2" charset="0"/>
                <a:cs typeface="Poppins" panose="00000500000000000000" pitchFamily="2" charset="0"/>
              </a:rPr>
              <a:t>Communication manual for participants (basics of communication, e.g. writing press releases, creating lists, how to communicate on social networks)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2300" dirty="0">
                <a:latin typeface="Poppins" panose="00000500000000000000" pitchFamily="2" charset="0"/>
                <a:cs typeface="Poppins" panose="00000500000000000000" pitchFamily="2" charset="0"/>
              </a:rPr>
              <a:t>A team of national event coordinators </a:t>
            </a:r>
            <a:r>
              <a:rPr lang="en-GB" sz="2300" noProof="0" dirty="0">
                <a:latin typeface="Poppins" panose="00000500000000000000" pitchFamily="2" charset="0"/>
                <a:cs typeface="Poppins" panose="00000500000000000000" pitchFamily="2" charset="0"/>
              </a:rPr>
              <a:t>in</a:t>
            </a:r>
            <a:r>
              <a:rPr lang="hr-HR" sz="2300" dirty="0">
                <a:latin typeface="Poppins" panose="00000500000000000000" pitchFamily="2" charset="0"/>
                <a:cs typeface="Poppins" panose="00000500000000000000" pitchFamily="2" charset="0"/>
              </a:rPr>
              <a:t> HR, BA </a:t>
            </a:r>
            <a:r>
              <a:rPr lang="en-GB" sz="2300" noProof="0" dirty="0"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lang="hr-HR" sz="2300" dirty="0">
                <a:latin typeface="Poppins" panose="00000500000000000000" pitchFamily="2" charset="0"/>
                <a:cs typeface="Poppins" panose="00000500000000000000" pitchFamily="2" charset="0"/>
              </a:rPr>
              <a:t> ME – </a:t>
            </a:r>
            <a:r>
              <a:rPr lang="hr-HR" sz="2300" b="1" i="1" dirty="0">
                <a:latin typeface="Poppins" panose="00000500000000000000" pitchFamily="2" charset="0"/>
                <a:cs typeface="Poppins" panose="00000500000000000000" pitchFamily="2" charset="0"/>
              </a:rPr>
              <a:t>Memorandum </a:t>
            </a:r>
            <a:r>
              <a:rPr lang="hr-HR" sz="2300" b="1" i="1" dirty="0" err="1">
                <a:latin typeface="Poppins" panose="00000500000000000000" pitchFamily="2" charset="0"/>
                <a:cs typeface="Poppins" panose="00000500000000000000" pitchFamily="2" charset="0"/>
              </a:rPr>
              <a:t>of</a:t>
            </a:r>
            <a:r>
              <a:rPr lang="hr-HR" sz="2300" b="1" i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hr-HR" sz="2300" b="1" i="1" dirty="0" err="1">
                <a:latin typeface="Poppins" panose="00000500000000000000" pitchFamily="2" charset="0"/>
                <a:cs typeface="Poppins" panose="00000500000000000000" pitchFamily="2" charset="0"/>
              </a:rPr>
              <a:t>cooperation</a:t>
            </a:r>
            <a:endParaRPr lang="en-GB" sz="2300" b="1" i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2300" dirty="0">
                <a:latin typeface="Poppins" panose="00000500000000000000" pitchFamily="2" charset="0"/>
                <a:cs typeface="Poppins" panose="00000500000000000000" pitchFamily="2" charset="0"/>
              </a:rPr>
              <a:t>Creation of marketing campaigns (local and national), media buying, agreement on distribution of costs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2300" dirty="0">
                <a:latin typeface="Poppins" panose="00000500000000000000" pitchFamily="2" charset="0"/>
                <a:cs typeface="Poppins" panose="00000500000000000000" pitchFamily="2" charset="0"/>
              </a:rPr>
              <a:t>Background work on attracting new members, renewing contacts with old ones, exchanging ideas, sharing knowledge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2300" dirty="0">
                <a:latin typeface="Poppins" panose="00000500000000000000" pitchFamily="2" charset="0"/>
                <a:cs typeface="Poppins" panose="00000500000000000000" pitchFamily="2" charset="0"/>
              </a:rPr>
              <a:t>Subsequent communication, telephone contact with former and future participants</a:t>
            </a:r>
            <a:endParaRPr lang="hr-HR" sz="2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2300" noProof="0" dirty="0">
                <a:latin typeface="Poppins" panose="00000500000000000000" pitchFamily="2" charset="0"/>
                <a:cs typeface="Poppins" panose="00000500000000000000" pitchFamily="2" charset="0"/>
              </a:rPr>
              <a:t>Promotion</a:t>
            </a:r>
            <a:r>
              <a:rPr lang="hr-HR" sz="23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hr-HR" sz="23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of</a:t>
            </a:r>
            <a:r>
              <a:rPr lang="en-GB" sz="23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hr-HR" sz="2300" noProof="0" dirty="0">
                <a:latin typeface="Poppins" panose="00000500000000000000" pitchFamily="2" charset="0"/>
                <a:cs typeface="Poppins" panose="00000500000000000000" pitchFamily="2" charset="0"/>
              </a:rPr>
              <a:t>event </a:t>
            </a:r>
            <a:r>
              <a:rPr lang="hr-HR" sz="23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and</a:t>
            </a:r>
            <a:r>
              <a:rPr lang="en-GB" sz="2300" noProof="0" dirty="0">
                <a:latin typeface="Poppins" panose="00000500000000000000" pitchFamily="2" charset="0"/>
                <a:cs typeface="Poppins" panose="00000500000000000000" pitchFamily="2" charset="0"/>
              </a:rPr>
              <a:t> network of organizers </a:t>
            </a:r>
            <a:r>
              <a:rPr lang="hr-HR" sz="23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in</a:t>
            </a:r>
            <a:r>
              <a:rPr lang="hr-HR" sz="23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2300" noProof="0" dirty="0">
                <a:latin typeface="Poppins" panose="00000500000000000000" pitchFamily="2" charset="0"/>
                <a:cs typeface="Poppins" panose="00000500000000000000" pitchFamily="2" charset="0"/>
              </a:rPr>
              <a:t>other countries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D6928C-F868-AD85-DE08-B7D873E73A61}"/>
              </a:ext>
            </a:extLst>
          </p:cNvPr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A1A665-8155-8C0D-461C-EAD872A75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7" y="6428971"/>
            <a:ext cx="2616426" cy="38761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11C3503-FB24-F201-EB9C-AD69FA71C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554" y="241988"/>
            <a:ext cx="3499407" cy="298120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80D61A5-033E-DFEB-E71F-91CF72B6C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553" y="3632315"/>
            <a:ext cx="3499407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98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12A1A-0C55-EE36-8EA8-BFC2674E7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C753DE1-771B-FB52-5B69-FDEE97627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081" y="825372"/>
            <a:ext cx="10180919" cy="2806828"/>
          </a:xfrm>
        </p:spPr>
        <p:txBody>
          <a:bodyPr>
            <a:normAutofit/>
          </a:bodyPr>
          <a:lstStyle/>
          <a:p>
            <a:pPr algn="l"/>
            <a:r>
              <a:rPr lang="hr-HR" b="1" dirty="0">
                <a:solidFill>
                  <a:srgbClr val="CE171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RESULTS</a:t>
            </a:r>
            <a:r>
              <a:rPr lang="hr-HR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2024</a:t>
            </a:r>
          </a:p>
          <a:p>
            <a:pPr algn="l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Th</a:t>
            </a:r>
            <a:r>
              <a:rPr lang="hr-HR" sz="2000" dirty="0" err="1">
                <a:latin typeface="Poppins" panose="00000500000000000000" pitchFamily="2" charset="0"/>
                <a:cs typeface="Poppins" panose="00000500000000000000" pitchFamily="2" charset="0"/>
              </a:rPr>
              <a:t>ree</a:t>
            </a: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 edition</a:t>
            </a: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s </a:t>
            </a: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of the event </a:t>
            </a: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(2022-2024) </a:t>
            </a: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connected and promoted programs at 50 </a:t>
            </a:r>
            <a:r>
              <a:rPr lang="en-GB" sz="2000" noProof="0" dirty="0">
                <a:latin typeface="Poppins" panose="00000500000000000000" pitchFamily="2" charset="0"/>
                <a:cs typeface="Poppins" panose="00000500000000000000" pitchFamily="2" charset="0"/>
              </a:rPr>
              <a:t>sites</a:t>
            </a: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 in 8 European countries</a:t>
            </a: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2000" noProof="0" dirty="0">
                <a:latin typeface="Poppins" panose="00000500000000000000" pitchFamily="2" charset="0"/>
                <a:cs typeface="Poppins" panose="00000500000000000000" pitchFamily="2" charset="0"/>
              </a:rPr>
              <a:t>Observed trends</a:t>
            </a:r>
            <a:r>
              <a:rPr lang="hr-HR" sz="2000" dirty="0"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</a:p>
          <a:p>
            <a:pPr marL="857250" lvl="1" indent="-400050" algn="l">
              <a:buFont typeface="+mj-lt"/>
              <a:buAutoNum type="romanUcPeriod"/>
            </a:pPr>
            <a:r>
              <a:rPr lang="en-GB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Croatia: largest number of participants from year one, wide and stabile network of stakeholders</a:t>
            </a:r>
          </a:p>
          <a:p>
            <a:pPr marL="857250" lvl="1" indent="-400050" algn="l">
              <a:buFont typeface="+mj-lt"/>
              <a:buAutoNum type="romanUcPeriod"/>
            </a:pPr>
            <a:r>
              <a:rPr lang="en-GB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B</a:t>
            </a:r>
            <a:r>
              <a:rPr lang="hr-HR" sz="1600" dirty="0" err="1">
                <a:latin typeface="Poppins" panose="00000500000000000000" pitchFamily="2" charset="0"/>
                <a:cs typeface="Poppins" panose="00000500000000000000" pitchFamily="2" charset="0"/>
              </a:rPr>
              <a:t>iH</a:t>
            </a:r>
            <a:r>
              <a:rPr lang="en-GB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, Montenegro: small</a:t>
            </a:r>
            <a:r>
              <a:rPr lang="hr-HR" sz="16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er</a:t>
            </a:r>
            <a:r>
              <a:rPr lang="en-GB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 number of participants, less</a:t>
            </a:r>
            <a:r>
              <a:rPr lang="hr-HR" sz="1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stable network</a:t>
            </a:r>
          </a:p>
          <a:p>
            <a:pPr marL="857250" lvl="1" indent="-400050" algn="l">
              <a:buFont typeface="+mj-lt"/>
              <a:buAutoNum type="romanUcPeriod"/>
            </a:pPr>
            <a:r>
              <a:rPr lang="hr-HR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P</a:t>
            </a:r>
            <a:r>
              <a:rPr lang="en-GB" sz="16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artners</a:t>
            </a:r>
            <a:r>
              <a:rPr lang="hr-HR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hr-HR" sz="16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from</a:t>
            </a:r>
            <a:r>
              <a:rPr lang="hr-HR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hr-HR" sz="16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other</a:t>
            </a:r>
            <a:r>
              <a:rPr lang="hr-HR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hr-HR" sz="16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countries</a:t>
            </a:r>
            <a:r>
              <a:rPr lang="hr-HR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hr-HR" sz="16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join</a:t>
            </a:r>
            <a:r>
              <a:rPr lang="hr-HR" sz="1600" dirty="0" err="1">
                <a:latin typeface="Poppins" panose="00000500000000000000" pitchFamily="2" charset="0"/>
                <a:cs typeface="Poppins" panose="00000500000000000000" pitchFamily="2" charset="0"/>
              </a:rPr>
              <a:t>ing</a:t>
            </a:r>
            <a:r>
              <a:rPr lang="hr-HR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  <a:r>
              <a:rPr lang="en-GB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 Romania, Serbia, Slovenia, C</a:t>
            </a:r>
            <a:r>
              <a:rPr lang="hr-HR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z</a:t>
            </a:r>
            <a:r>
              <a:rPr lang="en-GB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  <a:r>
              <a:rPr lang="hr-HR" sz="16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ch</a:t>
            </a:r>
            <a:r>
              <a:rPr lang="en-GB" sz="1600" noProof="0" dirty="0">
                <a:latin typeface="Poppins" panose="00000500000000000000" pitchFamily="2" charset="0"/>
                <a:cs typeface="Poppins" panose="00000500000000000000" pitchFamily="2" charset="0"/>
              </a:rPr>
              <a:t> Republic and Ukraine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EFF7C0-6E6E-1265-2A34-832418BB327F}"/>
              </a:ext>
            </a:extLst>
          </p:cNvPr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E37549-E876-5603-FB6D-3C2F78BBC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7" y="6428971"/>
            <a:ext cx="2616426" cy="3876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E38921E-6C21-E7C1-971A-23E1B996B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3852331"/>
            <a:ext cx="5978881" cy="218029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46036495-0AE4-E0EE-8168-686BBA065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446" y="3852331"/>
            <a:ext cx="5253332" cy="22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07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FA123-2ACC-1D05-9987-5A81C53B9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28EB82F-71F7-C537-6878-6C1332ABE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412" y="690282"/>
            <a:ext cx="6162203" cy="5448052"/>
          </a:xfrm>
        </p:spPr>
        <p:txBody>
          <a:bodyPr>
            <a:noAutofit/>
          </a:bodyPr>
          <a:lstStyle/>
          <a:p>
            <a:pPr algn="l"/>
            <a:r>
              <a:rPr lang="en-GB" sz="2000" b="1" noProof="0" dirty="0">
                <a:solidFill>
                  <a:srgbClr val="CE171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2025 – </a:t>
            </a:r>
            <a:r>
              <a:rPr lang="hr-HR" sz="2000" b="1" noProof="0" dirty="0">
                <a:solidFill>
                  <a:srgbClr val="CE171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SUPPORTED BY </a:t>
            </a:r>
            <a:r>
              <a:rPr lang="en-GB" sz="2000" b="1" noProof="0" dirty="0">
                <a:solidFill>
                  <a:srgbClr val="CE171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 </a:t>
            </a:r>
            <a:r>
              <a:rPr lang="hr-HR" sz="2000" b="1" noProof="0" dirty="0">
                <a:solidFill>
                  <a:srgbClr val="CE171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NEW EUROPEAN TERRITORIAL COOPERATION PROJECTS</a:t>
            </a:r>
            <a:endParaRPr lang="en-GB" sz="2000" b="1" noProof="0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1800" noProof="0" dirty="0">
                <a:latin typeface="Poppins" panose="00000500000000000000" pitchFamily="2" charset="0"/>
                <a:cs typeface="Poppins" panose="00000500000000000000" pitchFamily="2" charset="0"/>
              </a:rPr>
              <a:t>Timely preparations</a:t>
            </a:r>
            <a:r>
              <a:rPr lang="hr-HR" sz="1800" noProof="0" dirty="0">
                <a:latin typeface="Poppins" panose="00000500000000000000" pitchFamily="2" charset="0"/>
                <a:cs typeface="Poppins" panose="00000500000000000000" pitchFamily="2" charset="0"/>
              </a:rPr>
              <a:t>: </a:t>
            </a:r>
            <a:r>
              <a:rPr lang="en-GB" sz="1800" noProof="0" dirty="0">
                <a:latin typeface="Poppins" panose="00000500000000000000" pitchFamily="2" charset="0"/>
                <a:cs typeface="Poppins" panose="00000500000000000000" pitchFamily="2" charset="0"/>
              </a:rPr>
              <a:t>First CB capacity building for organizers</a:t>
            </a:r>
            <a:r>
              <a:rPr lang="en-GB" sz="1800" dirty="0">
                <a:latin typeface="Poppins" panose="00000500000000000000" pitchFamily="2" charset="0"/>
                <a:cs typeface="Poppins" panose="00000500000000000000" pitchFamily="2" charset="0"/>
              </a:rPr>
              <a:t>: </a:t>
            </a:r>
            <a:r>
              <a:rPr lang="en-GB" sz="1800" b="1" dirty="0">
                <a:latin typeface="Poppins" panose="00000500000000000000" pitchFamily="2" charset="0"/>
                <a:cs typeface="Poppins" panose="00000500000000000000" pitchFamily="2" charset="0"/>
              </a:rPr>
              <a:t>Green-Sustain Lab </a:t>
            </a:r>
            <a:r>
              <a:rPr lang="en-GB" sz="1800" dirty="0">
                <a:latin typeface="Poppins" panose="00000500000000000000" pitchFamily="2" charset="0"/>
                <a:cs typeface="Poppins" panose="00000500000000000000" pitchFamily="2" charset="0"/>
              </a:rPr>
              <a:t>(October 2024</a:t>
            </a:r>
            <a:r>
              <a:rPr lang="hr-HR" sz="1800" dirty="0">
                <a:latin typeface="Poppins" panose="00000500000000000000" pitchFamily="2" charset="0"/>
                <a:cs typeface="Poppins" panose="00000500000000000000" pitchFamily="2" charset="0"/>
              </a:rPr>
              <a:t>, Šibenik)</a:t>
            </a:r>
            <a:endParaRPr lang="hr-HR" sz="18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18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NOF Goes Green Gu</a:t>
            </a:r>
            <a:r>
              <a:rPr lang="hr-HR" sz="18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i</a:t>
            </a:r>
            <a:r>
              <a:rPr lang="en-GB" sz="1800" b="1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delines</a:t>
            </a:r>
            <a:r>
              <a:rPr lang="en-GB" sz="18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800" noProof="0" dirty="0">
                <a:latin typeface="Poppins" panose="00000500000000000000" pitchFamily="2" charset="0"/>
                <a:cs typeface="Poppins" panose="00000500000000000000" pitchFamily="2" charset="0"/>
              </a:rPr>
              <a:t>– document available to participants as a result of a collaborative workshop facilitated by external expert in sustainable development (logistics and infrastructure, event planning and organizing)</a:t>
            </a:r>
            <a:endParaRPr lang="hr-HR" sz="18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18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Night of Fortresses Goes Green initiative</a:t>
            </a:r>
            <a:r>
              <a:rPr lang="en-GB" sz="1800" noProof="0" dirty="0">
                <a:latin typeface="Poppins" panose="00000500000000000000" pitchFamily="2" charset="0"/>
                <a:cs typeface="Poppins" panose="00000500000000000000" pitchFamily="2" charset="0"/>
              </a:rPr>
              <a:t>: an established international event in 2025 becomes a tool to raise public awareness of sustainability and green practices at established sites</a:t>
            </a:r>
            <a:endParaRPr lang="hr-HR" sz="18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sz="1800" noProof="0" dirty="0">
                <a:latin typeface="Poppins" panose="00000500000000000000" pitchFamily="2" charset="0"/>
                <a:cs typeface="Poppins" panose="00000500000000000000" pitchFamily="2" charset="0"/>
              </a:rPr>
              <a:t>Event </a:t>
            </a:r>
            <a:r>
              <a:rPr lang="en-GB" sz="18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branding strategy </a:t>
            </a:r>
            <a:r>
              <a:rPr lang="en-GB" sz="1800" noProof="0" dirty="0">
                <a:latin typeface="Poppins" panose="00000500000000000000" pitchFamily="2" charset="0"/>
                <a:cs typeface="Poppins" panose="00000500000000000000" pitchFamily="2" charset="0"/>
              </a:rPr>
              <a:t>developed by external experts</a:t>
            </a:r>
            <a:endParaRPr lang="hr-HR" sz="18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sz="18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GIFTS network </a:t>
            </a:r>
            <a:r>
              <a:rPr lang="hr-HR" sz="18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of</a:t>
            </a:r>
            <a:r>
              <a:rPr lang="hr-HR" sz="18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hr-HR" sz="18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organizers</a:t>
            </a:r>
            <a:r>
              <a:rPr lang="hr-HR" sz="18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hr-HR" sz="18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in</a:t>
            </a:r>
            <a:r>
              <a:rPr lang="hr-HR" sz="18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1800" noProof="0" dirty="0">
                <a:latin typeface="Poppins" panose="00000500000000000000" pitchFamily="2" charset="0"/>
                <a:cs typeface="Poppins" panose="00000500000000000000" pitchFamily="2" charset="0"/>
              </a:rPr>
              <a:t>forming</a:t>
            </a:r>
            <a:endParaRPr lang="hr-HR" sz="18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hr-HR" sz="2000" noProof="0" dirty="0">
              <a:latin typeface="Aptos" panose="020B0004020202020204" pitchFamily="34" charset="0"/>
            </a:endParaRPr>
          </a:p>
          <a:p>
            <a:pPr algn="l"/>
            <a:endParaRPr lang="en-GB" sz="2000" noProof="0" dirty="0"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3C6EE7-97BE-02DB-85D8-89CBDD49F6AB}"/>
              </a:ext>
            </a:extLst>
          </p:cNvPr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EA96A7-42F9-7F83-903C-3F055BB05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7" y="6428971"/>
            <a:ext cx="2616426" cy="38761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565367D-D18B-906E-FD8C-18A3858B1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616" y="4280318"/>
            <a:ext cx="5104437" cy="185801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726D1D2-C572-5AFB-3ADA-2A3288537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279" y="1470711"/>
            <a:ext cx="2946175" cy="195828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4012779-69CA-156B-87B6-2646B3003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9426" y="795867"/>
            <a:ext cx="2060627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12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23C2E-AF8C-2E61-9A1E-DFAF7F115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24B9373-718F-EABE-0A5A-C0F4658C6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223" y="833718"/>
            <a:ext cx="10703859" cy="310420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hr-HR" sz="26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NOF GG 2025: RESULTS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1900" noProof="0" dirty="0">
                <a:latin typeface="Poppins" panose="00000500000000000000" pitchFamily="2" charset="0"/>
                <a:cs typeface="Poppins" panose="00000500000000000000" pitchFamily="2" charset="0"/>
              </a:rPr>
              <a:t>73 participation applications – 75 sites in 10 countries</a:t>
            </a:r>
            <a:r>
              <a:rPr lang="hr-HR" sz="1900" noProof="0" dirty="0">
                <a:latin typeface="Poppins" panose="00000500000000000000" pitchFamily="2" charset="0"/>
                <a:cs typeface="Poppins" panose="00000500000000000000" pitchFamily="2" charset="0"/>
              </a:rPr>
              <a:t> (+50% </a:t>
            </a:r>
            <a:r>
              <a:rPr lang="en-GB" sz="1900" noProof="0" dirty="0">
                <a:latin typeface="Poppins" panose="00000500000000000000" pitchFamily="2" charset="0"/>
                <a:cs typeface="Poppins" panose="00000500000000000000" pitchFamily="2" charset="0"/>
              </a:rPr>
              <a:t>participants</a:t>
            </a:r>
            <a:r>
              <a:rPr lang="en-GB" sz="1900" dirty="0">
                <a:latin typeface="Poppins" panose="00000500000000000000" pitchFamily="2" charset="0"/>
                <a:cs typeface="Poppins" panose="00000500000000000000" pitchFamily="2" charset="0"/>
              </a:rPr>
              <a:t>, 2 new countries</a:t>
            </a:r>
            <a:r>
              <a:rPr lang="hr-HR" sz="19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  <a:endParaRPr lang="hr-HR" sz="19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1900" noProof="0" dirty="0">
                <a:latin typeface="Poppins" panose="00000500000000000000" pitchFamily="2" charset="0"/>
                <a:cs typeface="Poppins" panose="00000500000000000000" pitchFamily="2" charset="0"/>
              </a:rPr>
              <a:t>Observed trends</a:t>
            </a:r>
            <a:r>
              <a:rPr lang="hr-HR" sz="1900" dirty="0"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</a:p>
          <a:p>
            <a:pPr marL="857250" lvl="1" indent="-400050" algn="l">
              <a:buFont typeface="+mj-lt"/>
              <a:buAutoNum type="romanUcPeriod"/>
            </a:pPr>
            <a:r>
              <a:rPr lang="en-GB" sz="1700" noProof="0" dirty="0">
                <a:latin typeface="Poppins" panose="00000500000000000000" pitchFamily="2" charset="0"/>
                <a:cs typeface="Poppins" panose="00000500000000000000" pitchFamily="2" charset="0"/>
              </a:rPr>
              <a:t>Croatia: largest number of participants from year one, wide and stabile network of stakeholders – and growing </a:t>
            </a:r>
          </a:p>
          <a:p>
            <a:pPr marL="857250" lvl="1" indent="-400050" algn="l">
              <a:buFont typeface="+mj-lt"/>
              <a:buAutoNum type="romanUcPeriod"/>
            </a:pPr>
            <a:r>
              <a:rPr lang="en-GB" sz="1700" noProof="0" dirty="0">
                <a:latin typeface="Poppins" panose="00000500000000000000" pitchFamily="2" charset="0"/>
                <a:cs typeface="Poppins" panose="00000500000000000000" pitchFamily="2" charset="0"/>
              </a:rPr>
              <a:t>BiH, Montenegro: still smaller number of participants, increased networking resulted in growth of participants</a:t>
            </a:r>
          </a:p>
          <a:p>
            <a:pPr marL="857250" lvl="1" indent="-400050" algn="l">
              <a:buFont typeface="+mj-lt"/>
              <a:buAutoNum type="romanUcPeriod"/>
            </a:pPr>
            <a:r>
              <a:rPr lang="en-GB" sz="1700" noProof="0" dirty="0">
                <a:latin typeface="Poppins" panose="00000500000000000000" pitchFamily="2" charset="0"/>
                <a:cs typeface="Poppins" panose="00000500000000000000" pitchFamily="2" charset="0"/>
              </a:rPr>
              <a:t>Stabile partnerships from countries who joined event in 2023-2024: Romania, Serbia, Slovenia, Czech Republic and Ukraine</a:t>
            </a:r>
            <a:r>
              <a:rPr lang="hr-HR" sz="1700" noProof="0" dirty="0">
                <a:latin typeface="Poppins" panose="00000500000000000000" pitchFamily="2" charset="0"/>
                <a:cs typeface="Poppins" panose="00000500000000000000" pitchFamily="2" charset="0"/>
              </a:rPr>
              <a:t>;</a:t>
            </a:r>
            <a:r>
              <a:rPr lang="en-GB" sz="1700" noProof="0" dirty="0">
                <a:latin typeface="Poppins" panose="00000500000000000000" pitchFamily="2" charset="0"/>
                <a:cs typeface="Poppins" panose="00000500000000000000" pitchFamily="2" charset="0"/>
              </a:rPr>
              <a:t> new participants in Serbia and Czech Republic</a:t>
            </a:r>
          </a:p>
          <a:p>
            <a:pPr marL="857250" lvl="1" indent="-400050" algn="l">
              <a:buFont typeface="+mj-lt"/>
              <a:buAutoNum type="romanUcPeriod"/>
            </a:pPr>
            <a:r>
              <a:rPr lang="en-GB" sz="1700" noProof="0" dirty="0">
                <a:latin typeface="Poppins" panose="00000500000000000000" pitchFamily="2" charset="0"/>
                <a:cs typeface="Poppins" panose="00000500000000000000" pitchFamily="2" charset="0"/>
              </a:rPr>
              <a:t>New entries: Italy and Lithuania – result of FORTIC</a:t>
            </a:r>
            <a:r>
              <a:rPr lang="hr-HR" sz="17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hr-HR" sz="17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project</a:t>
            </a:r>
            <a:r>
              <a:rPr lang="en-GB" sz="1700" noProof="0" dirty="0">
                <a:latin typeface="Poppins" panose="00000500000000000000" pitchFamily="2" charset="0"/>
                <a:cs typeface="Poppins" panose="00000500000000000000" pitchFamily="2" charset="0"/>
              </a:rPr>
              <a:t> and</a:t>
            </a:r>
            <a:r>
              <a:rPr lang="hr-HR" sz="17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hr-HR" sz="17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an</a:t>
            </a:r>
            <a:r>
              <a:rPr lang="hr-HR" sz="1700" noProof="0" dirty="0">
                <a:latin typeface="Poppins" panose="00000500000000000000" pitchFamily="2" charset="0"/>
                <a:cs typeface="Poppins" panose="00000500000000000000" pitchFamily="2" charset="0"/>
              </a:rPr>
              <a:t> ERASMUS+ </a:t>
            </a:r>
            <a:r>
              <a:rPr lang="hr-HR" sz="17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project</a:t>
            </a:r>
            <a:r>
              <a:rPr lang="hr-HR" sz="1700" noProof="0" dirty="0">
                <a:latin typeface="Poppins" panose="00000500000000000000" pitchFamily="2" charset="0"/>
                <a:cs typeface="Poppins" panose="00000500000000000000" pitchFamily="2" charset="0"/>
              </a:rPr>
              <a:t> led </a:t>
            </a:r>
            <a:r>
              <a:rPr lang="hr-HR" sz="17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by</a:t>
            </a:r>
            <a:r>
              <a:rPr lang="hr-HR" sz="17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hr-HR" sz="17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Fortress</a:t>
            </a:r>
            <a:r>
              <a:rPr lang="hr-HR" sz="1700" noProof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hr-HR" sz="1700" noProof="0" dirty="0" err="1">
                <a:latin typeface="Poppins" panose="00000500000000000000" pitchFamily="2" charset="0"/>
                <a:cs typeface="Poppins" panose="00000500000000000000" pitchFamily="2" charset="0"/>
              </a:rPr>
              <a:t>of</a:t>
            </a:r>
            <a:r>
              <a:rPr lang="hr-HR" sz="1700" noProof="0" dirty="0">
                <a:latin typeface="Poppins" panose="00000500000000000000" pitchFamily="2" charset="0"/>
                <a:cs typeface="Poppins" panose="00000500000000000000" pitchFamily="2" charset="0"/>
              </a:rPr>
              <a:t> Culture Šibenik</a:t>
            </a:r>
            <a:endParaRPr lang="en-GB" sz="17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1" algn="l"/>
            <a:endParaRPr lang="en-GB" sz="1400" noProof="0" dirty="0"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0217D2-5131-C198-178D-5B72B2BEFE34}"/>
              </a:ext>
            </a:extLst>
          </p:cNvPr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D99687-684D-415E-68F4-AD9E1B730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7" y="6428971"/>
            <a:ext cx="2616426" cy="387619"/>
          </a:xfrm>
          <a:prstGeom prst="rect">
            <a:avLst/>
          </a:prstGeom>
        </p:spPr>
      </p:pic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EFF1E6DF-E6DE-7811-7BDE-1BB8FBDD2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213389"/>
              </p:ext>
            </p:extLst>
          </p:nvPr>
        </p:nvGraphicFramePr>
        <p:xfrm>
          <a:off x="1727200" y="3979333"/>
          <a:ext cx="8432798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618">
                  <a:extLst>
                    <a:ext uri="{9D8B030D-6E8A-4147-A177-3AD203B41FA5}">
                      <a16:colId xmlns:a16="http://schemas.microsoft.com/office/drawing/2014/main" val="62675774"/>
                    </a:ext>
                  </a:extLst>
                </a:gridCol>
                <a:gridCol w="766618">
                  <a:extLst>
                    <a:ext uri="{9D8B030D-6E8A-4147-A177-3AD203B41FA5}">
                      <a16:colId xmlns:a16="http://schemas.microsoft.com/office/drawing/2014/main" val="3262084109"/>
                    </a:ext>
                  </a:extLst>
                </a:gridCol>
                <a:gridCol w="766618">
                  <a:extLst>
                    <a:ext uri="{9D8B030D-6E8A-4147-A177-3AD203B41FA5}">
                      <a16:colId xmlns:a16="http://schemas.microsoft.com/office/drawing/2014/main" val="1549531213"/>
                    </a:ext>
                  </a:extLst>
                </a:gridCol>
                <a:gridCol w="766618">
                  <a:extLst>
                    <a:ext uri="{9D8B030D-6E8A-4147-A177-3AD203B41FA5}">
                      <a16:colId xmlns:a16="http://schemas.microsoft.com/office/drawing/2014/main" val="609592275"/>
                    </a:ext>
                  </a:extLst>
                </a:gridCol>
                <a:gridCol w="766618">
                  <a:extLst>
                    <a:ext uri="{9D8B030D-6E8A-4147-A177-3AD203B41FA5}">
                      <a16:colId xmlns:a16="http://schemas.microsoft.com/office/drawing/2014/main" val="4291545197"/>
                    </a:ext>
                  </a:extLst>
                </a:gridCol>
                <a:gridCol w="766618">
                  <a:extLst>
                    <a:ext uri="{9D8B030D-6E8A-4147-A177-3AD203B41FA5}">
                      <a16:colId xmlns:a16="http://schemas.microsoft.com/office/drawing/2014/main" val="979173293"/>
                    </a:ext>
                  </a:extLst>
                </a:gridCol>
                <a:gridCol w="766618">
                  <a:extLst>
                    <a:ext uri="{9D8B030D-6E8A-4147-A177-3AD203B41FA5}">
                      <a16:colId xmlns:a16="http://schemas.microsoft.com/office/drawing/2014/main" val="3292225069"/>
                    </a:ext>
                  </a:extLst>
                </a:gridCol>
                <a:gridCol w="766618">
                  <a:extLst>
                    <a:ext uri="{9D8B030D-6E8A-4147-A177-3AD203B41FA5}">
                      <a16:colId xmlns:a16="http://schemas.microsoft.com/office/drawing/2014/main" val="1696973571"/>
                    </a:ext>
                  </a:extLst>
                </a:gridCol>
                <a:gridCol w="766618">
                  <a:extLst>
                    <a:ext uri="{9D8B030D-6E8A-4147-A177-3AD203B41FA5}">
                      <a16:colId xmlns:a16="http://schemas.microsoft.com/office/drawing/2014/main" val="1981709709"/>
                    </a:ext>
                  </a:extLst>
                </a:gridCol>
                <a:gridCol w="766618">
                  <a:extLst>
                    <a:ext uri="{9D8B030D-6E8A-4147-A177-3AD203B41FA5}">
                      <a16:colId xmlns:a16="http://schemas.microsoft.com/office/drawing/2014/main" val="3374562882"/>
                    </a:ext>
                  </a:extLst>
                </a:gridCol>
                <a:gridCol w="766618">
                  <a:extLst>
                    <a:ext uri="{9D8B030D-6E8A-4147-A177-3AD203B41FA5}">
                      <a16:colId xmlns:a16="http://schemas.microsoft.com/office/drawing/2014/main" val="1256985662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r>
                        <a:rPr lang="hr-HR" sz="800" b="1" dirty="0">
                          <a:solidFill>
                            <a:schemeClr val="tx1"/>
                          </a:solidFill>
                        </a:rPr>
                        <a:t>NOF ORGANIZERS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/>
                        <a:t>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/>
                        <a:t>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/>
                        <a:t>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/>
                        <a:t>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/>
                        <a:t>CZE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/>
                        <a:t>UKR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/>
                        <a:t>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/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/>
                        <a:t>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31471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/>
                      <a:r>
                        <a:rPr lang="hr-HR" sz="1050" b="1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52255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/>
                      <a:r>
                        <a:rPr lang="hr-HR" sz="1050" b="1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234087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/>
                      <a:r>
                        <a:rPr lang="hr-HR" sz="1050" b="1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b="1" dirty="0">
                          <a:effectLst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1034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l"/>
                      <a:r>
                        <a:rPr lang="hr-HR" sz="1050" b="1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1" dirty="0">
                          <a:solidFill>
                            <a:srgbClr val="C00000"/>
                          </a:solidFill>
                          <a:effectLst/>
                        </a:rPr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1" dirty="0">
                          <a:solidFill>
                            <a:srgbClr val="C00000"/>
                          </a:solidFill>
                          <a:effectLst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1" dirty="0">
                          <a:solidFill>
                            <a:srgbClr val="C00000"/>
                          </a:solidFill>
                          <a:effectLst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1" dirty="0">
                          <a:solidFill>
                            <a:srgbClr val="C00000"/>
                          </a:solidFill>
                          <a:effectLst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1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1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1" dirty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1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b="1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220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0183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E8D02-3BC7-4517-5BFF-66A60D92A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63F26BF-DC9D-B29B-14D1-885DC16CF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223" y="1219200"/>
            <a:ext cx="10216777" cy="2412999"/>
          </a:xfrm>
        </p:spPr>
        <p:txBody>
          <a:bodyPr>
            <a:normAutofit/>
          </a:bodyPr>
          <a:lstStyle/>
          <a:p>
            <a:pPr algn="l"/>
            <a:r>
              <a:rPr lang="hr-HR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NOF GG 2025: RESULTS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2000" noProof="0" dirty="0">
                <a:latin typeface="Poppins" panose="00000500000000000000" pitchFamily="2" charset="0"/>
                <a:cs typeface="Poppins" panose="00000500000000000000" pitchFamily="2" charset="0"/>
              </a:rPr>
              <a:t>Increased variety and number of organized programmes/activities</a:t>
            </a:r>
          </a:p>
          <a:p>
            <a:pPr lvl="1" algn="l"/>
            <a:endParaRPr lang="en-GB" sz="1400" noProof="0" dirty="0"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E7C573-1F1A-889F-D52A-CA7AD986A0E3}"/>
              </a:ext>
            </a:extLst>
          </p:cNvPr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7CD008-A632-9F64-B4B3-D200DAB36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7" y="6428971"/>
            <a:ext cx="2616426" cy="38761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DBB2598-D514-1C59-F10F-81D99DEC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1371"/>
            <a:ext cx="12192000" cy="385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51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C2886-262B-66E4-ABBD-AE78A2106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23936AD-B0D3-304F-8F07-D4F984BDF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223" y="1219200"/>
            <a:ext cx="10216777" cy="2412999"/>
          </a:xfrm>
        </p:spPr>
        <p:txBody>
          <a:bodyPr>
            <a:normAutofit/>
          </a:bodyPr>
          <a:lstStyle/>
          <a:p>
            <a:pPr algn="l"/>
            <a:r>
              <a:rPr lang="hr-HR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NOF GG 2025: HOW WAS IT IN BAR?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sz="2000" noProof="0" dirty="0">
                <a:latin typeface="Poppins" panose="00000500000000000000" pitchFamily="2" charset="0"/>
                <a:cs typeface="Poppins" panose="00000500000000000000" pitchFamily="2" charset="0"/>
              </a:rPr>
              <a:t>UBACITE SVOJE MATERIJALE – NPR VIDEO</a:t>
            </a:r>
            <a:endParaRPr lang="en-GB" sz="20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1" algn="l"/>
            <a:endParaRPr lang="en-GB" sz="1400" noProof="0" dirty="0"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D5276A-AA7F-2340-2F72-74532A889055}"/>
              </a:ext>
            </a:extLst>
          </p:cNvPr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5C7ED-341E-3E61-4176-82349D1DC7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7" y="6428971"/>
            <a:ext cx="2616426" cy="3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0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KS.pptx" id="{06A14F82-6C21-4E0A-ABCD-2A67590FC005}" vid="{55DFB578-5702-4983-8042-74D33201ABEC}"/>
    </a:ext>
  </a:extLst>
</a:theme>
</file>

<file path=ppt/theme/theme2.xml><?xml version="1.0" encoding="utf-8"?>
<a:theme xmlns:a="http://schemas.openxmlformats.org/drawingml/2006/main" name="3_Office Theme">
  <a:themeElements>
    <a:clrScheme name="Custom 44">
      <a:dk1>
        <a:srgbClr val="010101"/>
      </a:dk1>
      <a:lt1>
        <a:srgbClr val="FFFFFF"/>
      </a:lt1>
      <a:dk2>
        <a:srgbClr val="2B2B2B"/>
      </a:dk2>
      <a:lt2>
        <a:srgbClr val="FFFFFF"/>
      </a:lt2>
      <a:accent1>
        <a:srgbClr val="FE512F"/>
      </a:accent1>
      <a:accent2>
        <a:srgbClr val="FA891E"/>
      </a:accent2>
      <a:accent3>
        <a:srgbClr val="FF7427"/>
      </a:accent3>
      <a:accent4>
        <a:srgbClr val="F15131"/>
      </a:accent4>
      <a:accent5>
        <a:srgbClr val="F42D3A"/>
      </a:accent5>
      <a:accent6>
        <a:srgbClr val="CE174A"/>
      </a:accent6>
      <a:hlink>
        <a:srgbClr val="5B9BD5"/>
      </a:hlink>
      <a:folHlink>
        <a:srgbClr val="70AD47"/>
      </a:folHlink>
    </a:clrScheme>
    <a:fontScheme name="Custom 4">
      <a:majorFont>
        <a:latin typeface="Oswa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tks template</Template>
  <TotalTime>2176</TotalTime>
  <Words>1326</Words>
  <Application>Microsoft Office PowerPoint</Application>
  <PresentationFormat>Breedbeeld</PresentationFormat>
  <Paragraphs>229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 Black</vt:lpstr>
      <vt:lpstr>Calibri</vt:lpstr>
      <vt:lpstr>Calibri Light</vt:lpstr>
      <vt:lpstr>Open Sans</vt:lpstr>
      <vt:lpstr>Poppins</vt:lpstr>
      <vt:lpstr>Poppins Medium</vt:lpstr>
      <vt:lpstr>Poppins SemiBold</vt:lpstr>
      <vt:lpstr>Wingdings</vt:lpstr>
      <vt:lpstr>Office Theme</vt:lpstr>
      <vt:lpstr>3_Office Theme</vt:lpstr>
      <vt:lpstr>Night of Fortresses and GIFTS network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Eva Roels</cp:lastModifiedBy>
  <cp:revision>93</cp:revision>
  <dcterms:created xsi:type="dcterms:W3CDTF">2018-09-20T12:58:17Z</dcterms:created>
  <dcterms:modified xsi:type="dcterms:W3CDTF">2025-12-03T09:08:01Z</dcterms:modified>
</cp:coreProperties>
</file>