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57" r:id="rId4"/>
    <p:sldId id="419" r:id="rId5"/>
    <p:sldId id="276" r:id="rId6"/>
    <p:sldId id="259" r:id="rId7"/>
    <p:sldId id="262" r:id="rId8"/>
    <p:sldId id="426" r:id="rId9"/>
    <p:sldId id="423" r:id="rId10"/>
    <p:sldId id="422" r:id="rId11"/>
    <p:sldId id="284" r:id="rId12"/>
    <p:sldId id="421" r:id="rId13"/>
    <p:sldId id="318" r:id="rId14"/>
    <p:sldId id="424" r:id="rId15"/>
    <p:sldId id="270" r:id="rId16"/>
    <p:sldId id="264" r:id="rId17"/>
    <p:sldId id="266" r:id="rId18"/>
    <p:sldId id="268" r:id="rId19"/>
    <p:sldId id="269" r:id="rId20"/>
    <p:sldId id="274" r:id="rId21"/>
    <p:sldId id="328" r:id="rId22"/>
    <p:sldId id="427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0104-A511-4A03-9186-21C25A73E6F0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2B3D6-73E4-43BA-9625-B4AF3E0F7F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207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60724CE-940D-1232-98B5-0CFCB945C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379E1C-462A-4773-84F8-FF8E07417793}" type="slidenum">
              <a:rPr lang="nl-NL" altLang="nl-BE"/>
              <a:pPr eaLnBrk="1" hangingPunct="1">
                <a:spcBef>
                  <a:spcPct val="0"/>
                </a:spcBef>
              </a:pPr>
              <a:t>11</a:t>
            </a:fld>
            <a:endParaRPr lang="nl-NL" altLang="nl-BE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00113FB9-CE0F-36E8-3D0C-11003DF4D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5121A41C-CDD9-D529-51AE-68F3D534C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B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345D17F3-DBBD-CD70-274D-8D65884F50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F02BA5-974A-4797-A347-5A87C2874F3E}" type="slidenum">
              <a:rPr lang="nl-NL" altLang="nl-BE"/>
              <a:pPr eaLnBrk="1" hangingPunct="1">
                <a:spcBef>
                  <a:spcPct val="0"/>
                </a:spcBef>
              </a:pPr>
              <a:t>13</a:t>
            </a:fld>
            <a:endParaRPr lang="nl-NL" altLang="nl-BE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49D41A74-EF2B-C594-F4F3-17316FB50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2D4D00CD-7290-0A07-84A5-4B621241C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B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43FD4A-8AD2-8F1B-0C73-C77695EA7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ECF3E1-97EE-414F-98AD-DC36E85FFE9A}" type="slidenum">
              <a:rPr lang="nl-NL" altLang="nl-BE"/>
              <a:pPr eaLnBrk="1" hangingPunct="1">
                <a:spcBef>
                  <a:spcPct val="0"/>
                </a:spcBef>
              </a:pPr>
              <a:t>14</a:t>
            </a:fld>
            <a:endParaRPr lang="nl-NL" altLang="nl-BE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3A3CE767-355F-5280-64BD-419194F02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D06A252B-BDB4-4496-2273-1B1DE321A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B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544DAA4D-49C0-B9DA-BCDE-ADA9FBFAA3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67F9A8-AA75-4088-81ED-B2707239EDE9}" type="slidenum">
              <a:rPr lang="nl-NL" altLang="nl-BE"/>
              <a:pPr eaLnBrk="1" hangingPunct="1">
                <a:spcBef>
                  <a:spcPct val="0"/>
                </a:spcBef>
              </a:pPr>
              <a:t>15</a:t>
            </a:fld>
            <a:endParaRPr lang="nl-NL" altLang="nl-BE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9BBD65A7-BB16-DEDB-E797-4CE46E252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EEBD16CF-4366-4B02-98BC-5AF568B62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B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BBD7D-E6D2-0010-58B0-B84F0DC2A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446204-9147-77E3-9CE7-668587A8E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772C14-E9FF-4DA4-5E38-19BF5D8D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8F4925-2EE0-57A2-E913-8500F650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BC69FE-FCA7-1F0C-7397-011C1C09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130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B2318-BED9-F3E9-9171-0ACB8CFD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4FFB93-BC59-7A62-A5DA-7B9A7CA4A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AFBC69-60D3-1763-7ECE-EC632E2E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736B67-E819-5850-A391-B09BC934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99BD53-DFFB-8D51-C96D-34E288AC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540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481B70F-4B65-3703-8B25-DF0E0F01B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83DF3F-A77B-DF33-6415-A03B58443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B8E92A-F162-DCBB-EB9A-5184ED79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CFF66E-C639-6D30-CDBC-A7A4D343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AAFB55-E2CF-DBE3-D91D-5376943B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8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2EBC9-BC43-9122-3445-653C754C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375FDE-2624-3948-E82D-4DCE2226B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CA6476-A525-C016-C022-A07DE0E50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B1B5B6-217A-E59A-A458-B9C4E247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F3A454-A89F-A5C0-5878-FD1FAEA7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289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5181F-FCDF-9F55-B16C-91537C76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95E759-3A48-7C76-8377-F1ECE4EA2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5F5C74-C394-29A5-EF5F-204C1F0C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AF019C-97ED-FC05-5EA3-BFBCC41B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6D4351-DA82-4F9F-C6D7-D5716C48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72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15056-A3A3-7A46-1651-67820ED2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A58DA6-FC0D-83BC-6E56-E0BAC0B0C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B695CE-0E8A-B9D3-D868-127D6343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343AA-D7C0-ECFB-C1AE-CAC142F1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31E69D-627C-CC67-1D3D-31E5599B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D82777-4F74-122E-E926-A2F655D9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843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B3307-DDC3-9564-3CA7-9F857B5E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4A77DB-CCD6-D6EC-F81B-9F51370FE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080C5A7-84A8-39E0-585B-448B82229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7DCA0A-356A-6C98-4B59-3511ECA03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ED86C17-EBE8-C873-1A6C-0F50C6B7F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DFBACE8-692A-FE51-96AD-8A920A94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ECD4547-6BE1-3210-B33F-02F0252F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8CA1754-BAF0-51DB-A508-37D173FE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342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25523-D029-3C6C-DAAC-394FD92D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B2BD14-34EF-E9BF-5E7D-7BAC4C9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6ADE853-928A-5EFD-D318-438732BC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290DB2-C23B-AE60-C8C9-12126136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039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302568-8E2F-FF76-26DD-A652524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B05CEE2-78CE-B150-8ABE-9FD5EE70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A24ED8-FAE5-012C-2550-AC60A24C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863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7C390-6F82-FB74-DE18-B21C11DE1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4CC862-A0A9-42E9-FD92-D47B8173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3E6AA1-82A1-E1A5-0B84-62EEA0FFC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3DF384-854B-B4EB-0359-8D7256C0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10F86F-3516-08CE-E04E-7792D7D8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828638-9133-DE75-9416-F233DE91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342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4BA46-6C13-ECF0-9F7D-2A0E8B22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DF4165-AFE0-BA67-8DD8-DF9DB34D2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04AB5DC-EABA-B413-388F-FF0478882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79768F-40DE-19D5-BD6E-651F2879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25EBCD-96C6-2E45-6501-B67370BB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2BB086-EEEF-03FD-B3F6-964C9054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71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2AC7870-49BC-9ACB-B4DF-73539C0E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86665D-E881-D639-8DD5-BAB1DF07F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EE10B4-3E95-B761-6155-F2EE98A16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A61DA-BA4F-4DE4-8AF4-A4ADEE8BB076}" type="datetimeFigureOut">
              <a:rPr lang="nl-BE" smtClean="0"/>
              <a:t>9/11/2025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A95EA8-C196-53AE-A673-076299CB4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4CCDFB-FF99-112D-FB07-0ED4489C5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DC3F-01F7-4153-9EF3-DDDB8B1153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1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71F81-4F8D-D98B-A549-5D3E9A6D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3009" y="2603072"/>
            <a:ext cx="9144000" cy="2387600"/>
          </a:xfrm>
        </p:spPr>
        <p:txBody>
          <a:bodyPr/>
          <a:lstStyle/>
          <a:p>
            <a:r>
              <a:rPr lang="nl-NL" sz="4800" b="1" dirty="0"/>
              <a:t>DE WELLINGTONBARRIÈRE</a:t>
            </a:r>
            <a:br>
              <a:rPr lang="nl-NL" b="1" dirty="0"/>
            </a:br>
            <a:r>
              <a:rPr lang="nl-NL" sz="4800" b="1" dirty="0"/>
              <a:t>TUSSEN 1814 EN 1914</a:t>
            </a:r>
            <a:endParaRPr lang="nl-BE" sz="4800" b="1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CEF163E-85F1-05C2-E543-9172630D2E27}"/>
              </a:ext>
            </a:extLst>
          </p:cNvPr>
          <p:cNvSpPr txBox="1"/>
          <p:nvPr/>
        </p:nvSpPr>
        <p:spPr>
          <a:xfrm>
            <a:off x="6919498" y="5450187"/>
            <a:ext cx="367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 dirty="0" err="1"/>
              <a:t>Prof.em.dr</a:t>
            </a:r>
            <a:r>
              <a:rPr lang="nl-NL" sz="2400" b="1" dirty="0"/>
              <a:t>. Piet Lombaerde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F2494D-43BE-9646-CDFB-F2C3D4741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2470ADE-4345-8C70-488A-1E37D4D3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24" y="6118223"/>
            <a:ext cx="1180725" cy="38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54A8F76-B616-623E-26F3-C7119123F2E3}"/>
              </a:ext>
            </a:extLst>
          </p:cNvPr>
          <p:cNvSpPr txBox="1"/>
          <p:nvPr/>
        </p:nvSpPr>
        <p:spPr>
          <a:xfrm>
            <a:off x="5325825" y="1407813"/>
            <a:ext cx="68661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800" b="1" dirty="0">
                <a:latin typeface="+mj-lt"/>
              </a:rPr>
              <a:t>LA BARRIÈRE WELLINGTON:</a:t>
            </a:r>
          </a:p>
          <a:p>
            <a:pPr algn="ctr"/>
            <a:r>
              <a:rPr lang="nl-NL" sz="4800" b="1" dirty="0">
                <a:latin typeface="+mj-lt"/>
              </a:rPr>
              <a:t>DE 1814 JUSQU’À 1914 </a:t>
            </a:r>
            <a:endParaRPr lang="nl-BE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28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A2672A-7470-0660-BB59-2815F994A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7" t="78353" r="19928" b="7649"/>
          <a:stretch>
            <a:fillRect/>
          </a:stretch>
        </p:blipFill>
        <p:spPr>
          <a:xfrm rot="10800000">
            <a:off x="1718302" y="2357734"/>
            <a:ext cx="4785239" cy="2965503"/>
          </a:xfr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01FD6D43-332B-2464-597A-9E7F5F340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0" t="13706" r="22294" b="55276"/>
          <a:stretch>
            <a:fillRect/>
          </a:stretch>
        </p:blipFill>
        <p:spPr>
          <a:xfrm rot="10800000">
            <a:off x="7187056" y="671733"/>
            <a:ext cx="2743200" cy="465150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D79154E-E139-1204-A1AA-30B4015BDEBD}"/>
              </a:ext>
            </a:extLst>
          </p:cNvPr>
          <p:cNvSpPr txBox="1"/>
          <p:nvPr/>
        </p:nvSpPr>
        <p:spPr>
          <a:xfrm>
            <a:off x="2068936" y="5863101"/>
            <a:ext cx="805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Colonel</a:t>
            </a:r>
            <a:r>
              <a:rPr lang="nl-NL" b="1" dirty="0"/>
              <a:t> </a:t>
            </a:r>
            <a:r>
              <a:rPr lang="nl-NL" b="1" dirty="0" err="1"/>
              <a:t>Eenens</a:t>
            </a:r>
            <a:r>
              <a:rPr lang="nl-NL" b="1" dirty="0"/>
              <a:t>: </a:t>
            </a:r>
            <a:r>
              <a:rPr lang="nl-NL" b="1" dirty="0" err="1"/>
              <a:t>un</a:t>
            </a:r>
            <a:r>
              <a:rPr lang="nl-NL" b="1" dirty="0"/>
              <a:t> premier </a:t>
            </a:r>
            <a:r>
              <a:rPr lang="nl-NL" b="1" dirty="0" err="1"/>
              <a:t>projet</a:t>
            </a:r>
            <a:r>
              <a:rPr lang="nl-NL" b="1" dirty="0"/>
              <a:t> pour </a:t>
            </a:r>
            <a:r>
              <a:rPr lang="nl-NL" b="1" dirty="0" err="1"/>
              <a:t>un</a:t>
            </a:r>
            <a:r>
              <a:rPr lang="nl-NL" b="1" dirty="0"/>
              <a:t> camp </a:t>
            </a:r>
            <a:r>
              <a:rPr lang="nl-NL" b="1" dirty="0" err="1"/>
              <a:t>retranché</a:t>
            </a:r>
            <a:r>
              <a:rPr lang="nl-NL" b="1" dirty="0"/>
              <a:t> à </a:t>
            </a:r>
            <a:r>
              <a:rPr lang="nl-NL" b="1" dirty="0" err="1"/>
              <a:t>Anvers</a:t>
            </a:r>
            <a:r>
              <a:rPr lang="nl-NL" b="1" dirty="0"/>
              <a:t>, se </a:t>
            </a:r>
            <a:r>
              <a:rPr lang="nl-NL" b="1" dirty="0" err="1"/>
              <a:t>situant</a:t>
            </a:r>
            <a:r>
              <a:rPr lang="nl-NL" b="1" dirty="0"/>
              <a:t> </a:t>
            </a:r>
            <a:r>
              <a:rPr lang="nl-NL" b="1" dirty="0" err="1"/>
              <a:t>sur</a:t>
            </a:r>
            <a:endParaRPr lang="nl-NL" b="1" dirty="0"/>
          </a:p>
          <a:p>
            <a:r>
              <a:rPr lang="nl-NL" b="1" dirty="0"/>
              <a:t>la </a:t>
            </a:r>
            <a:r>
              <a:rPr lang="nl-NL" b="1" dirty="0" err="1"/>
              <a:t>Rive</a:t>
            </a:r>
            <a:r>
              <a:rPr lang="nl-NL" b="1" dirty="0"/>
              <a:t> </a:t>
            </a:r>
            <a:r>
              <a:rPr lang="nl-NL" b="1" dirty="0" err="1"/>
              <a:t>Gauche</a:t>
            </a:r>
            <a:r>
              <a:rPr lang="nl-NL" b="1" dirty="0"/>
              <a:t> de </a:t>
            </a:r>
            <a:r>
              <a:rPr lang="nl-NL" b="1" dirty="0" err="1"/>
              <a:t>l’Escaut</a:t>
            </a:r>
            <a:r>
              <a:rPr lang="nl-NL" b="1" dirty="0"/>
              <a:t>, 1847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23464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Piet Lombaerde\Mijn documenten\Cursus Davidsfonds\verschanst kamp 1851_edited.tif">
            <a:extLst>
              <a:ext uri="{FF2B5EF4-FFF2-40B4-BE49-F238E27FC236}">
                <a16:creationId xmlns:a16="http://schemas.microsoft.com/office/drawing/2014/main" id="{DE2F7E8C-85F5-F2BB-B6D6-6A29945D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6" y="381000"/>
            <a:ext cx="4657725" cy="6248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5A62A73E-C4AF-95A4-5AC9-15559DBB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03" y="1083071"/>
            <a:ext cx="42891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2400" b="1" dirty="0" err="1"/>
              <a:t>Anvers</a:t>
            </a:r>
            <a:r>
              <a:rPr lang="nl-BE" altLang="nl-BE" sz="2400" b="1" dirty="0"/>
              <a:t> comme camp </a:t>
            </a:r>
            <a:r>
              <a:rPr lang="nl-BE" altLang="nl-BE" sz="2400" b="1" dirty="0" err="1"/>
              <a:t>retranché</a:t>
            </a:r>
            <a:endParaRPr lang="nl-BE" altLang="nl-BE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nl-BE" sz="2400" b="1" dirty="0"/>
              <a:t>1851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BE" altLang="nl-BE" sz="2400" b="1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6F17E56-7B5D-97CB-67F2-E336E9B1B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4537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7</a:t>
            </a:r>
            <a:endParaRPr lang="nl-NL" altLang="nl-BE" sz="240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758AAC65-5A46-5B8B-B72E-4C5BF301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4918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6</a:t>
            </a:r>
            <a:endParaRPr lang="nl-NL" altLang="nl-BE" sz="2400"/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94246358-CB72-B3A4-F099-4BA77778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48418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5</a:t>
            </a:r>
            <a:endParaRPr lang="nl-NL" altLang="nl-BE" sz="2400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E8FE54A8-CFB7-918E-DFF8-36867F22F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725" y="39274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4</a:t>
            </a:r>
            <a:endParaRPr lang="nl-NL" altLang="nl-BE" sz="2400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41B3E9E2-7F39-5D5E-262F-531BFF4CB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325" y="36988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3</a:t>
            </a:r>
            <a:endParaRPr lang="nl-NL" altLang="nl-BE" sz="2400"/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8663BC58-BBC2-A52A-3C28-92353FF0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725" y="3622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2</a:t>
            </a:r>
            <a:endParaRPr lang="nl-NL" altLang="nl-BE" sz="2400"/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73F52641-7FCF-EB16-D765-B96E1DF97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725" y="26320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/>
              <a:t>1</a:t>
            </a:r>
            <a:endParaRPr lang="nl-NL" altLang="nl-BE" sz="2400"/>
          </a:p>
        </p:txBody>
      </p:sp>
      <p:pic>
        <p:nvPicPr>
          <p:cNvPr id="13323" name="Picture 11" descr="C:\Documents and Settings\Piet Lombaerde\Mijn documenten\Cursus Davidsfonds\Davidsfonds cursus 2009i\type fortje 1851.jpg">
            <a:extLst>
              <a:ext uri="{FF2B5EF4-FFF2-40B4-BE49-F238E27FC236}">
                <a16:creationId xmlns:a16="http://schemas.microsoft.com/office/drawing/2014/main" id="{F3D9A539-3339-9235-15EE-8E0DEE14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FDB0632-8C63-E276-6E49-DDA0F475D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34" y="268793"/>
            <a:ext cx="5314167" cy="6320413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E63A8FD-DE93-CD5C-C6EF-CECB7F23A247}"/>
              </a:ext>
            </a:extLst>
          </p:cNvPr>
          <p:cNvSpPr txBox="1"/>
          <p:nvPr/>
        </p:nvSpPr>
        <p:spPr>
          <a:xfrm>
            <a:off x="6792685" y="4602145"/>
            <a:ext cx="53368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Anvers</a:t>
            </a:r>
            <a:r>
              <a:rPr lang="nl-NL" sz="2400" dirty="0"/>
              <a:t> comme </a:t>
            </a:r>
            <a:r>
              <a:rPr lang="nl-NL" sz="2400" dirty="0" err="1"/>
              <a:t>Réduit</a:t>
            </a:r>
            <a:r>
              <a:rPr lang="nl-NL" sz="2400" dirty="0"/>
              <a:t> National.</a:t>
            </a:r>
          </a:p>
          <a:p>
            <a:r>
              <a:rPr lang="nl-NL" sz="2400" dirty="0" err="1"/>
              <a:t>Projet</a:t>
            </a:r>
            <a:r>
              <a:rPr lang="nl-NL" sz="2400" dirty="0"/>
              <a:t> de Henri-Alexis </a:t>
            </a:r>
            <a:r>
              <a:rPr lang="nl-NL" sz="2400" dirty="0" err="1"/>
              <a:t>Brialmont</a:t>
            </a:r>
            <a:r>
              <a:rPr lang="nl-NL" sz="2400" dirty="0"/>
              <a:t> &amp;</a:t>
            </a:r>
          </a:p>
          <a:p>
            <a:r>
              <a:rPr lang="nl-NL" sz="2400" dirty="0"/>
              <a:t>Henri Keller en 1854</a:t>
            </a:r>
          </a:p>
          <a:p>
            <a:endParaRPr lang="nl-NL" sz="2400" dirty="0"/>
          </a:p>
          <a:p>
            <a:r>
              <a:rPr lang="nl-NL" dirty="0" err="1"/>
              <a:t>Ligne</a:t>
            </a:r>
            <a:r>
              <a:rPr lang="nl-NL" dirty="0"/>
              <a:t> de </a:t>
            </a:r>
            <a:r>
              <a:rPr lang="nl-NL" dirty="0" err="1"/>
              <a:t>forts</a:t>
            </a:r>
            <a:r>
              <a:rPr lang="nl-NL" dirty="0"/>
              <a:t> </a:t>
            </a:r>
            <a:r>
              <a:rPr lang="nl-NL" dirty="0" err="1"/>
              <a:t>bastionnés</a:t>
            </a:r>
            <a:r>
              <a:rPr lang="nl-NL" dirty="0"/>
              <a:t> </a:t>
            </a:r>
            <a:r>
              <a:rPr lang="nl-NL" dirty="0" err="1"/>
              <a:t>autour</a:t>
            </a:r>
            <a:r>
              <a:rPr lang="nl-NL" dirty="0"/>
              <a:t> du </a:t>
            </a:r>
            <a:r>
              <a:rPr lang="nl-NL" dirty="0" err="1"/>
              <a:t>rempart</a:t>
            </a:r>
            <a:r>
              <a:rPr lang="nl-NL" dirty="0"/>
              <a:t> </a:t>
            </a:r>
            <a:r>
              <a:rPr lang="nl-NL" dirty="0" err="1"/>
              <a:t>espagnol</a:t>
            </a:r>
            <a:r>
              <a:rPr lang="nl-NL" dirty="0"/>
              <a:t>.</a:t>
            </a:r>
            <a:endParaRPr lang="nl-B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5B86DD-DC91-F055-F2DF-11387A9B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77" y="268793"/>
            <a:ext cx="2642117" cy="395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8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26" descr="C:\Documents and Settings\Piet Lombaerde\Mijn documenten\Collectie P.Lombaerde\Grote Keller 1855.jpg">
            <a:extLst>
              <a:ext uri="{FF2B5EF4-FFF2-40B4-BE49-F238E27FC236}">
                <a16:creationId xmlns:a16="http://schemas.microsoft.com/office/drawing/2014/main" id="{44133F96-F043-F4AA-4BA5-032E7E950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40" b="6517"/>
          <a:stretch>
            <a:fillRect/>
          </a:stretch>
        </p:blipFill>
        <p:spPr bwMode="auto">
          <a:xfrm>
            <a:off x="988937" y="122689"/>
            <a:ext cx="5107063" cy="657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27">
            <a:extLst>
              <a:ext uri="{FF2B5EF4-FFF2-40B4-BE49-F238E27FC236}">
                <a16:creationId xmlns:a16="http://schemas.microsoft.com/office/drawing/2014/main" id="{273C3396-7CE0-E592-9EE9-A6FF3BD1C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962" y="3843392"/>
            <a:ext cx="50209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/>
              <a:t>Nouveau </a:t>
            </a:r>
            <a:r>
              <a:rPr lang="nl-BE" altLang="nl-BE" sz="2400" dirty="0" err="1"/>
              <a:t>projet</a:t>
            </a:r>
            <a:r>
              <a:rPr lang="nl-BE" altLang="nl-BE" sz="2400" dirty="0"/>
              <a:t> de </a:t>
            </a:r>
            <a:r>
              <a:rPr lang="nl-BE" altLang="nl-BE" sz="2400" dirty="0" err="1"/>
              <a:t>Brialmont</a:t>
            </a:r>
            <a:r>
              <a:rPr lang="nl-BE" altLang="nl-BE" sz="2400" dirty="0"/>
              <a:t> &amp; Keller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/>
              <a:t>1855: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/>
              <a:t>-   </a:t>
            </a:r>
            <a:r>
              <a:rPr lang="nl-BE" altLang="nl-BE" sz="2400" dirty="0" err="1"/>
              <a:t>démolition</a:t>
            </a:r>
            <a:r>
              <a:rPr lang="nl-BE" altLang="nl-BE" sz="2400" dirty="0"/>
              <a:t> du </a:t>
            </a:r>
            <a:r>
              <a:rPr lang="nl-BE" altLang="nl-BE" sz="2400" dirty="0" err="1"/>
              <a:t>rempart</a:t>
            </a:r>
            <a:r>
              <a:rPr lang="nl-BE" altLang="nl-BE" sz="2400" dirty="0"/>
              <a:t> </a:t>
            </a:r>
            <a:r>
              <a:rPr lang="nl-BE" altLang="nl-BE" sz="2400" dirty="0" err="1"/>
              <a:t>espagnol</a:t>
            </a:r>
            <a:r>
              <a:rPr lang="nl-BE" altLang="nl-BE" sz="2400" dirty="0"/>
              <a:t>;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nl-BE" altLang="nl-BE" sz="2400" dirty="0" err="1"/>
              <a:t>construction</a:t>
            </a:r>
            <a:r>
              <a:rPr lang="nl-BE" altLang="nl-BE" sz="2400" dirty="0"/>
              <a:t> </a:t>
            </a:r>
            <a:r>
              <a:rPr lang="nl-BE" altLang="nl-BE" sz="2400" dirty="0" err="1"/>
              <a:t>d’une</a:t>
            </a:r>
            <a:r>
              <a:rPr lang="nl-BE" altLang="nl-BE" sz="2400" dirty="0"/>
              <a:t> grande </a:t>
            </a:r>
            <a:r>
              <a:rPr lang="nl-BE" altLang="nl-BE" sz="2400" dirty="0" err="1"/>
              <a:t>enceinte</a:t>
            </a:r>
            <a:endParaRPr lang="nl-BE" altLang="nl-BE" sz="2400" dirty="0"/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nl-BE" altLang="nl-BE" sz="2400" dirty="0" err="1"/>
              <a:t>construction</a:t>
            </a:r>
            <a:r>
              <a:rPr lang="nl-BE" altLang="nl-BE" sz="2400" dirty="0"/>
              <a:t> </a:t>
            </a:r>
            <a:r>
              <a:rPr lang="nl-BE" altLang="nl-BE" sz="2400" dirty="0" err="1"/>
              <a:t>d’une</a:t>
            </a:r>
            <a:r>
              <a:rPr lang="nl-BE" altLang="nl-BE" sz="2400" dirty="0"/>
              <a:t> nouvelle </a:t>
            </a:r>
            <a:r>
              <a:rPr lang="nl-BE" altLang="nl-BE" sz="2400" dirty="0" err="1"/>
              <a:t>ligne</a:t>
            </a:r>
            <a:r>
              <a:rPr lang="nl-BE" altLang="nl-BE" sz="2400" dirty="0"/>
              <a:t> de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nl-BE" altLang="nl-BE" sz="2400" dirty="0"/>
              <a:t>    </a:t>
            </a:r>
            <a:r>
              <a:rPr lang="nl-BE" altLang="nl-BE" sz="2400" dirty="0" err="1"/>
              <a:t>forts</a:t>
            </a:r>
            <a:r>
              <a:rPr lang="nl-BE" altLang="nl-BE" sz="2400" dirty="0"/>
              <a:t> </a:t>
            </a:r>
            <a:r>
              <a:rPr lang="nl-BE" altLang="nl-BE" sz="2400" dirty="0" err="1"/>
              <a:t>détachés</a:t>
            </a:r>
            <a:r>
              <a:rPr lang="nl-BE" altLang="nl-BE" sz="2400" dirty="0"/>
              <a:t>.</a:t>
            </a:r>
            <a:endParaRPr lang="nl-NL" altLang="nl-BE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Piet Lombaerde\Mijn documenten\Cursus Davidsfonds\eerste keller_edited.tif">
            <a:extLst>
              <a:ext uri="{FF2B5EF4-FFF2-40B4-BE49-F238E27FC236}">
                <a16:creationId xmlns:a16="http://schemas.microsoft.com/office/drawing/2014/main" id="{28715D97-61D6-FD01-4108-4C43CB50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22" y="1234440"/>
            <a:ext cx="5484290" cy="419781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6B36F598-D50D-DAF9-3FC1-559109E4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357" y="5555347"/>
            <a:ext cx="391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/>
              <a:t>La </a:t>
            </a:r>
            <a:r>
              <a:rPr lang="nl-BE" altLang="nl-BE" sz="2400" dirty="0" err="1"/>
              <a:t>version</a:t>
            </a:r>
            <a:r>
              <a:rPr lang="nl-BE" altLang="nl-BE" sz="2400" dirty="0"/>
              <a:t> ‘Keller’, 1858 </a:t>
            </a:r>
            <a:endParaRPr lang="nl-NL" altLang="nl-BE"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F242B4-9147-B06E-31E5-A0904500D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2"/>
          <a:stretch>
            <a:fillRect/>
          </a:stretch>
        </p:blipFill>
        <p:spPr bwMode="auto">
          <a:xfrm>
            <a:off x="6675120" y="1189620"/>
            <a:ext cx="5180258" cy="42489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77ADC7-AB01-9D5B-33D6-41D408CCDB30}"/>
              </a:ext>
            </a:extLst>
          </p:cNvPr>
          <p:cNvSpPr txBox="1"/>
          <p:nvPr/>
        </p:nvSpPr>
        <p:spPr>
          <a:xfrm>
            <a:off x="7978391" y="5555347"/>
            <a:ext cx="312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Version </a:t>
            </a:r>
            <a:r>
              <a:rPr lang="nl-NL" sz="2400" dirty="0" err="1"/>
              <a:t>définitive</a:t>
            </a:r>
            <a:r>
              <a:rPr lang="nl-NL" sz="2400" dirty="0"/>
              <a:t>, 1859</a:t>
            </a:r>
            <a:endParaRPr lang="nl-BE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Piet Lombaerde\Mijn documenten\Cursus Davidsfonds\grote omwalling_edited.tif">
            <a:extLst>
              <a:ext uri="{FF2B5EF4-FFF2-40B4-BE49-F238E27FC236}">
                <a16:creationId xmlns:a16="http://schemas.microsoft.com/office/drawing/2014/main" id="{E30122C5-311D-72FE-007D-03ADAD58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4" y="2286000"/>
            <a:ext cx="43513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Documents and Settings\Piet Lombaerde\Mijn documenten\Cursus Davidsfonds\polyg front antw 001_edited.tif">
            <a:extLst>
              <a:ext uri="{FF2B5EF4-FFF2-40B4-BE49-F238E27FC236}">
                <a16:creationId xmlns:a16="http://schemas.microsoft.com/office/drawing/2014/main" id="{104E5F65-0975-346C-A11D-A23B2EEC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1"/>
            <a:ext cx="6096000" cy="27209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D77F82A6-F35E-3535-74F8-CFA63E2D5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3984625"/>
            <a:ext cx="37449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/>
              <a:t>La Grande </a:t>
            </a:r>
            <a:r>
              <a:rPr lang="nl-BE" altLang="nl-BE" sz="2400" dirty="0" err="1"/>
              <a:t>enceinte</a:t>
            </a:r>
            <a:r>
              <a:rPr lang="nl-BE" altLang="nl-BE" sz="2400" dirty="0"/>
              <a:t>: front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 err="1"/>
              <a:t>suivant</a:t>
            </a:r>
            <a:r>
              <a:rPr lang="nl-BE" altLang="nl-BE" sz="2400" dirty="0"/>
              <a:t> </a:t>
            </a:r>
            <a:r>
              <a:rPr lang="nl-BE" altLang="nl-BE" sz="2400" dirty="0" err="1"/>
              <a:t>le</a:t>
            </a:r>
            <a:r>
              <a:rPr lang="nl-BE" altLang="nl-BE" sz="2400" dirty="0"/>
              <a:t> </a:t>
            </a:r>
            <a:r>
              <a:rPr lang="nl-BE" altLang="nl-BE" sz="2400" dirty="0" err="1"/>
              <a:t>système</a:t>
            </a:r>
            <a:r>
              <a:rPr lang="nl-BE" altLang="nl-BE" sz="2400" dirty="0"/>
              <a:t> </a:t>
            </a:r>
            <a:r>
              <a:rPr lang="nl-BE" altLang="nl-BE" sz="2400" dirty="0" err="1"/>
              <a:t>polygonal</a:t>
            </a:r>
            <a:endParaRPr lang="nl-BE" altLang="nl-BE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 dirty="0" err="1"/>
              <a:t>avec</a:t>
            </a:r>
            <a:r>
              <a:rPr lang="nl-BE" altLang="nl-BE" sz="2400" dirty="0"/>
              <a:t> </a:t>
            </a:r>
            <a:r>
              <a:rPr lang="nl-BE" altLang="nl-BE" sz="2400" dirty="0" err="1"/>
              <a:t>caponnière</a:t>
            </a:r>
            <a:endParaRPr lang="nl-BE" altLang="nl-BE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BE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2605664-D45A-8B58-3B55-7AE1927D7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0" y="0"/>
            <a:ext cx="885883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C85F3B5-0482-5FDB-AD57-6E37B3C4A450}"/>
              </a:ext>
            </a:extLst>
          </p:cNvPr>
          <p:cNvSpPr txBox="1"/>
          <p:nvPr/>
        </p:nvSpPr>
        <p:spPr>
          <a:xfrm>
            <a:off x="80010" y="2960370"/>
            <a:ext cx="33698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1859</a:t>
            </a:r>
          </a:p>
          <a:p>
            <a:endParaRPr lang="nl-NL" sz="2800" b="1" dirty="0"/>
          </a:p>
          <a:p>
            <a:r>
              <a:rPr lang="nl-NL" sz="2400" dirty="0" err="1"/>
              <a:t>Projet</a:t>
            </a:r>
            <a:r>
              <a:rPr lang="nl-NL" sz="2400" dirty="0"/>
              <a:t> du </a:t>
            </a:r>
            <a:r>
              <a:rPr lang="nl-NL" sz="2400" dirty="0" err="1"/>
              <a:t>ministre</a:t>
            </a:r>
            <a:r>
              <a:rPr lang="nl-NL" sz="2400" dirty="0"/>
              <a:t> </a:t>
            </a:r>
            <a:r>
              <a:rPr lang="nl-NL" sz="2400" dirty="0" err="1"/>
              <a:t>Chazal</a:t>
            </a:r>
            <a:endParaRPr lang="nl-NL" sz="2400" dirty="0"/>
          </a:p>
          <a:p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289184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8C0FFE5-502F-8E5E-C242-D72E46BD7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r="23049" b="60885"/>
          <a:stretch>
            <a:fillRect/>
          </a:stretch>
        </p:blipFill>
        <p:spPr>
          <a:xfrm>
            <a:off x="3555267" y="1333201"/>
            <a:ext cx="7452164" cy="45421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3A49BC6-321E-3C0C-1531-C157D0AA8388}"/>
              </a:ext>
            </a:extLst>
          </p:cNvPr>
          <p:cNvSpPr txBox="1"/>
          <p:nvPr/>
        </p:nvSpPr>
        <p:spPr>
          <a:xfrm>
            <a:off x="61652" y="3046096"/>
            <a:ext cx="3527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1869</a:t>
            </a:r>
          </a:p>
          <a:p>
            <a:r>
              <a:rPr lang="nl-NL" sz="2800" i="1" dirty="0"/>
              <a:t>‘</a:t>
            </a:r>
            <a:r>
              <a:rPr lang="nl-NL" sz="2800" i="1" dirty="0" err="1"/>
              <a:t>Système</a:t>
            </a:r>
            <a:r>
              <a:rPr lang="nl-NL" sz="2800" i="1" dirty="0"/>
              <a:t> </a:t>
            </a:r>
            <a:r>
              <a:rPr lang="nl-NL" sz="2800" i="1" dirty="0" err="1"/>
              <a:t>quadrilataire</a:t>
            </a:r>
            <a:r>
              <a:rPr lang="nl-NL" sz="2800" i="1" dirty="0"/>
              <a:t>’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E81A022C-85AC-B8F3-C132-CA1BCE4093BE}"/>
              </a:ext>
            </a:extLst>
          </p:cNvPr>
          <p:cNvSpPr/>
          <p:nvPr/>
        </p:nvSpPr>
        <p:spPr>
          <a:xfrm>
            <a:off x="6893169" y="2388869"/>
            <a:ext cx="776361" cy="736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1F41B187-9771-A3CC-DBD1-00EEA6A4D215}"/>
              </a:ext>
            </a:extLst>
          </p:cNvPr>
          <p:cNvSpPr/>
          <p:nvPr/>
        </p:nvSpPr>
        <p:spPr>
          <a:xfrm>
            <a:off x="7182729" y="3771901"/>
            <a:ext cx="776361" cy="736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9A10E4B5-B96C-34A0-64A4-AD292B47F6FF}"/>
              </a:ext>
            </a:extLst>
          </p:cNvPr>
          <p:cNvSpPr/>
          <p:nvPr/>
        </p:nvSpPr>
        <p:spPr>
          <a:xfrm>
            <a:off x="7702496" y="3046096"/>
            <a:ext cx="776361" cy="736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083F7E9-4D16-7612-38B4-BEBE8716E121}"/>
              </a:ext>
            </a:extLst>
          </p:cNvPr>
          <p:cNvSpPr/>
          <p:nvPr/>
        </p:nvSpPr>
        <p:spPr>
          <a:xfrm>
            <a:off x="5612599" y="3604261"/>
            <a:ext cx="776361" cy="7361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7301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79D4708-A19E-A854-5E49-6DA093280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3" y="-10653"/>
            <a:ext cx="8670378" cy="6868653"/>
          </a:xfr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88160440-040D-DC92-7CB3-FC455A3AE945}"/>
              </a:ext>
            </a:extLst>
          </p:cNvPr>
          <p:cNvSpPr/>
          <p:nvPr/>
        </p:nvSpPr>
        <p:spPr>
          <a:xfrm>
            <a:off x="6994197" y="4289046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07BA5E1-F989-F3D3-9AA8-346A05482CB4}"/>
              </a:ext>
            </a:extLst>
          </p:cNvPr>
          <p:cNvSpPr/>
          <p:nvPr/>
        </p:nvSpPr>
        <p:spPr>
          <a:xfrm>
            <a:off x="6579221" y="511632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3C5528AF-7659-7E23-7EBA-82D79B851A4F}"/>
              </a:ext>
            </a:extLst>
          </p:cNvPr>
          <p:cNvSpPr/>
          <p:nvPr/>
        </p:nvSpPr>
        <p:spPr>
          <a:xfrm>
            <a:off x="5707045" y="543398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CEC07AF-8906-2A5F-B75D-FEADB7ED4087}"/>
              </a:ext>
            </a:extLst>
          </p:cNvPr>
          <p:cNvSpPr/>
          <p:nvPr/>
        </p:nvSpPr>
        <p:spPr>
          <a:xfrm>
            <a:off x="1990039" y="4463222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C963B22-2B4D-7542-4FF6-50CAF33F9BBB}"/>
              </a:ext>
            </a:extLst>
          </p:cNvPr>
          <p:cNvSpPr/>
          <p:nvPr/>
        </p:nvSpPr>
        <p:spPr>
          <a:xfrm>
            <a:off x="2184679" y="542634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2624C8F-929E-E5E1-D7BF-43982DD6121D}"/>
              </a:ext>
            </a:extLst>
          </p:cNvPr>
          <p:cNvSpPr/>
          <p:nvPr/>
        </p:nvSpPr>
        <p:spPr>
          <a:xfrm>
            <a:off x="5839767" y="122323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50E1408-6D19-0028-165E-748886756080}"/>
              </a:ext>
            </a:extLst>
          </p:cNvPr>
          <p:cNvSpPr txBox="1"/>
          <p:nvPr/>
        </p:nvSpPr>
        <p:spPr>
          <a:xfrm>
            <a:off x="9586965" y="2673653"/>
            <a:ext cx="25844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/>
              <a:t>Anvers</a:t>
            </a:r>
            <a:r>
              <a:rPr lang="nl-NL" sz="2800" dirty="0"/>
              <a:t>:</a:t>
            </a:r>
          </a:p>
          <a:p>
            <a:r>
              <a:rPr lang="nl-NL" sz="2800" dirty="0" err="1"/>
              <a:t>Réduit</a:t>
            </a:r>
            <a:r>
              <a:rPr lang="nl-NL" sz="2800" dirty="0"/>
              <a:t> National</a:t>
            </a:r>
          </a:p>
          <a:p>
            <a:endParaRPr lang="nl-NL" sz="2800" dirty="0"/>
          </a:p>
          <a:p>
            <a:r>
              <a:rPr lang="nl-NL" sz="2800" dirty="0"/>
              <a:t>Nouveaux </a:t>
            </a:r>
            <a:r>
              <a:rPr lang="nl-NL" sz="2800" dirty="0" err="1"/>
              <a:t>forts</a:t>
            </a:r>
            <a:endParaRPr lang="nl-NL" sz="2800" dirty="0"/>
          </a:p>
          <a:p>
            <a:r>
              <a:rPr lang="nl-NL" sz="2800" dirty="0" err="1"/>
              <a:t>faisant</a:t>
            </a:r>
            <a:r>
              <a:rPr lang="nl-NL" sz="2800" dirty="0"/>
              <a:t> </a:t>
            </a:r>
            <a:r>
              <a:rPr lang="nl-NL" sz="2800" dirty="0" err="1"/>
              <a:t>partie</a:t>
            </a:r>
            <a:endParaRPr lang="nl-NL" sz="2800" dirty="0"/>
          </a:p>
          <a:p>
            <a:r>
              <a:rPr lang="nl-NL" sz="2800" dirty="0" err="1"/>
              <a:t>d’une</a:t>
            </a:r>
            <a:r>
              <a:rPr lang="nl-NL" sz="2800" dirty="0"/>
              <a:t> </a:t>
            </a:r>
            <a:r>
              <a:rPr lang="nl-NL" sz="2800" dirty="0" err="1"/>
              <a:t>deuxième</a:t>
            </a:r>
            <a:endParaRPr lang="nl-NL" sz="2800" dirty="0"/>
          </a:p>
          <a:p>
            <a:r>
              <a:rPr lang="nl-NL" sz="2800" dirty="0" err="1"/>
              <a:t>ceinture</a:t>
            </a:r>
            <a:endParaRPr lang="nl-BE" sz="28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246E80A-021D-9E77-E41D-5576556BA397}"/>
              </a:ext>
            </a:extLst>
          </p:cNvPr>
          <p:cNvSpPr txBox="1"/>
          <p:nvPr/>
        </p:nvSpPr>
        <p:spPr>
          <a:xfrm>
            <a:off x="9419581" y="1845247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1876-1877</a:t>
            </a:r>
            <a:endParaRPr lang="nl-BE" sz="3200" b="1" dirty="0"/>
          </a:p>
        </p:txBody>
      </p:sp>
    </p:spTree>
    <p:extLst>
      <p:ext uri="{BB962C8B-B14F-4D97-AF65-F5344CB8AC3E}">
        <p14:creationId xmlns:p14="http://schemas.microsoft.com/office/powerpoint/2010/main" val="3401447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B906FB-005D-79E8-B03F-D5D5FF45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09" y="0"/>
            <a:ext cx="7902391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1144DD1-6126-218D-761A-22280ED51532}"/>
              </a:ext>
            </a:extLst>
          </p:cNvPr>
          <p:cNvSpPr txBox="1"/>
          <p:nvPr/>
        </p:nvSpPr>
        <p:spPr>
          <a:xfrm>
            <a:off x="235634" y="2828835"/>
            <a:ext cx="3884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Nouvelle </a:t>
            </a:r>
            <a:r>
              <a:rPr lang="nl-NL" sz="2400" b="1" dirty="0" err="1"/>
              <a:t>ceinture</a:t>
            </a:r>
            <a:r>
              <a:rPr lang="nl-NL" sz="2400" b="1" dirty="0"/>
              <a:t> de </a:t>
            </a:r>
            <a:r>
              <a:rPr lang="nl-NL" sz="2400" b="1" dirty="0" err="1"/>
              <a:t>forts</a:t>
            </a:r>
            <a:endParaRPr lang="nl-NL" sz="2400" b="1" dirty="0"/>
          </a:p>
          <a:p>
            <a:r>
              <a:rPr lang="nl-NL" sz="2400" b="1" dirty="0" err="1"/>
              <a:t>détachés</a:t>
            </a:r>
            <a:r>
              <a:rPr lang="nl-NL" sz="2400" b="1" dirty="0"/>
              <a:t> </a:t>
            </a:r>
            <a:r>
              <a:rPr lang="nl-NL" sz="2400" b="1" dirty="0" err="1"/>
              <a:t>autour</a:t>
            </a:r>
            <a:r>
              <a:rPr lang="nl-NL" sz="2400" b="1" dirty="0"/>
              <a:t> des </a:t>
            </a:r>
            <a:r>
              <a:rPr lang="nl-NL" sz="2400" b="1" dirty="0" err="1"/>
              <a:t>villes</a:t>
            </a:r>
            <a:r>
              <a:rPr lang="nl-NL" sz="2400" b="1" dirty="0"/>
              <a:t> de</a:t>
            </a:r>
          </a:p>
          <a:p>
            <a:r>
              <a:rPr lang="nl-NL" sz="2400" b="1" dirty="0"/>
              <a:t>Namur et Liège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3736911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63B74A2-6B03-EDD0-548C-69606813214C}"/>
              </a:ext>
            </a:extLst>
          </p:cNvPr>
          <p:cNvSpPr txBox="1"/>
          <p:nvPr/>
        </p:nvSpPr>
        <p:spPr>
          <a:xfrm>
            <a:off x="8074497" y="5059095"/>
            <a:ext cx="3980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Le PRÉ CARRÉ  de </a:t>
            </a:r>
            <a:r>
              <a:rPr lang="nl-NL" sz="2800" b="1" dirty="0" err="1"/>
              <a:t>Vauban</a:t>
            </a:r>
            <a:endParaRPr lang="nl-NL" sz="2800" b="1" dirty="0"/>
          </a:p>
          <a:p>
            <a:r>
              <a:rPr lang="nl-NL" sz="2800" b="1" dirty="0"/>
              <a:t>	1677-1707</a:t>
            </a:r>
            <a:endParaRPr lang="nl-BE" sz="2800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9113D70-EFBA-91B0-1B7A-F4B15417F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1920" r="2003"/>
          <a:stretch>
            <a:fillRect/>
          </a:stretch>
        </p:blipFill>
        <p:spPr>
          <a:xfrm>
            <a:off x="401956" y="571500"/>
            <a:ext cx="7577732" cy="5543550"/>
          </a:xfrm>
          <a:prstGeom prst="rect">
            <a:avLst/>
          </a:prstGeo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94175E6F-A0EC-3581-B664-83CE3B42E147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48" y="571500"/>
            <a:ext cx="3394997" cy="318658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CDFCAF2-8389-F3D2-03BC-F9D54D66EFBA}"/>
              </a:ext>
            </a:extLst>
          </p:cNvPr>
          <p:cNvSpPr txBox="1"/>
          <p:nvPr/>
        </p:nvSpPr>
        <p:spPr>
          <a:xfrm>
            <a:off x="10695622" y="3858567"/>
            <a:ext cx="9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FURNES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73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B6E6533-7D38-F302-CB28-423A87CA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5" y="1406768"/>
            <a:ext cx="4788727" cy="42655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869CD2-36FC-9303-7C1F-0DBB77F1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4" y="1406767"/>
            <a:ext cx="4613731" cy="42655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8B9DC14-5DC0-1ED5-8314-5C27ED4A49CC}"/>
              </a:ext>
            </a:extLst>
          </p:cNvPr>
          <p:cNvSpPr txBox="1"/>
          <p:nvPr/>
        </p:nvSpPr>
        <p:spPr>
          <a:xfrm>
            <a:off x="1651204" y="5954597"/>
            <a:ext cx="324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Namur: nouveaux </a:t>
            </a:r>
            <a:r>
              <a:rPr lang="nl-NL" dirty="0" err="1"/>
              <a:t>forts</a:t>
            </a:r>
            <a:r>
              <a:rPr lang="nl-NL" dirty="0"/>
              <a:t> </a:t>
            </a:r>
            <a:r>
              <a:rPr lang="nl-NL" dirty="0" err="1"/>
              <a:t>détachés</a:t>
            </a:r>
            <a:endParaRPr lang="nl-NL" dirty="0"/>
          </a:p>
          <a:p>
            <a:r>
              <a:rPr lang="nl-NL" dirty="0" err="1"/>
              <a:t>autour</a:t>
            </a:r>
            <a:r>
              <a:rPr lang="nl-NL" dirty="0"/>
              <a:t> de la </a:t>
            </a:r>
            <a:r>
              <a:rPr lang="nl-NL" dirty="0" err="1"/>
              <a:t>ville</a:t>
            </a:r>
            <a:r>
              <a:rPr lang="nl-NL" dirty="0"/>
              <a:t>, 1887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6B52AB-016B-3D5A-3F2A-0944F36C9F44}"/>
              </a:ext>
            </a:extLst>
          </p:cNvPr>
          <p:cNvSpPr txBox="1"/>
          <p:nvPr/>
        </p:nvSpPr>
        <p:spPr>
          <a:xfrm>
            <a:off x="6990830" y="5954597"/>
            <a:ext cx="3089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Liège: nouveaux </a:t>
            </a:r>
            <a:r>
              <a:rPr lang="nl-NL" dirty="0" err="1"/>
              <a:t>forts</a:t>
            </a:r>
            <a:r>
              <a:rPr lang="nl-NL" dirty="0"/>
              <a:t> </a:t>
            </a:r>
            <a:r>
              <a:rPr lang="nl-NL" dirty="0" err="1"/>
              <a:t>détachés</a:t>
            </a:r>
            <a:endParaRPr lang="nl-NL" dirty="0"/>
          </a:p>
          <a:p>
            <a:r>
              <a:rPr lang="nl-NL" dirty="0" err="1"/>
              <a:t>autour</a:t>
            </a:r>
            <a:r>
              <a:rPr lang="nl-NL" dirty="0"/>
              <a:t> de la </a:t>
            </a:r>
            <a:r>
              <a:rPr lang="nl-NL" dirty="0" err="1"/>
              <a:t>ville</a:t>
            </a:r>
            <a:r>
              <a:rPr lang="nl-NL" dirty="0"/>
              <a:t>, 1887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78864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Piet\Documents\Cursus Davidsfonds\cursus Davidsfond 2014 WO I\FOTO'S WO I ANTWERPEN\P1000448 bis.tif">
            <a:extLst>
              <a:ext uri="{FF2B5EF4-FFF2-40B4-BE49-F238E27FC236}">
                <a16:creationId xmlns:a16="http://schemas.microsoft.com/office/drawing/2014/main" id="{233CFF3C-EAE5-39F5-E729-3A2D2AFAF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160" y="23813"/>
            <a:ext cx="7670800" cy="6834187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7E54B60-B415-3A43-FBF5-27C371847FC4}"/>
              </a:ext>
            </a:extLst>
          </p:cNvPr>
          <p:cNvSpPr txBox="1"/>
          <p:nvPr/>
        </p:nvSpPr>
        <p:spPr>
          <a:xfrm>
            <a:off x="8400422" y="2787539"/>
            <a:ext cx="39631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b="1" dirty="0"/>
          </a:p>
          <a:p>
            <a:r>
              <a:rPr lang="nl-NL" sz="2400" b="1" dirty="0" err="1"/>
              <a:t>Anvers</a:t>
            </a:r>
            <a:r>
              <a:rPr lang="nl-NL" sz="2400" b="1" dirty="0"/>
              <a:t>: </a:t>
            </a:r>
            <a:r>
              <a:rPr lang="nl-NL" sz="2400" b="1" dirty="0" err="1"/>
              <a:t>le</a:t>
            </a:r>
            <a:r>
              <a:rPr lang="nl-NL" sz="2400" b="1" dirty="0"/>
              <a:t> </a:t>
            </a:r>
            <a:r>
              <a:rPr lang="nl-NL" sz="2400" b="1" dirty="0" err="1"/>
              <a:t>Réduit</a:t>
            </a:r>
            <a:r>
              <a:rPr lang="nl-NL" sz="2400" b="1" dirty="0"/>
              <a:t> National,</a:t>
            </a:r>
          </a:p>
          <a:p>
            <a:r>
              <a:rPr lang="nl-NL" sz="2400" b="1" dirty="0"/>
              <a:t>1914</a:t>
            </a:r>
          </a:p>
          <a:p>
            <a:r>
              <a:rPr lang="nl-NL" sz="2400" b="1" dirty="0" err="1"/>
              <a:t>avec</a:t>
            </a:r>
            <a:r>
              <a:rPr lang="nl-NL" sz="2400" b="1" dirty="0"/>
              <a:t> les deux </a:t>
            </a:r>
            <a:r>
              <a:rPr lang="nl-NL" sz="2400" b="1" dirty="0" err="1"/>
              <a:t>ceintures</a:t>
            </a:r>
            <a:r>
              <a:rPr lang="nl-NL" sz="2400" b="1" dirty="0"/>
              <a:t>  de </a:t>
            </a:r>
            <a:r>
              <a:rPr lang="nl-NL" sz="2400" b="1" dirty="0" err="1"/>
              <a:t>forts</a:t>
            </a:r>
            <a:r>
              <a:rPr lang="nl-NL" sz="2400" b="1" dirty="0"/>
              <a:t> </a:t>
            </a:r>
            <a:r>
              <a:rPr lang="nl-NL" sz="2400" b="1" dirty="0" err="1"/>
              <a:t>détachés</a:t>
            </a:r>
            <a:endParaRPr lang="nl-NL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3EC7D54B-18C3-F76F-649D-B74A53ABB8A9}"/>
              </a:ext>
            </a:extLst>
          </p:cNvPr>
          <p:cNvSpPr txBox="1"/>
          <p:nvPr/>
        </p:nvSpPr>
        <p:spPr>
          <a:xfrm>
            <a:off x="5810460" y="2365609"/>
            <a:ext cx="60943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La barrière Wellington est progressivement démantelée après 1830 et perd sa fonction initiale. </a:t>
            </a:r>
          </a:p>
          <a:p>
            <a:pPr marL="285750" indent="-285750">
              <a:buFontTx/>
              <a:buChar char="-"/>
            </a:pPr>
            <a:r>
              <a:rPr lang="fr-FR" dirty="0"/>
              <a:t>Pour la défense de la Belgique des modèles alternatives sont </a:t>
            </a:r>
          </a:p>
          <a:p>
            <a:r>
              <a:rPr lang="fr-FR" dirty="0"/>
              <a:t>     proposées à la place de la barrière Wellington: la défense </a:t>
            </a:r>
          </a:p>
          <a:p>
            <a:r>
              <a:rPr lang="fr-FR" dirty="0"/>
              <a:t>     parallèle, le système quadrilatère, la création de trois</a:t>
            </a:r>
          </a:p>
          <a:p>
            <a:r>
              <a:rPr lang="fr-FR" dirty="0"/>
              <a:t>     camps retranchés. L’idée du concentrationnisme prend le </a:t>
            </a:r>
          </a:p>
          <a:p>
            <a:r>
              <a:rPr lang="fr-FR" dirty="0"/>
              <a:t>     dessus. </a:t>
            </a:r>
          </a:p>
          <a:p>
            <a:pPr marL="285750" indent="-285750">
              <a:buFontTx/>
              <a:buChar char="-"/>
            </a:pPr>
            <a:r>
              <a:rPr lang="fr-FR" dirty="0"/>
              <a:t>Le système de lignes de fortifications fait finalement place à l'élaboration d'un réduit national à Anvers.</a:t>
            </a:r>
          </a:p>
          <a:p>
            <a:pPr marL="285750" indent="-285750">
              <a:buFontTx/>
              <a:buChar char="-"/>
            </a:pPr>
            <a:r>
              <a:rPr lang="fr-FR" dirty="0"/>
              <a:t>Le système polygonal s’applique parfaitement dans l'installation  d’une ceinture de forts détachés.</a:t>
            </a:r>
          </a:p>
          <a:p>
            <a:pPr marL="285750" indent="-285750">
              <a:buFontTx/>
              <a:buChar char="-"/>
            </a:pPr>
            <a:r>
              <a:rPr lang="fr-FR" dirty="0"/>
              <a:t>Aujourd'hui, des vestiges de la plupart des forts de la barrière Wellington sont encore préservés.</a:t>
            </a:r>
            <a:endParaRPr lang="nl-BE" dirty="0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2243EC43-E70D-4E0A-5ECA-E2D1976AE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7" y="339883"/>
            <a:ext cx="4366675" cy="5987805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D57B82F-9352-E4B3-7B05-1BCB2F2A5AF1}"/>
              </a:ext>
            </a:extLst>
          </p:cNvPr>
          <p:cNvSpPr txBox="1"/>
          <p:nvPr/>
        </p:nvSpPr>
        <p:spPr>
          <a:xfrm>
            <a:off x="5810460" y="1688123"/>
            <a:ext cx="202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CONCLUSIONS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287031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56A02C-8B93-B77A-D750-B56616BE8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5" y="700125"/>
            <a:ext cx="6832743" cy="4916395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/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2EF6167-FD7F-EA1F-248A-2E464333150F}"/>
              </a:ext>
            </a:extLst>
          </p:cNvPr>
          <p:cNvSpPr txBox="1"/>
          <p:nvPr/>
        </p:nvSpPr>
        <p:spPr>
          <a:xfrm>
            <a:off x="0" y="5957820"/>
            <a:ext cx="819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/>
              <a:t>Places</a:t>
            </a:r>
            <a:r>
              <a:rPr lang="nl-NL" sz="2000" b="1" dirty="0"/>
              <a:t> </a:t>
            </a:r>
            <a:r>
              <a:rPr lang="nl-NL" sz="2000" b="1" dirty="0" err="1"/>
              <a:t>fortes</a:t>
            </a:r>
            <a:r>
              <a:rPr lang="nl-NL" sz="2000" b="1" dirty="0"/>
              <a:t> </a:t>
            </a:r>
            <a:r>
              <a:rPr lang="nl-NL" sz="2000" b="1" dirty="0" err="1"/>
              <a:t>faisant</a:t>
            </a:r>
            <a:r>
              <a:rPr lang="nl-NL" sz="2000" b="1" dirty="0"/>
              <a:t> </a:t>
            </a:r>
            <a:r>
              <a:rPr lang="nl-NL" sz="2000" b="1" dirty="0" err="1"/>
              <a:t>partie</a:t>
            </a:r>
            <a:r>
              <a:rPr lang="nl-NL" sz="2000" b="1" dirty="0"/>
              <a:t> de la Barrière </a:t>
            </a:r>
            <a:r>
              <a:rPr lang="nl-NL" sz="2000" b="1" dirty="0" err="1"/>
              <a:t>suivant</a:t>
            </a:r>
            <a:r>
              <a:rPr lang="nl-NL" sz="2000" b="1" dirty="0"/>
              <a:t> </a:t>
            </a:r>
            <a:r>
              <a:rPr lang="nl-NL" sz="2000" b="1" dirty="0" err="1"/>
              <a:t>le</a:t>
            </a:r>
            <a:r>
              <a:rPr lang="nl-NL" sz="2000" b="1" dirty="0"/>
              <a:t> traité  de 1715</a:t>
            </a:r>
            <a:endParaRPr lang="nl-BE" sz="20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5FAA76-548E-BF8D-920A-13603028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24" y="332979"/>
            <a:ext cx="4002593" cy="536933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301737-027B-4922-13CB-7D1B4BDAD23E}"/>
              </a:ext>
            </a:extLst>
          </p:cNvPr>
          <p:cNvSpPr txBox="1"/>
          <p:nvPr/>
        </p:nvSpPr>
        <p:spPr>
          <a:xfrm>
            <a:off x="7777424" y="5858945"/>
            <a:ext cx="2802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/>
              <a:t>Traité de  Barrière</a:t>
            </a:r>
            <a:r>
              <a:rPr lang="nl-NL" dirty="0"/>
              <a:t>, </a:t>
            </a:r>
          </a:p>
          <a:p>
            <a:r>
              <a:rPr lang="nl-NL" dirty="0" err="1"/>
              <a:t>Anvers</a:t>
            </a:r>
            <a:r>
              <a:rPr lang="nl-NL" dirty="0"/>
              <a:t>, 15 </a:t>
            </a:r>
            <a:r>
              <a:rPr lang="nl-NL" dirty="0" err="1"/>
              <a:t>novembre</a:t>
            </a:r>
            <a:r>
              <a:rPr lang="nl-NL" dirty="0"/>
              <a:t> 1715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4762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788D1E-A894-046C-E24A-C7FDACA5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8" y="451724"/>
            <a:ext cx="8543753" cy="62975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75C6EC81-910C-A51A-93FD-C11662A76E23}"/>
              </a:ext>
            </a:extLst>
          </p:cNvPr>
          <p:cNvSpPr/>
          <p:nvPr/>
        </p:nvSpPr>
        <p:spPr>
          <a:xfrm>
            <a:off x="2296228" y="4724569"/>
            <a:ext cx="3610158" cy="189549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</a:rPr>
              <a:t>     </a:t>
            </a:r>
            <a:r>
              <a:rPr lang="nl-NL" sz="2800" b="1" dirty="0" err="1">
                <a:solidFill>
                  <a:schemeClr val="tx1"/>
                </a:solidFill>
              </a:rPr>
              <a:t>Lignes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françaises</a:t>
            </a:r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   </a:t>
            </a:r>
            <a:r>
              <a:rPr lang="nl-NL" sz="2800" b="1" dirty="0" err="1">
                <a:solidFill>
                  <a:schemeClr val="tx1"/>
                </a:solidFill>
              </a:rPr>
              <a:t>suivant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le</a:t>
            </a:r>
            <a:r>
              <a:rPr lang="nl-NL" sz="2800" b="1" dirty="0">
                <a:solidFill>
                  <a:schemeClr val="tx1"/>
                </a:solidFill>
              </a:rPr>
              <a:t> </a:t>
            </a:r>
            <a:r>
              <a:rPr lang="nl-NL" sz="2800" b="1" dirty="0" err="1">
                <a:solidFill>
                  <a:schemeClr val="tx1"/>
                </a:solidFill>
              </a:rPr>
              <a:t>projet</a:t>
            </a:r>
            <a:r>
              <a:rPr lang="nl-NL" sz="2800" b="1" dirty="0">
                <a:solidFill>
                  <a:schemeClr val="tx1"/>
                </a:solidFill>
              </a:rPr>
              <a:t> de</a:t>
            </a:r>
          </a:p>
          <a:p>
            <a:r>
              <a:rPr lang="nl-NL" sz="2800" b="1" dirty="0">
                <a:solidFill>
                  <a:schemeClr val="tx1"/>
                </a:solidFill>
              </a:rPr>
              <a:t>   </a:t>
            </a:r>
            <a:r>
              <a:rPr lang="nl-NL" sz="2800" b="1" dirty="0" err="1">
                <a:solidFill>
                  <a:schemeClr val="tx1"/>
                </a:solidFill>
              </a:rPr>
              <a:t>l’an</a:t>
            </a:r>
            <a:r>
              <a:rPr lang="nl-NL" sz="2800" b="1" dirty="0">
                <a:solidFill>
                  <a:schemeClr val="tx1"/>
                </a:solidFill>
              </a:rPr>
              <a:t> X (</a:t>
            </a:r>
            <a:r>
              <a:rPr lang="nl-NL" sz="2800" b="1" dirty="0" err="1">
                <a:solidFill>
                  <a:schemeClr val="tx1"/>
                </a:solidFill>
              </a:rPr>
              <a:t>Consulat</a:t>
            </a:r>
            <a:r>
              <a:rPr lang="nl-NL" sz="2800" b="1" dirty="0">
                <a:solidFill>
                  <a:schemeClr val="tx1"/>
                </a:solidFill>
              </a:rPr>
              <a:t>)</a:t>
            </a:r>
            <a:endParaRPr lang="nl-BE" sz="28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F0B7E-E883-F9DA-D2CB-F85E68693CB8}"/>
              </a:ext>
            </a:extLst>
          </p:cNvPr>
          <p:cNvSpPr txBox="1"/>
          <p:nvPr/>
        </p:nvSpPr>
        <p:spPr>
          <a:xfrm>
            <a:off x="3310821" y="3447309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Lille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EE2570-FE81-E844-FE3E-BB4EEEC3D6FD}"/>
              </a:ext>
            </a:extLst>
          </p:cNvPr>
          <p:cNvSpPr txBox="1"/>
          <p:nvPr/>
        </p:nvSpPr>
        <p:spPr>
          <a:xfrm>
            <a:off x="4251960" y="3426311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Lannoy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BFB718-CDF8-840D-0982-AEB3CE9E5506}"/>
              </a:ext>
            </a:extLst>
          </p:cNvPr>
          <p:cNvSpPr txBox="1"/>
          <p:nvPr/>
        </p:nvSpPr>
        <p:spPr>
          <a:xfrm>
            <a:off x="5021112" y="3262820"/>
            <a:ext cx="7731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err="1"/>
              <a:t>Spiere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780B063-2B87-AB7A-99E3-41E4E8063F60}"/>
              </a:ext>
            </a:extLst>
          </p:cNvPr>
          <p:cNvSpPr txBox="1"/>
          <p:nvPr/>
        </p:nvSpPr>
        <p:spPr>
          <a:xfrm>
            <a:off x="5306362" y="2121369"/>
            <a:ext cx="645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Aalst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6E622E-A3E5-318C-CF8D-B458A563B3BB}"/>
              </a:ext>
            </a:extLst>
          </p:cNvPr>
          <p:cNvSpPr txBox="1"/>
          <p:nvPr/>
        </p:nvSpPr>
        <p:spPr>
          <a:xfrm>
            <a:off x="4835239" y="2397432"/>
            <a:ext cx="13533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Oudenaarde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3B28FD6-150E-0BBE-B387-1A8441DFFFAE}"/>
              </a:ext>
            </a:extLst>
          </p:cNvPr>
          <p:cNvSpPr txBox="1"/>
          <p:nvPr/>
        </p:nvSpPr>
        <p:spPr>
          <a:xfrm>
            <a:off x="6115112" y="2314538"/>
            <a:ext cx="859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Brussel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CB9FEE8-8E13-DC3C-0FF6-0913D50F213D}"/>
              </a:ext>
            </a:extLst>
          </p:cNvPr>
          <p:cNvSpPr txBox="1"/>
          <p:nvPr/>
        </p:nvSpPr>
        <p:spPr>
          <a:xfrm>
            <a:off x="6592552" y="2058091"/>
            <a:ext cx="85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Leuven</a:t>
            </a:r>
            <a:endParaRPr lang="nl-BE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A84DBB4-3E49-BC6E-2B20-ED3FBB20A206}"/>
              </a:ext>
            </a:extLst>
          </p:cNvPr>
          <p:cNvSpPr txBox="1"/>
          <p:nvPr/>
        </p:nvSpPr>
        <p:spPr>
          <a:xfrm>
            <a:off x="8576496" y="2040312"/>
            <a:ext cx="12187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Maastricht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37896A3-0614-8AE6-9C56-A9D5A9BCD6A5}"/>
              </a:ext>
            </a:extLst>
          </p:cNvPr>
          <p:cNvSpPr txBox="1"/>
          <p:nvPr/>
        </p:nvSpPr>
        <p:spPr>
          <a:xfrm>
            <a:off x="6929777" y="2578306"/>
            <a:ext cx="132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Sint-Truiden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3BE0576-67D0-B97E-52C5-88D3413F5ACE}"/>
              </a:ext>
            </a:extLst>
          </p:cNvPr>
          <p:cNvSpPr txBox="1"/>
          <p:nvPr/>
        </p:nvSpPr>
        <p:spPr>
          <a:xfrm>
            <a:off x="7649805" y="2387192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Tongeren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EF28E5E5-40AB-7FCC-10A2-ED54A04CABA0}"/>
              </a:ext>
            </a:extLst>
          </p:cNvPr>
          <p:cNvCxnSpPr>
            <a:cxnSpLocks/>
          </p:cNvCxnSpPr>
          <p:nvPr/>
        </p:nvCxnSpPr>
        <p:spPr>
          <a:xfrm flipV="1">
            <a:off x="3837690" y="3610977"/>
            <a:ext cx="540000" cy="209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9607951-CAD7-EE0E-FD51-3FB5AEA000AD}"/>
              </a:ext>
            </a:extLst>
          </p:cNvPr>
          <p:cNvCxnSpPr>
            <a:cxnSpLocks/>
          </p:cNvCxnSpPr>
          <p:nvPr/>
        </p:nvCxnSpPr>
        <p:spPr>
          <a:xfrm flipV="1">
            <a:off x="4682719" y="3447309"/>
            <a:ext cx="467437" cy="15316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AF6C113-310E-FDFE-44CE-B4D79141C36E}"/>
              </a:ext>
            </a:extLst>
          </p:cNvPr>
          <p:cNvCxnSpPr>
            <a:cxnSpLocks/>
          </p:cNvCxnSpPr>
          <p:nvPr/>
        </p:nvCxnSpPr>
        <p:spPr>
          <a:xfrm flipV="1">
            <a:off x="5288210" y="2640248"/>
            <a:ext cx="272429" cy="7623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2667E811-D2F9-D4F9-39B7-867765130ECC}"/>
              </a:ext>
            </a:extLst>
          </p:cNvPr>
          <p:cNvCxnSpPr>
            <a:cxnSpLocks/>
          </p:cNvCxnSpPr>
          <p:nvPr/>
        </p:nvCxnSpPr>
        <p:spPr>
          <a:xfrm flipV="1">
            <a:off x="5579871" y="2353868"/>
            <a:ext cx="159958" cy="1557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D22FFD3-51F9-ECC4-0741-A2ADEAC97F4C}"/>
              </a:ext>
            </a:extLst>
          </p:cNvPr>
          <p:cNvCxnSpPr>
            <a:cxnSpLocks/>
          </p:cNvCxnSpPr>
          <p:nvPr/>
        </p:nvCxnSpPr>
        <p:spPr>
          <a:xfrm flipH="1" flipV="1">
            <a:off x="5906386" y="2361716"/>
            <a:ext cx="572428" cy="724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4986EA19-6708-B173-FBE0-ED4E8E45FD48}"/>
              </a:ext>
            </a:extLst>
          </p:cNvPr>
          <p:cNvCxnSpPr>
            <a:cxnSpLocks/>
          </p:cNvCxnSpPr>
          <p:nvPr/>
        </p:nvCxnSpPr>
        <p:spPr>
          <a:xfrm flipV="1">
            <a:off x="6592552" y="2336134"/>
            <a:ext cx="279408" cy="912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7274AE59-0ED1-5F94-86BA-EC13F52F6A8B}"/>
              </a:ext>
            </a:extLst>
          </p:cNvPr>
          <p:cNvCxnSpPr>
            <a:cxnSpLocks/>
          </p:cNvCxnSpPr>
          <p:nvPr/>
        </p:nvCxnSpPr>
        <p:spPr>
          <a:xfrm>
            <a:off x="6924158" y="2324325"/>
            <a:ext cx="543432" cy="3755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9B141A31-2DCE-AFA5-5AE5-0E9041E23A53}"/>
              </a:ext>
            </a:extLst>
          </p:cNvPr>
          <p:cNvCxnSpPr>
            <a:cxnSpLocks/>
          </p:cNvCxnSpPr>
          <p:nvPr/>
        </p:nvCxnSpPr>
        <p:spPr>
          <a:xfrm flipH="1">
            <a:off x="7526281" y="2381778"/>
            <a:ext cx="1345222" cy="3069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vak 48">
            <a:extLst>
              <a:ext uri="{FF2B5EF4-FFF2-40B4-BE49-F238E27FC236}">
                <a16:creationId xmlns:a16="http://schemas.microsoft.com/office/drawing/2014/main" id="{2B96F09F-E4E6-022B-1656-89239FDEF984}"/>
              </a:ext>
            </a:extLst>
          </p:cNvPr>
          <p:cNvSpPr txBox="1"/>
          <p:nvPr/>
        </p:nvSpPr>
        <p:spPr>
          <a:xfrm>
            <a:off x="3503038" y="1346306"/>
            <a:ext cx="11453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/>
                </a:solidFill>
              </a:rPr>
              <a:t>Oostende</a:t>
            </a:r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8A907B57-DDFE-F8B5-02AC-BD30021B5762}"/>
              </a:ext>
            </a:extLst>
          </p:cNvPr>
          <p:cNvSpPr txBox="1"/>
          <p:nvPr/>
        </p:nvSpPr>
        <p:spPr>
          <a:xfrm>
            <a:off x="4063784" y="1688874"/>
            <a:ext cx="8422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Brugge</a:t>
            </a:r>
            <a:endParaRPr lang="nl-BE" dirty="0"/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F0EB139-B92B-BB56-B11D-F9B334FA964C}"/>
              </a:ext>
            </a:extLst>
          </p:cNvPr>
          <p:cNvSpPr txBox="1"/>
          <p:nvPr/>
        </p:nvSpPr>
        <p:spPr>
          <a:xfrm>
            <a:off x="4517556" y="1309043"/>
            <a:ext cx="925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Damme</a:t>
            </a:r>
            <a:endParaRPr lang="nl-BE" dirty="0"/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59224939-42BE-552D-6F9E-5AAC3B10D84F}"/>
              </a:ext>
            </a:extLst>
          </p:cNvPr>
          <p:cNvSpPr txBox="1"/>
          <p:nvPr/>
        </p:nvSpPr>
        <p:spPr>
          <a:xfrm>
            <a:off x="5150156" y="1085251"/>
            <a:ext cx="925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Sluis</a:t>
            </a:r>
            <a:endParaRPr lang="nl-BE" dirty="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923D6E0C-DC18-9414-A471-99202A546C3E}"/>
              </a:ext>
            </a:extLst>
          </p:cNvPr>
          <p:cNvSpPr txBox="1"/>
          <p:nvPr/>
        </p:nvSpPr>
        <p:spPr>
          <a:xfrm>
            <a:off x="5652504" y="1339222"/>
            <a:ext cx="925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Hulst</a:t>
            </a:r>
            <a:endParaRPr lang="nl-BE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A65D6C70-5101-88CF-DA23-364844A7C2BF}"/>
              </a:ext>
            </a:extLst>
          </p:cNvPr>
          <p:cNvSpPr txBox="1"/>
          <p:nvPr/>
        </p:nvSpPr>
        <p:spPr>
          <a:xfrm>
            <a:off x="6321749" y="1160992"/>
            <a:ext cx="1129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Zandvliet</a:t>
            </a:r>
            <a:endParaRPr lang="nl-BE" dirty="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12684024-429B-E8F6-F961-ED0813B08789}"/>
              </a:ext>
            </a:extLst>
          </p:cNvPr>
          <p:cNvSpPr txBox="1"/>
          <p:nvPr/>
        </p:nvSpPr>
        <p:spPr>
          <a:xfrm>
            <a:off x="6220988" y="1463618"/>
            <a:ext cx="123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Antwerpen</a:t>
            </a:r>
            <a:endParaRPr lang="nl-BE" dirty="0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F63BC2AA-1CAA-3B8C-9180-DFBAD6B675E4}"/>
              </a:ext>
            </a:extLst>
          </p:cNvPr>
          <p:cNvSpPr txBox="1"/>
          <p:nvPr/>
        </p:nvSpPr>
        <p:spPr>
          <a:xfrm>
            <a:off x="7361475" y="1403385"/>
            <a:ext cx="1345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Hoogstraten</a:t>
            </a:r>
            <a:endParaRPr lang="nl-BE" dirty="0"/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753E55FB-AF72-DBF0-502E-04B0D057C9F7}"/>
              </a:ext>
            </a:extLst>
          </p:cNvPr>
          <p:cNvSpPr txBox="1"/>
          <p:nvPr/>
        </p:nvSpPr>
        <p:spPr>
          <a:xfrm>
            <a:off x="7910923" y="1172031"/>
            <a:ext cx="1345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/>
              <a:t>Helmont</a:t>
            </a:r>
            <a:endParaRPr lang="nl-BE" dirty="0"/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F7B39C09-E58D-AE03-5AC2-A4318962BE21}"/>
              </a:ext>
            </a:extLst>
          </p:cNvPr>
          <p:cNvSpPr txBox="1"/>
          <p:nvPr/>
        </p:nvSpPr>
        <p:spPr>
          <a:xfrm>
            <a:off x="8631702" y="912857"/>
            <a:ext cx="1345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/>
                </a:solidFill>
              </a:rPr>
              <a:t>Venlo</a:t>
            </a:r>
            <a:endParaRPr lang="nl-BE" b="1" dirty="0">
              <a:solidFill>
                <a:schemeClr val="accent1"/>
              </a:solidFill>
            </a:endParaRPr>
          </a:p>
        </p:txBody>
      </p: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1C9F31BB-3922-CE2C-C9D4-B7B4DE2B9927}"/>
              </a:ext>
            </a:extLst>
          </p:cNvPr>
          <p:cNvCxnSpPr>
            <a:cxnSpLocks/>
          </p:cNvCxnSpPr>
          <p:nvPr/>
        </p:nvCxnSpPr>
        <p:spPr>
          <a:xfrm>
            <a:off x="4296253" y="1669282"/>
            <a:ext cx="251008" cy="12819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>
            <a:extLst>
              <a:ext uri="{FF2B5EF4-FFF2-40B4-BE49-F238E27FC236}">
                <a16:creationId xmlns:a16="http://schemas.microsoft.com/office/drawing/2014/main" id="{24E984F4-D6F6-DC97-37BE-358D980F7C7F}"/>
              </a:ext>
            </a:extLst>
          </p:cNvPr>
          <p:cNvCxnSpPr>
            <a:cxnSpLocks/>
          </p:cNvCxnSpPr>
          <p:nvPr/>
        </p:nvCxnSpPr>
        <p:spPr>
          <a:xfrm flipV="1">
            <a:off x="4512375" y="1356697"/>
            <a:ext cx="879451" cy="46312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C7732A73-D272-6343-5B7D-EF7E6FF6AF65}"/>
              </a:ext>
            </a:extLst>
          </p:cNvPr>
          <p:cNvCxnSpPr>
            <a:cxnSpLocks/>
          </p:cNvCxnSpPr>
          <p:nvPr/>
        </p:nvCxnSpPr>
        <p:spPr>
          <a:xfrm flipH="1" flipV="1">
            <a:off x="5511660" y="1363104"/>
            <a:ext cx="499916" cy="1254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3B34D8B5-2303-0EED-12DD-809433375F00}"/>
              </a:ext>
            </a:extLst>
          </p:cNvPr>
          <p:cNvCxnSpPr>
            <a:cxnSpLocks/>
          </p:cNvCxnSpPr>
          <p:nvPr/>
        </p:nvCxnSpPr>
        <p:spPr>
          <a:xfrm flipV="1">
            <a:off x="6223496" y="1394252"/>
            <a:ext cx="613526" cy="12579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>
            <a:extLst>
              <a:ext uri="{FF2B5EF4-FFF2-40B4-BE49-F238E27FC236}">
                <a16:creationId xmlns:a16="http://schemas.microsoft.com/office/drawing/2014/main" id="{7F44C040-2374-2079-90A1-06E954AD7236}"/>
              </a:ext>
            </a:extLst>
          </p:cNvPr>
          <p:cNvCxnSpPr>
            <a:cxnSpLocks/>
          </p:cNvCxnSpPr>
          <p:nvPr/>
        </p:nvCxnSpPr>
        <p:spPr>
          <a:xfrm flipH="1" flipV="1">
            <a:off x="6898097" y="1345658"/>
            <a:ext cx="148337" cy="2515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echte verbindingslijn 74">
            <a:extLst>
              <a:ext uri="{FF2B5EF4-FFF2-40B4-BE49-F238E27FC236}">
                <a16:creationId xmlns:a16="http://schemas.microsoft.com/office/drawing/2014/main" id="{EA449F5E-5785-94D4-8E37-BF21017FD424}"/>
              </a:ext>
            </a:extLst>
          </p:cNvPr>
          <p:cNvCxnSpPr>
            <a:cxnSpLocks/>
          </p:cNvCxnSpPr>
          <p:nvPr/>
        </p:nvCxnSpPr>
        <p:spPr>
          <a:xfrm flipV="1">
            <a:off x="7198834" y="1648284"/>
            <a:ext cx="835252" cy="101290"/>
          </a:xfrm>
          <a:prstGeom prst="line">
            <a:avLst/>
          </a:prstGeom>
          <a:ln w="38100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76">
            <a:extLst>
              <a:ext uri="{FF2B5EF4-FFF2-40B4-BE49-F238E27FC236}">
                <a16:creationId xmlns:a16="http://schemas.microsoft.com/office/drawing/2014/main" id="{C70B4630-97C3-DD8B-2FC4-0D3DA4C82BD9}"/>
              </a:ext>
            </a:extLst>
          </p:cNvPr>
          <p:cNvCxnSpPr>
            <a:cxnSpLocks/>
          </p:cNvCxnSpPr>
          <p:nvPr/>
        </p:nvCxnSpPr>
        <p:spPr>
          <a:xfrm flipH="1">
            <a:off x="8174071" y="1213427"/>
            <a:ext cx="804851" cy="33752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kstvak 79">
            <a:extLst>
              <a:ext uri="{FF2B5EF4-FFF2-40B4-BE49-F238E27FC236}">
                <a16:creationId xmlns:a16="http://schemas.microsoft.com/office/drawing/2014/main" id="{211D082C-8C4F-8170-B6DC-A69CDBF69426}"/>
              </a:ext>
            </a:extLst>
          </p:cNvPr>
          <p:cNvSpPr txBox="1"/>
          <p:nvPr/>
        </p:nvSpPr>
        <p:spPr>
          <a:xfrm>
            <a:off x="3826934" y="2444248"/>
            <a:ext cx="929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5E00"/>
                </a:solidFill>
              </a:rPr>
              <a:t>Menen</a:t>
            </a:r>
            <a:endParaRPr lang="nl-BE" dirty="0">
              <a:solidFill>
                <a:srgbClr val="005E00"/>
              </a:solidFill>
            </a:endParaRPr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7371AD0F-1B10-FC20-D909-D5E08BD7AE01}"/>
              </a:ext>
            </a:extLst>
          </p:cNvPr>
          <p:cNvSpPr txBox="1"/>
          <p:nvPr/>
        </p:nvSpPr>
        <p:spPr>
          <a:xfrm>
            <a:off x="4039948" y="2132404"/>
            <a:ext cx="929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Kortrijk</a:t>
            </a:r>
            <a:endParaRPr lang="nl-BE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6043B915-2231-D337-5A17-75DA7AF99A06}"/>
              </a:ext>
            </a:extLst>
          </p:cNvPr>
          <p:cNvSpPr txBox="1"/>
          <p:nvPr/>
        </p:nvSpPr>
        <p:spPr>
          <a:xfrm>
            <a:off x="3979334" y="2596648"/>
            <a:ext cx="929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5E00"/>
                </a:solidFill>
              </a:rPr>
              <a:t>Menen</a:t>
            </a:r>
            <a:endParaRPr lang="nl-BE" b="1" dirty="0">
              <a:solidFill>
                <a:srgbClr val="005E00"/>
              </a:solidFill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FA221CC9-5DFA-1C34-A994-18DD0274788F}"/>
              </a:ext>
            </a:extLst>
          </p:cNvPr>
          <p:cNvSpPr txBox="1"/>
          <p:nvPr/>
        </p:nvSpPr>
        <p:spPr>
          <a:xfrm>
            <a:off x="4809500" y="1836277"/>
            <a:ext cx="6453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Gent</a:t>
            </a:r>
            <a:endParaRPr lang="nl-BE" dirty="0"/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6DF28B3D-2861-6938-03DD-2422B3A47F6F}"/>
              </a:ext>
            </a:extLst>
          </p:cNvPr>
          <p:cNvSpPr txBox="1"/>
          <p:nvPr/>
        </p:nvSpPr>
        <p:spPr>
          <a:xfrm>
            <a:off x="6653937" y="1803443"/>
            <a:ext cx="1129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Mechelen</a:t>
            </a:r>
            <a:endParaRPr lang="nl-BE" dirty="0"/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6ABC9C86-5AB3-C3A2-CE40-DD2206C13AC0}"/>
              </a:ext>
            </a:extLst>
          </p:cNvPr>
          <p:cNvSpPr txBox="1"/>
          <p:nvPr/>
        </p:nvSpPr>
        <p:spPr>
          <a:xfrm>
            <a:off x="7414740" y="2116576"/>
            <a:ext cx="660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Diest</a:t>
            </a:r>
            <a:endParaRPr lang="nl-BE" dirty="0"/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AB30AD7D-31F9-28B3-74B5-FF5306971503}"/>
              </a:ext>
            </a:extLst>
          </p:cNvPr>
          <p:cNvSpPr txBox="1"/>
          <p:nvPr/>
        </p:nvSpPr>
        <p:spPr>
          <a:xfrm>
            <a:off x="8482699" y="1679895"/>
            <a:ext cx="10639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5E00"/>
                </a:solidFill>
              </a:rPr>
              <a:t>Maaseik</a:t>
            </a:r>
            <a:endParaRPr lang="nl-BE" b="1" dirty="0">
              <a:solidFill>
                <a:srgbClr val="005E00"/>
              </a:solidFill>
            </a:endParaRPr>
          </a:p>
        </p:txBody>
      </p:sp>
      <p:cxnSp>
        <p:nvCxnSpPr>
          <p:cNvPr id="87" name="Rechte verbindingslijn 86">
            <a:extLst>
              <a:ext uri="{FF2B5EF4-FFF2-40B4-BE49-F238E27FC236}">
                <a16:creationId xmlns:a16="http://schemas.microsoft.com/office/drawing/2014/main" id="{97C4E41C-B7AA-538B-CB8D-CB2601DCDBDA}"/>
              </a:ext>
            </a:extLst>
          </p:cNvPr>
          <p:cNvCxnSpPr>
            <a:cxnSpLocks/>
          </p:cNvCxnSpPr>
          <p:nvPr/>
        </p:nvCxnSpPr>
        <p:spPr>
          <a:xfrm flipV="1">
            <a:off x="4333394" y="2093599"/>
            <a:ext cx="642764" cy="5926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F47A827B-3CE5-59B5-101D-ED1CEC1F3C5A}"/>
              </a:ext>
            </a:extLst>
          </p:cNvPr>
          <p:cNvCxnSpPr>
            <a:cxnSpLocks/>
          </p:cNvCxnSpPr>
          <p:nvPr/>
        </p:nvCxnSpPr>
        <p:spPr>
          <a:xfrm flipH="1">
            <a:off x="5358915" y="2024773"/>
            <a:ext cx="1346597" cy="931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echte verbindingslijn 91">
            <a:extLst>
              <a:ext uri="{FF2B5EF4-FFF2-40B4-BE49-F238E27FC236}">
                <a16:creationId xmlns:a16="http://schemas.microsoft.com/office/drawing/2014/main" id="{247B8997-FA71-588C-E8AD-AE3A355D4176}"/>
              </a:ext>
            </a:extLst>
          </p:cNvPr>
          <p:cNvCxnSpPr>
            <a:cxnSpLocks/>
          </p:cNvCxnSpPr>
          <p:nvPr/>
        </p:nvCxnSpPr>
        <p:spPr>
          <a:xfrm>
            <a:off x="6791169" y="2094683"/>
            <a:ext cx="953707" cy="14490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>
            <a:extLst>
              <a:ext uri="{FF2B5EF4-FFF2-40B4-BE49-F238E27FC236}">
                <a16:creationId xmlns:a16="http://schemas.microsoft.com/office/drawing/2014/main" id="{68256A97-166D-A9D7-3148-F6A6BD2C195B}"/>
              </a:ext>
            </a:extLst>
          </p:cNvPr>
          <p:cNvCxnSpPr>
            <a:cxnSpLocks/>
          </p:cNvCxnSpPr>
          <p:nvPr/>
        </p:nvCxnSpPr>
        <p:spPr>
          <a:xfrm flipH="1">
            <a:off x="7871026" y="1962675"/>
            <a:ext cx="760676" cy="31350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kstvak 106">
            <a:extLst>
              <a:ext uri="{FF2B5EF4-FFF2-40B4-BE49-F238E27FC236}">
                <a16:creationId xmlns:a16="http://schemas.microsoft.com/office/drawing/2014/main" id="{2BECB022-1F30-0844-A845-B6B83F3F7CDF}"/>
              </a:ext>
            </a:extLst>
          </p:cNvPr>
          <p:cNvSpPr txBox="1"/>
          <p:nvPr/>
        </p:nvSpPr>
        <p:spPr>
          <a:xfrm>
            <a:off x="5410177" y="1863982"/>
            <a:ext cx="12937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b="1" dirty="0"/>
              <a:t>Dendermonde</a:t>
            </a:r>
            <a:endParaRPr lang="nl-BE" sz="1400" b="1" dirty="0"/>
          </a:p>
        </p:txBody>
      </p:sp>
      <p:cxnSp>
        <p:nvCxnSpPr>
          <p:cNvPr id="108" name="Rechte verbindingslijn 107">
            <a:extLst>
              <a:ext uri="{FF2B5EF4-FFF2-40B4-BE49-F238E27FC236}">
                <a16:creationId xmlns:a16="http://schemas.microsoft.com/office/drawing/2014/main" id="{DF4B7AD2-A292-3ACB-660E-72F81D194B1C}"/>
              </a:ext>
            </a:extLst>
          </p:cNvPr>
          <p:cNvCxnSpPr>
            <a:cxnSpLocks/>
            <a:stCxn id="107" idx="3"/>
          </p:cNvCxnSpPr>
          <p:nvPr/>
        </p:nvCxnSpPr>
        <p:spPr>
          <a:xfrm flipH="1">
            <a:off x="5358915" y="2017871"/>
            <a:ext cx="1345047" cy="1145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kstvak 110">
            <a:extLst>
              <a:ext uri="{FF2B5EF4-FFF2-40B4-BE49-F238E27FC236}">
                <a16:creationId xmlns:a16="http://schemas.microsoft.com/office/drawing/2014/main" id="{10044643-F2DC-548D-4C2E-259EDE0723A3}"/>
              </a:ext>
            </a:extLst>
          </p:cNvPr>
          <p:cNvSpPr txBox="1"/>
          <p:nvPr/>
        </p:nvSpPr>
        <p:spPr>
          <a:xfrm rot="4096655">
            <a:off x="3040071" y="1964923"/>
            <a:ext cx="8017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113D0941-CD8B-39EE-8E70-C3BF1DAD894B}"/>
              </a:ext>
            </a:extLst>
          </p:cNvPr>
          <p:cNvSpPr txBox="1"/>
          <p:nvPr/>
        </p:nvSpPr>
        <p:spPr>
          <a:xfrm>
            <a:off x="4379404" y="425272"/>
            <a:ext cx="43272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3" name="Tekstvak 112">
            <a:extLst>
              <a:ext uri="{FF2B5EF4-FFF2-40B4-BE49-F238E27FC236}">
                <a16:creationId xmlns:a16="http://schemas.microsoft.com/office/drawing/2014/main" id="{0EB69C17-467F-F9F0-706E-FA43F99B5860}"/>
              </a:ext>
            </a:extLst>
          </p:cNvPr>
          <p:cNvSpPr txBox="1"/>
          <p:nvPr/>
        </p:nvSpPr>
        <p:spPr>
          <a:xfrm>
            <a:off x="5793578" y="3591798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4" name="Tekstvak 113">
            <a:extLst>
              <a:ext uri="{FF2B5EF4-FFF2-40B4-BE49-F238E27FC236}">
                <a16:creationId xmlns:a16="http://schemas.microsoft.com/office/drawing/2014/main" id="{A8E167A0-E14A-8561-AC99-72B85E5ED0C5}"/>
              </a:ext>
            </a:extLst>
          </p:cNvPr>
          <p:cNvSpPr txBox="1"/>
          <p:nvPr/>
        </p:nvSpPr>
        <p:spPr>
          <a:xfrm rot="19764229">
            <a:off x="7332971" y="3793314"/>
            <a:ext cx="750115" cy="292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5" name="Tekstvak 114">
            <a:extLst>
              <a:ext uri="{FF2B5EF4-FFF2-40B4-BE49-F238E27FC236}">
                <a16:creationId xmlns:a16="http://schemas.microsoft.com/office/drawing/2014/main" id="{65B5DEE2-FE99-BE3B-FD96-2EE6812D5D80}"/>
              </a:ext>
            </a:extLst>
          </p:cNvPr>
          <p:cNvSpPr txBox="1"/>
          <p:nvPr/>
        </p:nvSpPr>
        <p:spPr>
          <a:xfrm>
            <a:off x="7160945" y="3586399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7" name="Tekstvak 116">
            <a:extLst>
              <a:ext uri="{FF2B5EF4-FFF2-40B4-BE49-F238E27FC236}">
                <a16:creationId xmlns:a16="http://schemas.microsoft.com/office/drawing/2014/main" id="{119FFF7C-13D4-6B52-2D00-847B046E9AE3}"/>
              </a:ext>
            </a:extLst>
          </p:cNvPr>
          <p:cNvSpPr txBox="1"/>
          <p:nvPr/>
        </p:nvSpPr>
        <p:spPr>
          <a:xfrm>
            <a:off x="6437000" y="3557411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8" name="Tekstvak 117">
            <a:extLst>
              <a:ext uri="{FF2B5EF4-FFF2-40B4-BE49-F238E27FC236}">
                <a16:creationId xmlns:a16="http://schemas.microsoft.com/office/drawing/2014/main" id="{925FBFB3-53CA-454D-FE92-7D6A14500763}"/>
              </a:ext>
            </a:extLst>
          </p:cNvPr>
          <p:cNvSpPr txBox="1"/>
          <p:nvPr/>
        </p:nvSpPr>
        <p:spPr>
          <a:xfrm>
            <a:off x="7995561" y="3070564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19" name="Tekstvak 118">
            <a:extLst>
              <a:ext uri="{FF2B5EF4-FFF2-40B4-BE49-F238E27FC236}">
                <a16:creationId xmlns:a16="http://schemas.microsoft.com/office/drawing/2014/main" id="{000E7E74-5E1F-0C00-5B66-F8C84A8C68E2}"/>
              </a:ext>
            </a:extLst>
          </p:cNvPr>
          <p:cNvSpPr txBox="1"/>
          <p:nvPr/>
        </p:nvSpPr>
        <p:spPr>
          <a:xfrm>
            <a:off x="7417979" y="3757716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0" name="Tekstvak 119">
            <a:extLst>
              <a:ext uri="{FF2B5EF4-FFF2-40B4-BE49-F238E27FC236}">
                <a16:creationId xmlns:a16="http://schemas.microsoft.com/office/drawing/2014/main" id="{5E2523B9-D950-D363-6E3B-781D015C4282}"/>
              </a:ext>
            </a:extLst>
          </p:cNvPr>
          <p:cNvSpPr txBox="1"/>
          <p:nvPr/>
        </p:nvSpPr>
        <p:spPr>
          <a:xfrm>
            <a:off x="5320322" y="3610255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1" name="Tekstvak 120">
            <a:extLst>
              <a:ext uri="{FF2B5EF4-FFF2-40B4-BE49-F238E27FC236}">
                <a16:creationId xmlns:a16="http://schemas.microsoft.com/office/drawing/2014/main" id="{B18686BA-950B-7FED-770E-814D6D842CBB}"/>
              </a:ext>
            </a:extLst>
          </p:cNvPr>
          <p:cNvSpPr txBox="1"/>
          <p:nvPr/>
        </p:nvSpPr>
        <p:spPr>
          <a:xfrm>
            <a:off x="6898097" y="3927721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2" name="Tekstvak 121">
            <a:extLst>
              <a:ext uri="{FF2B5EF4-FFF2-40B4-BE49-F238E27FC236}">
                <a16:creationId xmlns:a16="http://schemas.microsoft.com/office/drawing/2014/main" id="{33FA82F7-A720-0B40-7B9E-DDA9C5B1AB5E}"/>
              </a:ext>
            </a:extLst>
          </p:cNvPr>
          <p:cNvSpPr txBox="1"/>
          <p:nvPr/>
        </p:nvSpPr>
        <p:spPr>
          <a:xfrm>
            <a:off x="7672511" y="3411822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3" name="Tekstvak 122">
            <a:extLst>
              <a:ext uri="{FF2B5EF4-FFF2-40B4-BE49-F238E27FC236}">
                <a16:creationId xmlns:a16="http://schemas.microsoft.com/office/drawing/2014/main" id="{668F00E0-CDFD-5222-B033-288901737061}"/>
              </a:ext>
            </a:extLst>
          </p:cNvPr>
          <p:cNvSpPr txBox="1"/>
          <p:nvPr/>
        </p:nvSpPr>
        <p:spPr>
          <a:xfrm>
            <a:off x="6589400" y="3709811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4" name="Tekstvak 123">
            <a:extLst>
              <a:ext uri="{FF2B5EF4-FFF2-40B4-BE49-F238E27FC236}">
                <a16:creationId xmlns:a16="http://schemas.microsoft.com/office/drawing/2014/main" id="{64CE4479-18F3-C7BB-8899-9402BAAE96C1}"/>
              </a:ext>
            </a:extLst>
          </p:cNvPr>
          <p:cNvSpPr txBox="1"/>
          <p:nvPr/>
        </p:nvSpPr>
        <p:spPr>
          <a:xfrm>
            <a:off x="6741800" y="3862211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sp>
        <p:nvSpPr>
          <p:cNvPr id="125" name="Tekstvak 124">
            <a:extLst>
              <a:ext uri="{FF2B5EF4-FFF2-40B4-BE49-F238E27FC236}">
                <a16:creationId xmlns:a16="http://schemas.microsoft.com/office/drawing/2014/main" id="{05EA33F6-ABBF-6357-8EA0-CDD853E120A0}"/>
              </a:ext>
            </a:extLst>
          </p:cNvPr>
          <p:cNvSpPr txBox="1"/>
          <p:nvPr/>
        </p:nvSpPr>
        <p:spPr>
          <a:xfrm>
            <a:off x="6894200" y="4014611"/>
            <a:ext cx="790693" cy="224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accent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CB19D12-1B9D-7BEF-DCAF-F82694ED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 r="20073"/>
          <a:stretch>
            <a:fillRect/>
          </a:stretch>
        </p:blipFill>
        <p:spPr>
          <a:xfrm>
            <a:off x="217410" y="697511"/>
            <a:ext cx="2495007" cy="296074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6F417DD-40E9-F7D3-83CF-3B35AB156A71}"/>
              </a:ext>
            </a:extLst>
          </p:cNvPr>
          <p:cNvSpPr txBox="1"/>
          <p:nvPr/>
        </p:nvSpPr>
        <p:spPr>
          <a:xfrm>
            <a:off x="139655" y="3856236"/>
            <a:ext cx="18165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Plan de la </a:t>
            </a:r>
            <a:r>
              <a:rPr lang="nl-NL" b="1" dirty="0" err="1"/>
              <a:t>ville</a:t>
            </a:r>
            <a:endParaRPr lang="nl-NL" b="1" dirty="0"/>
          </a:p>
          <a:p>
            <a:r>
              <a:rPr lang="nl-NL" b="1" dirty="0" err="1"/>
              <a:t>d’Écluse</a:t>
            </a:r>
            <a:r>
              <a:rPr lang="nl-NL" b="1" dirty="0"/>
              <a:t> </a:t>
            </a:r>
            <a:r>
              <a:rPr lang="nl-NL" b="1" dirty="0" err="1"/>
              <a:t>faisant</a:t>
            </a:r>
            <a:endParaRPr lang="nl-NL" b="1" dirty="0"/>
          </a:p>
          <a:p>
            <a:r>
              <a:rPr lang="nl-NL" b="1" dirty="0" err="1"/>
              <a:t>partie</a:t>
            </a:r>
            <a:r>
              <a:rPr lang="nl-NL" b="1" dirty="0"/>
              <a:t> du plan de</a:t>
            </a:r>
          </a:p>
          <a:p>
            <a:r>
              <a:rPr lang="nl-NL" b="1" dirty="0" err="1"/>
              <a:t>l’an</a:t>
            </a:r>
            <a:r>
              <a:rPr lang="nl-NL" b="1" dirty="0"/>
              <a:t> X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65006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E12ACDD-E99C-65C1-EA81-C4C52BD0CAD0}"/>
              </a:ext>
            </a:extLst>
          </p:cNvPr>
          <p:cNvSpPr txBox="1"/>
          <p:nvPr/>
        </p:nvSpPr>
        <p:spPr>
          <a:xfrm>
            <a:off x="771181" y="171979"/>
            <a:ext cx="117329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/>
              <a:t>La Barrière Wellington: 1815-1824</a:t>
            </a:r>
            <a:endParaRPr lang="nl-BE" sz="4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7BFB4E-FF4F-94DF-1936-29A6F9E8A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8" y="1061698"/>
            <a:ext cx="7712113" cy="5624323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99C069-3E1C-616F-1AAD-83FA023AC066}"/>
              </a:ext>
            </a:extLst>
          </p:cNvPr>
          <p:cNvSpPr txBox="1"/>
          <p:nvPr/>
        </p:nvSpPr>
        <p:spPr>
          <a:xfrm>
            <a:off x="8915023" y="5559250"/>
            <a:ext cx="1909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(Source:</a:t>
            </a:r>
          </a:p>
          <a:p>
            <a:r>
              <a:rPr lang="nl-NL" dirty="0"/>
              <a:t>Philippe </a:t>
            </a:r>
            <a:r>
              <a:rPr lang="nl-NL" dirty="0" err="1"/>
              <a:t>Mignolet</a:t>
            </a:r>
            <a:endParaRPr lang="nl-NL" dirty="0"/>
          </a:p>
          <a:p>
            <a:r>
              <a:rPr lang="nl-NL" dirty="0" err="1"/>
              <a:t>Musée</a:t>
            </a:r>
            <a:r>
              <a:rPr lang="nl-NL" dirty="0"/>
              <a:t> du Génie)</a:t>
            </a:r>
          </a:p>
          <a:p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E5B2B8C-3B88-B93C-6B3A-9EB2E3C36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5"/>
          <a:stretch>
            <a:fillRect/>
          </a:stretch>
        </p:blipFill>
        <p:spPr>
          <a:xfrm>
            <a:off x="8131238" y="770561"/>
            <a:ext cx="3916735" cy="282771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CFCC754-461B-E8EF-DF6E-881B7F10D240}"/>
              </a:ext>
            </a:extLst>
          </p:cNvPr>
          <p:cNvSpPr txBox="1"/>
          <p:nvPr/>
        </p:nvSpPr>
        <p:spPr>
          <a:xfrm>
            <a:off x="9450357" y="3689193"/>
            <a:ext cx="217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 </a:t>
            </a:r>
            <a:r>
              <a:rPr lang="nl-NL" dirty="0" err="1"/>
              <a:t>Duc</a:t>
            </a:r>
            <a:r>
              <a:rPr lang="nl-NL" dirty="0"/>
              <a:t> de Wellington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6859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297AFB5-B867-4B1A-793F-0B072BF2B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71" y="0"/>
            <a:ext cx="8523829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775DCD5-5559-1CA6-667F-92597F41D4F5}"/>
              </a:ext>
            </a:extLst>
          </p:cNvPr>
          <p:cNvSpPr txBox="1"/>
          <p:nvPr/>
        </p:nvSpPr>
        <p:spPr>
          <a:xfrm>
            <a:off x="256586" y="315831"/>
            <a:ext cx="3288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1815-1830</a:t>
            </a:r>
          </a:p>
          <a:p>
            <a:endParaRPr lang="nl-NL" sz="3600" b="1" dirty="0"/>
          </a:p>
          <a:p>
            <a:r>
              <a:rPr lang="nl-NL" dirty="0"/>
              <a:t>Le </a:t>
            </a:r>
            <a:r>
              <a:rPr lang="nl-NL" dirty="0" err="1"/>
              <a:t>système</a:t>
            </a:r>
            <a:r>
              <a:rPr lang="nl-NL" dirty="0"/>
              <a:t> de la Barrière</a:t>
            </a:r>
          </a:p>
          <a:p>
            <a:r>
              <a:rPr lang="nl-NL" dirty="0"/>
              <a:t>Wellington </a:t>
            </a:r>
            <a:r>
              <a:rPr lang="nl-NL" dirty="0" err="1"/>
              <a:t>expliqué</a:t>
            </a:r>
            <a:r>
              <a:rPr lang="nl-NL" dirty="0"/>
              <a:t> par</a:t>
            </a:r>
          </a:p>
          <a:p>
            <a:r>
              <a:rPr lang="nl-NL" dirty="0" err="1"/>
              <a:t>le</a:t>
            </a:r>
            <a:r>
              <a:rPr lang="nl-NL" dirty="0"/>
              <a:t> </a:t>
            </a:r>
            <a:r>
              <a:rPr lang="nl-NL" dirty="0" err="1"/>
              <a:t>ministe</a:t>
            </a:r>
            <a:r>
              <a:rPr lang="nl-NL" dirty="0"/>
              <a:t> </a:t>
            </a:r>
            <a:r>
              <a:rPr lang="nl-NL" dirty="0" err="1"/>
              <a:t>Chazal</a:t>
            </a:r>
            <a:r>
              <a:rPr lang="nl-NL" dirty="0"/>
              <a:t> (</a:t>
            </a:r>
            <a:r>
              <a:rPr lang="nl-NL" dirty="0" err="1"/>
              <a:t>référant</a:t>
            </a:r>
            <a:endParaRPr lang="nl-NL" dirty="0"/>
          </a:p>
          <a:p>
            <a:r>
              <a:rPr lang="nl-NL" dirty="0"/>
              <a:t>à </a:t>
            </a:r>
            <a:r>
              <a:rPr lang="nl-NL" dirty="0" err="1"/>
              <a:t>l’interprétation</a:t>
            </a:r>
            <a:r>
              <a:rPr lang="nl-NL" dirty="0"/>
              <a:t> de la Hollande)</a:t>
            </a:r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C25EB1-29A1-3A63-9273-73F2D770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7" y="2716488"/>
            <a:ext cx="2469678" cy="37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5220EB-1C31-3F89-EB7C-2C6D4CB49F8D}"/>
              </a:ext>
            </a:extLst>
          </p:cNvPr>
          <p:cNvSpPr txBox="1"/>
          <p:nvPr/>
        </p:nvSpPr>
        <p:spPr>
          <a:xfrm>
            <a:off x="424247" y="6456064"/>
            <a:ext cx="264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Général et </a:t>
            </a:r>
            <a:r>
              <a:rPr lang="nl-NL" dirty="0" err="1"/>
              <a:t>ministre</a:t>
            </a:r>
            <a:r>
              <a:rPr lang="nl-NL" dirty="0"/>
              <a:t> </a:t>
            </a:r>
            <a:r>
              <a:rPr lang="nl-NL" dirty="0" err="1"/>
              <a:t>Chazal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603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6CBAAB-CE54-142C-CDF7-031BFEF80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34" y="662752"/>
            <a:ext cx="7566036" cy="573138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876E5B4-E8A6-F3D1-A505-46E2D481E4D5}"/>
              </a:ext>
            </a:extLst>
          </p:cNvPr>
          <p:cNvSpPr txBox="1"/>
          <p:nvPr/>
        </p:nvSpPr>
        <p:spPr>
          <a:xfrm>
            <a:off x="278345" y="2513898"/>
            <a:ext cx="433298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1851</a:t>
            </a:r>
          </a:p>
          <a:p>
            <a:r>
              <a:rPr lang="nl-NL" sz="2800" dirty="0" err="1"/>
              <a:t>Système</a:t>
            </a:r>
            <a:r>
              <a:rPr lang="nl-NL" sz="2800" dirty="0"/>
              <a:t> de </a:t>
            </a:r>
            <a:r>
              <a:rPr lang="nl-NL" sz="2800" dirty="0" err="1"/>
              <a:t>lignes</a:t>
            </a:r>
            <a:r>
              <a:rPr lang="nl-NL" sz="2800" dirty="0"/>
              <a:t> de </a:t>
            </a:r>
            <a:r>
              <a:rPr lang="nl-NL" sz="2800" dirty="0" err="1"/>
              <a:t>places</a:t>
            </a:r>
            <a:endParaRPr lang="nl-NL" sz="2800" dirty="0"/>
          </a:p>
          <a:p>
            <a:r>
              <a:rPr lang="nl-NL" sz="2800" dirty="0" err="1"/>
              <a:t>fortes</a:t>
            </a:r>
            <a:r>
              <a:rPr lang="nl-NL" sz="2800" dirty="0"/>
              <a:t> </a:t>
            </a:r>
            <a:r>
              <a:rPr lang="nl-NL" sz="2800" dirty="0" err="1"/>
              <a:t>perpendiculaires</a:t>
            </a:r>
            <a:endParaRPr lang="nl-NL" sz="2800" dirty="0"/>
          </a:p>
          <a:p>
            <a:r>
              <a:rPr lang="nl-NL" sz="2800" dirty="0"/>
              <a:t>à la </a:t>
            </a:r>
            <a:r>
              <a:rPr lang="nl-NL" sz="2800" dirty="0" err="1"/>
              <a:t>frontière</a:t>
            </a:r>
            <a:endParaRPr lang="nl-NL" sz="2800" dirty="0"/>
          </a:p>
          <a:p>
            <a:endParaRPr lang="nl-BE" sz="2800" b="1" dirty="0"/>
          </a:p>
        </p:txBody>
      </p:sp>
    </p:spTree>
    <p:extLst>
      <p:ext uri="{BB962C8B-B14F-4D97-AF65-F5344CB8AC3E}">
        <p14:creationId xmlns:p14="http://schemas.microsoft.com/office/powerpoint/2010/main" val="415985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A1115C8-9742-C542-E43F-EC4B45A0E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5" y="723482"/>
            <a:ext cx="7640709" cy="5787849"/>
          </a:xfr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13964E6B-5FE4-0558-AF12-FBAA497D6A78}"/>
              </a:ext>
            </a:extLst>
          </p:cNvPr>
          <p:cNvSpPr/>
          <p:nvPr/>
        </p:nvSpPr>
        <p:spPr>
          <a:xfrm>
            <a:off x="7614679" y="1166614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0D1E8A9-66FF-A225-E8FF-2C301C9052CD}"/>
              </a:ext>
            </a:extLst>
          </p:cNvPr>
          <p:cNvSpPr/>
          <p:nvPr/>
        </p:nvSpPr>
        <p:spPr>
          <a:xfrm>
            <a:off x="8638568" y="342900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11EB8DCB-3FA4-1CE5-FA8F-D85FA7B2548A}"/>
              </a:ext>
            </a:extLst>
          </p:cNvPr>
          <p:cNvSpPr/>
          <p:nvPr/>
        </p:nvSpPr>
        <p:spPr>
          <a:xfrm>
            <a:off x="6700279" y="3538025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31006FC-D7CE-4D8E-DD79-C7CAE5DA1837}"/>
              </a:ext>
            </a:extLst>
          </p:cNvPr>
          <p:cNvSpPr txBox="1"/>
          <p:nvPr/>
        </p:nvSpPr>
        <p:spPr>
          <a:xfrm>
            <a:off x="974690" y="2954215"/>
            <a:ext cx="316523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1851</a:t>
            </a:r>
          </a:p>
          <a:p>
            <a:endParaRPr lang="nl-NL" dirty="0"/>
          </a:p>
          <a:p>
            <a:r>
              <a:rPr lang="nl-NL" sz="2400" b="1" dirty="0" err="1"/>
              <a:t>Proposition</a:t>
            </a:r>
            <a:r>
              <a:rPr lang="nl-NL" sz="2400" b="1" dirty="0"/>
              <a:t> pour </a:t>
            </a:r>
            <a:r>
              <a:rPr lang="nl-NL" sz="2400" b="1" dirty="0" err="1"/>
              <a:t>trois</a:t>
            </a:r>
            <a:r>
              <a:rPr lang="nl-NL" sz="2400" b="1" dirty="0"/>
              <a:t> </a:t>
            </a:r>
            <a:r>
              <a:rPr lang="nl-NL" sz="2400" b="1" dirty="0" err="1"/>
              <a:t>camps</a:t>
            </a:r>
            <a:r>
              <a:rPr lang="nl-NL" sz="2400" b="1" dirty="0"/>
              <a:t> </a:t>
            </a:r>
            <a:r>
              <a:rPr lang="nl-NL" sz="2400" b="1" dirty="0" err="1"/>
              <a:t>retranchés</a:t>
            </a:r>
            <a:r>
              <a:rPr lang="nl-NL" sz="2400" b="1" dirty="0"/>
              <a:t>:</a:t>
            </a:r>
          </a:p>
          <a:p>
            <a:r>
              <a:rPr lang="nl-NL" sz="2400" b="1" dirty="0"/>
              <a:t>- </a:t>
            </a:r>
            <a:r>
              <a:rPr lang="nl-NL" sz="2400" b="1" dirty="0" err="1"/>
              <a:t>Anvers</a:t>
            </a:r>
            <a:endParaRPr lang="nl-NL" sz="2400" b="1" dirty="0"/>
          </a:p>
          <a:p>
            <a:r>
              <a:rPr lang="nl-NL" sz="2400" b="1" dirty="0"/>
              <a:t>- Namur</a:t>
            </a:r>
          </a:p>
          <a:p>
            <a:r>
              <a:rPr lang="nl-NL" sz="2400" b="1" dirty="0"/>
              <a:t>- Mons 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244650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6770843-6BB7-B3E9-6BEA-762BFDBC5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48935" r="8352" b="15502"/>
          <a:stretch>
            <a:fillRect/>
          </a:stretch>
        </p:blipFill>
        <p:spPr>
          <a:xfrm>
            <a:off x="219353" y="439539"/>
            <a:ext cx="11636092" cy="4001833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89B686F-3430-2E7A-68D3-D7EB9DD1583B}"/>
              </a:ext>
            </a:extLst>
          </p:cNvPr>
          <p:cNvSpPr txBox="1"/>
          <p:nvPr/>
        </p:nvSpPr>
        <p:spPr>
          <a:xfrm>
            <a:off x="597811" y="4876856"/>
            <a:ext cx="1125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Vauban</a:t>
            </a:r>
            <a:r>
              <a:rPr lang="nl-NL" b="1" dirty="0"/>
              <a:t> et Antoine-François Senneton de </a:t>
            </a:r>
            <a:r>
              <a:rPr lang="nl-NL" b="1" dirty="0" err="1"/>
              <a:t>Chermont</a:t>
            </a:r>
            <a:r>
              <a:rPr lang="nl-NL" b="1" dirty="0"/>
              <a:t>: camp </a:t>
            </a:r>
            <a:r>
              <a:rPr lang="nl-NL" b="1" dirty="0" err="1"/>
              <a:t>retranché</a:t>
            </a:r>
            <a:r>
              <a:rPr lang="nl-NL" b="1" dirty="0"/>
              <a:t> </a:t>
            </a:r>
            <a:r>
              <a:rPr lang="nl-NL" b="1" dirty="0" err="1"/>
              <a:t>situé</a:t>
            </a:r>
            <a:r>
              <a:rPr lang="nl-NL" b="1" dirty="0"/>
              <a:t> </a:t>
            </a:r>
            <a:r>
              <a:rPr lang="nl-NL" b="1" dirty="0" err="1"/>
              <a:t>entre</a:t>
            </a:r>
            <a:r>
              <a:rPr lang="nl-NL" b="1" dirty="0"/>
              <a:t> les </a:t>
            </a:r>
            <a:r>
              <a:rPr lang="nl-NL" b="1" dirty="0" err="1"/>
              <a:t>villes</a:t>
            </a:r>
            <a:r>
              <a:rPr lang="nl-NL" b="1" dirty="0"/>
              <a:t> de Damme et </a:t>
            </a:r>
            <a:r>
              <a:rPr lang="nl-NL" b="1" dirty="0" err="1"/>
              <a:t>Bruges</a:t>
            </a:r>
            <a:r>
              <a:rPr lang="nl-NL" b="1" dirty="0"/>
              <a:t>, 1705</a:t>
            </a:r>
            <a:r>
              <a:rPr lang="nl-NL" dirty="0"/>
              <a:t>.</a:t>
            </a:r>
          </a:p>
          <a:p>
            <a:r>
              <a:rPr lang="nl-NL" dirty="0"/>
              <a:t>Au </a:t>
            </a:r>
            <a:r>
              <a:rPr lang="nl-NL" dirty="0" err="1"/>
              <a:t>centre</a:t>
            </a:r>
            <a:r>
              <a:rPr lang="nl-NL" dirty="0"/>
              <a:t> du camp si </a:t>
            </a:r>
            <a:r>
              <a:rPr lang="nl-NL" dirty="0" err="1"/>
              <a:t>situe</a:t>
            </a:r>
            <a:r>
              <a:rPr lang="nl-NL" dirty="0"/>
              <a:t> </a:t>
            </a:r>
            <a:r>
              <a:rPr lang="nl-NL" dirty="0" err="1"/>
              <a:t>un</a:t>
            </a:r>
            <a:r>
              <a:rPr lang="nl-NL" dirty="0"/>
              <a:t> </a:t>
            </a:r>
            <a:r>
              <a:rPr lang="nl-NL" dirty="0" err="1"/>
              <a:t>réduit</a:t>
            </a:r>
            <a:r>
              <a:rPr lang="nl-NL" dirty="0"/>
              <a:t> (</a:t>
            </a:r>
            <a:r>
              <a:rPr lang="nl-NL" dirty="0" err="1"/>
              <a:t>devenu</a:t>
            </a:r>
            <a:r>
              <a:rPr lang="nl-NL" dirty="0"/>
              <a:t> plus </a:t>
            </a:r>
            <a:r>
              <a:rPr lang="nl-NL" dirty="0" err="1"/>
              <a:t>tard</a:t>
            </a:r>
            <a:r>
              <a:rPr lang="nl-NL" dirty="0"/>
              <a:t> </a:t>
            </a:r>
            <a:r>
              <a:rPr lang="nl-NL" dirty="0" err="1"/>
              <a:t>le</a:t>
            </a:r>
            <a:r>
              <a:rPr lang="nl-NL" dirty="0"/>
              <a:t> </a:t>
            </a:r>
            <a:r>
              <a:rPr lang="nl-NL" i="1" dirty="0"/>
              <a:t>Fort de </a:t>
            </a:r>
            <a:r>
              <a:rPr lang="nl-NL" i="1" dirty="0" err="1"/>
              <a:t>Bavière</a:t>
            </a:r>
            <a:r>
              <a:rPr lang="nl-NL" dirty="0"/>
              <a:t>)</a:t>
            </a:r>
            <a:endParaRPr lang="nl-BE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7E324782-39BE-015E-E2D7-AD6431DE533C}"/>
              </a:ext>
            </a:extLst>
          </p:cNvPr>
          <p:cNvSpPr/>
          <p:nvPr/>
        </p:nvSpPr>
        <p:spPr>
          <a:xfrm>
            <a:off x="7023796" y="1195754"/>
            <a:ext cx="2542233" cy="191008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74551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496</Words>
  <Application>Microsoft Office PowerPoint</Application>
  <PresentationFormat>Breedbeeld</PresentationFormat>
  <Paragraphs>134</Paragraphs>
  <Slides>22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Kantoorthema</vt:lpstr>
      <vt:lpstr>DE WELLINGTONBARRIÈRE TUSSEN 1814 EN 1914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Piet Lombaerde</dc:creator>
  <cp:lastModifiedBy>Piet Lombaerde</cp:lastModifiedBy>
  <cp:revision>47</cp:revision>
  <dcterms:created xsi:type="dcterms:W3CDTF">2025-10-17T08:10:12Z</dcterms:created>
  <dcterms:modified xsi:type="dcterms:W3CDTF">2025-11-09T13:02:08Z</dcterms:modified>
</cp:coreProperties>
</file>