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256" r:id="rId2"/>
    <p:sldId id="258" r:id="rId3"/>
    <p:sldId id="259" r:id="rId4"/>
    <p:sldId id="260" r:id="rId5"/>
    <p:sldId id="267" r:id="rId6"/>
    <p:sldId id="261" r:id="rId7"/>
    <p:sldId id="262" r:id="rId8"/>
    <p:sldId id="275" r:id="rId9"/>
    <p:sldId id="277" r:id="rId10"/>
    <p:sldId id="263" r:id="rId11"/>
    <p:sldId id="264" r:id="rId12"/>
    <p:sldId id="274" r:id="rId13"/>
    <p:sldId id="276" r:id="rId14"/>
    <p:sldId id="269" r:id="rId15"/>
    <p:sldId id="257" r:id="rId16"/>
    <p:sldId id="268" r:id="rId17"/>
    <p:sldId id="266" r:id="rId18"/>
    <p:sldId id="273" r:id="rId19"/>
    <p:sldId id="265" r:id="rId20"/>
    <p:sldId id="270" r:id="rId21"/>
    <p:sldId id="272" r:id="rId22"/>
    <p:sldId id="271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750EFF-B8BB-4B86-92E4-E920104FD689}" type="datetimeFigureOut">
              <a:rPr lang="fr-BE" smtClean="0"/>
              <a:t>17-11-25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CF44D3-63DE-4194-8A97-C15D76A000A8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41427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BF2C3-5602-42A5-A39E-7C49E9EEDEB3}" type="datetime1">
              <a:rPr lang="fr-BE" smtClean="0"/>
              <a:t>17-11-25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A2838-20A4-4B9C-89F8-7B7A028A6E45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65973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3B74B-A5D5-42F2-A5A7-89E671529FA0}" type="datetime1">
              <a:rPr lang="fr-BE" smtClean="0"/>
              <a:t>17-11-25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A2838-20A4-4B9C-89F8-7B7A028A6E45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38366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3E20B-CD59-4098-BE13-C4B321CC4165}" type="datetime1">
              <a:rPr lang="fr-BE" smtClean="0"/>
              <a:t>17-11-25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A2838-20A4-4B9C-89F8-7B7A028A6E45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18641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DDAC1-54BA-448E-9497-E25F43882783}" type="datetime1">
              <a:rPr lang="fr-BE" smtClean="0"/>
              <a:t>17-11-25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A2838-20A4-4B9C-89F8-7B7A028A6E45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60023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7FF3E-F054-46BB-A309-DC14CDD4CF00}" type="datetime1">
              <a:rPr lang="fr-BE" smtClean="0"/>
              <a:t>17-11-25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A2838-20A4-4B9C-89F8-7B7A028A6E45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50155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CC18B-567B-4B99-A961-E746091CB906}" type="datetime1">
              <a:rPr lang="fr-BE" smtClean="0"/>
              <a:t>17-11-25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A2838-20A4-4B9C-89F8-7B7A028A6E45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75339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6F7EA-4A5C-40DA-9B6B-6E7A4432D129}" type="datetime1">
              <a:rPr lang="fr-BE" smtClean="0"/>
              <a:t>17-11-25</a:t>
            </a:fld>
            <a:endParaRPr lang="fr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A2838-20A4-4B9C-89F8-7B7A028A6E45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48618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7CE00-E84B-4A63-9E3A-9970BE323465}" type="datetime1">
              <a:rPr lang="fr-BE" smtClean="0"/>
              <a:t>17-11-25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A2838-20A4-4B9C-89F8-7B7A028A6E45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41485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70C88-63AD-4B30-8D9B-0CCDBFE3B506}" type="datetime1">
              <a:rPr lang="fr-BE" smtClean="0"/>
              <a:t>17-11-25</a:t>
            </a:fld>
            <a:endParaRPr lang="fr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A2838-20A4-4B9C-89F8-7B7A028A6E45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41739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78CE2-3266-4846-9DBB-D542DB7F77FE}" type="datetime1">
              <a:rPr lang="fr-BE" smtClean="0"/>
              <a:t>17-11-25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A2838-20A4-4B9C-89F8-7B7A028A6E45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31284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DA19A-B90A-455D-87A3-40BC15679BDC}" type="datetime1">
              <a:rPr lang="fr-BE" smtClean="0"/>
              <a:t>17-11-25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A2838-20A4-4B9C-89F8-7B7A028A6E45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22358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7E69C-942F-4F6B-A635-1FC5FB74007A}" type="datetime1">
              <a:rPr lang="fr-BE" smtClean="0"/>
              <a:t>17-11-25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A2838-20A4-4B9C-89F8-7B7A028A6E45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385271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8F79837E-8D07-46A4-A699-A02E66F061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Philippe Bragard</a:t>
            </a:r>
          </a:p>
          <a:p>
            <a:endParaRPr lang="fr-FR" dirty="0"/>
          </a:p>
          <a:p>
            <a:r>
              <a:rPr lang="fr-FR" dirty="0"/>
              <a:t>Bruxelles, 12 novembre 2025</a:t>
            </a:r>
            <a:endParaRPr lang="fr-BE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A5038280-403D-49B6-87AD-3D4FB3F2D78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149317" y="1439003"/>
            <a:ext cx="884537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5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 Barrière Wellington : </a:t>
            </a:r>
            <a:br>
              <a:rPr kumimoji="0" lang="fr-FR" altLang="fr-FR" sz="5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fr-FR" altLang="fr-FR" sz="5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construction et déconstruction</a:t>
            </a:r>
            <a:endParaRPr kumimoji="0" lang="fr-FR" altLang="fr-FR" sz="7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E009AA3-EB0F-4FAD-B3D6-26C3CE237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A2838-20A4-4B9C-89F8-7B7A028A6E45}" type="slidenum">
              <a:rPr lang="fr-BE" smtClean="0"/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239104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9FCE048-FC3A-45FA-8CE4-ED9D8637A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fr-FR" dirty="0"/>
              <a:t>Travaux évolutifs</a:t>
            </a:r>
          </a:p>
          <a:p>
            <a:pPr lvl="1"/>
            <a:r>
              <a:rPr lang="fr-FR" sz="2000" b="1" dirty="0"/>
              <a:t>1817</a:t>
            </a:r>
            <a:r>
              <a:rPr lang="fr-FR" sz="1800" dirty="0"/>
              <a:t>:</a:t>
            </a:r>
            <a:r>
              <a:rPr lang="fr-FR" sz="1200" dirty="0"/>
              <a:t> </a:t>
            </a:r>
          </a:p>
          <a:p>
            <a:pPr lvl="2"/>
            <a:r>
              <a:rPr lang="fr-FR" sz="1800" dirty="0"/>
              <a:t>Citadelle de Liège, enceinte de Namur, Charleroi, Mons, terrassements finis</a:t>
            </a:r>
          </a:p>
          <a:p>
            <a:pPr lvl="2"/>
            <a:r>
              <a:rPr lang="fr-FR" sz="1800" dirty="0"/>
              <a:t>Huy, aplanissement du rocher</a:t>
            </a:r>
          </a:p>
          <a:p>
            <a:pPr lvl="2"/>
            <a:r>
              <a:rPr lang="fr-FR" sz="1800" dirty="0"/>
              <a:t>Châteaux de Namur: jonctions vers la Sambre et la Meuse finies, Médiane complété, excavations de la lunette de droite, de la tour carrée et de Terra Nova faites</a:t>
            </a:r>
          </a:p>
          <a:p>
            <a:pPr lvl="2"/>
            <a:r>
              <a:rPr lang="fr-FR" sz="1800" b="1" dirty="0"/>
              <a:t>Chartreuse de Liège : projet à étudier</a:t>
            </a:r>
          </a:p>
          <a:p>
            <a:pPr lvl="1"/>
            <a:r>
              <a:rPr lang="fr-FR" sz="2000" b="1" dirty="0"/>
              <a:t>1818</a:t>
            </a:r>
            <a:r>
              <a:rPr lang="fr-FR" sz="2000" dirty="0"/>
              <a:t>:</a:t>
            </a:r>
          </a:p>
          <a:p>
            <a:pPr lvl="2"/>
            <a:r>
              <a:rPr lang="fr-FR" sz="1800" b="1" dirty="0"/>
              <a:t>Huy, 16 mois de travail pour aplanir le rocher</a:t>
            </a:r>
          </a:p>
          <a:p>
            <a:pPr lvl="2"/>
            <a:r>
              <a:rPr lang="fr-FR" sz="1800" b="1" dirty="0"/>
              <a:t>Dinant, nettoyage des ruines, galeries souterraines inutilisables, matériaux à remployer, projet du fort</a:t>
            </a:r>
          </a:p>
          <a:p>
            <a:pPr lvl="2"/>
            <a:r>
              <a:rPr lang="fr-FR" sz="1800" b="1" dirty="0"/>
              <a:t>Charleroi, mur d’escarpe tombé!</a:t>
            </a:r>
          </a:p>
          <a:p>
            <a:pPr lvl="2"/>
            <a:r>
              <a:rPr lang="fr-FR" sz="1800" dirty="0"/>
              <a:t>Mons, adjudication de 9 fronts sur 12</a:t>
            </a:r>
          </a:p>
          <a:p>
            <a:pPr lvl="1"/>
            <a:r>
              <a:rPr lang="fr-FR" sz="2000" dirty="0"/>
              <a:t>1819</a:t>
            </a:r>
          </a:p>
          <a:p>
            <a:pPr lvl="2"/>
            <a:r>
              <a:rPr lang="fr-FR" sz="1800" dirty="0"/>
              <a:t>Liège, caserne au niveau du 1er étage; Chartreuse, maçonnerie au 1/3</a:t>
            </a:r>
          </a:p>
          <a:p>
            <a:pPr lvl="2"/>
            <a:r>
              <a:rPr lang="fr-FR" sz="1800" dirty="0"/>
              <a:t>Huy, casemates et embrasures faits aux 2/3 pour le premier niveau</a:t>
            </a:r>
          </a:p>
          <a:p>
            <a:pPr lvl="2"/>
            <a:r>
              <a:rPr lang="fr-FR" sz="1800" b="1" dirty="0"/>
              <a:t>Namur, enceinte urbaine quasi finie</a:t>
            </a:r>
            <a:r>
              <a:rPr lang="fr-FR" sz="1800" dirty="0"/>
              <a:t>; châteaux, lunette de droite occupée par une garde</a:t>
            </a:r>
          </a:p>
          <a:p>
            <a:pPr lvl="2"/>
            <a:r>
              <a:rPr lang="fr-FR" sz="1800" dirty="0"/>
              <a:t>Dinant, fondations commencées; casemate enfilant le pont finie</a:t>
            </a:r>
          </a:p>
          <a:p>
            <a:pPr lvl="2"/>
            <a:r>
              <a:rPr lang="fr-FR" sz="1800" b="1" dirty="0"/>
              <a:t>Charleroi, ville haute finie</a:t>
            </a:r>
            <a:r>
              <a:rPr lang="fr-FR" sz="1800" dirty="0"/>
              <a:t>, fondations des lunettes; ville basse, terrassements faits</a:t>
            </a:r>
          </a:p>
          <a:p>
            <a:pPr lvl="2"/>
            <a:r>
              <a:rPr lang="fr-FR" sz="1800" dirty="0"/>
              <a:t>Mons, 4 fronts maçonnés, 11 en progrès, fondations du dernier</a:t>
            </a:r>
          </a:p>
          <a:p>
            <a:pPr lvl="2"/>
            <a:endParaRPr lang="fr-FR" dirty="0"/>
          </a:p>
          <a:p>
            <a:pPr marL="914400" lvl="2" indent="0">
              <a:buNone/>
            </a:pPr>
            <a:endParaRPr lang="fr-FR" dirty="0"/>
          </a:p>
          <a:p>
            <a:pPr lvl="2"/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C420AAD-17DD-4048-8B71-082F560C7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A2838-20A4-4B9C-89F8-7B7A028A6E45}" type="slidenum">
              <a:rPr lang="fr-BE" smtClean="0"/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220675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60F16E9-B45D-4BFC-88F1-87D3C9CFA4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fr-FR" b="1" dirty="0"/>
              <a:t>1820</a:t>
            </a:r>
            <a:r>
              <a:rPr lang="fr-FR" dirty="0"/>
              <a:t> :</a:t>
            </a:r>
          </a:p>
          <a:p>
            <a:pPr lvl="2"/>
            <a:r>
              <a:rPr lang="fr-FR" dirty="0"/>
              <a:t>Liège, citadelle, murs finis; Chartreuse, matériaux à disposition pour continuer les maçonneries</a:t>
            </a:r>
          </a:p>
          <a:p>
            <a:pPr lvl="2"/>
            <a:r>
              <a:rPr lang="fr-FR" dirty="0"/>
              <a:t>Huy, maçonneries finies</a:t>
            </a:r>
          </a:p>
          <a:p>
            <a:pPr lvl="2"/>
            <a:r>
              <a:rPr lang="fr-FR" dirty="0"/>
              <a:t>Namur, châteaux, caserne pas encore entamée</a:t>
            </a:r>
          </a:p>
          <a:p>
            <a:pPr lvl="2"/>
            <a:r>
              <a:rPr lang="fr-FR" b="1" dirty="0"/>
              <a:t>Dinant, partie nord écroulée par faiblesse des fondations existantes</a:t>
            </a:r>
          </a:p>
          <a:p>
            <a:pPr lvl="2"/>
            <a:r>
              <a:rPr lang="fr-FR" dirty="0"/>
              <a:t>Charleroi, caserne casematée pour 2000 hommes entamée, arsenal, corps de garde à l’épreuve et hôpital en cours</a:t>
            </a:r>
          </a:p>
          <a:p>
            <a:pPr lvl="2"/>
            <a:r>
              <a:rPr lang="fr-FR" dirty="0"/>
              <a:t>Mons, maçonnerie des murs, dehors et lunettes en cours</a:t>
            </a:r>
          </a:p>
          <a:p>
            <a:pPr lvl="2"/>
            <a:r>
              <a:rPr lang="fr-FR" b="1" dirty="0"/>
              <a:t>Ath, travaux plus lents à cause de la fourniture d’une plus grande quantité de pierre de taille, terrassement retardé à cause de la faillite d’un entrepreneur</a:t>
            </a:r>
          </a:p>
          <a:p>
            <a:pPr lvl="2"/>
            <a:r>
              <a:rPr lang="fr-FR" dirty="0"/>
              <a:t>Tournai, citadelle, contrescarpe reconstruite</a:t>
            </a:r>
          </a:p>
          <a:p>
            <a:pPr lvl="1"/>
            <a:r>
              <a:rPr lang="fr-FR" b="1" dirty="0"/>
              <a:t>1821</a:t>
            </a:r>
          </a:p>
          <a:p>
            <a:pPr lvl="2"/>
            <a:r>
              <a:rPr lang="fr-FR" dirty="0"/>
              <a:t>Liège citadelle, casemates, escarpes et contrescarpes finies; chartreuse, parapets en cours</a:t>
            </a:r>
          </a:p>
          <a:p>
            <a:pPr lvl="2"/>
            <a:r>
              <a:rPr lang="fr-FR" dirty="0"/>
              <a:t>Huy, reste la façade intérieure à faire; rocher explosé</a:t>
            </a:r>
          </a:p>
          <a:p>
            <a:pPr lvl="2"/>
            <a:r>
              <a:rPr lang="fr-FR" b="1" dirty="0"/>
              <a:t>Dinant, maçonnerie finie; écroulement parce que trop de quantité construite trop vite sans attendre que la maçonnerie de chaux soit sèche</a:t>
            </a:r>
          </a:p>
          <a:p>
            <a:pPr lvl="2"/>
            <a:r>
              <a:rPr lang="fr-FR" dirty="0"/>
              <a:t>Namur, ville tout est fini; château, les bâtiments sont en cours</a:t>
            </a:r>
          </a:p>
          <a:p>
            <a:pPr lvl="2"/>
            <a:r>
              <a:rPr lang="fr-FR" b="1" dirty="0"/>
              <a:t>Charleroi, terminé</a:t>
            </a:r>
          </a:p>
          <a:p>
            <a:pPr lvl="2"/>
            <a:r>
              <a:rPr lang="fr-FR" b="1" dirty="0"/>
              <a:t>Mons, 2 front effondrés, refaits aux frais de l’entrepreneur</a:t>
            </a:r>
            <a:r>
              <a:rPr lang="fr-FR" dirty="0"/>
              <a:t>; casemates cavalier faites</a:t>
            </a:r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564C8A4-D302-4ADB-A174-47D63EEA7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A2838-20A4-4B9C-89F8-7B7A028A6E45}" type="slidenum">
              <a:rPr lang="fr-BE" smtClean="0"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429307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1B68FD-E267-4BF0-BEB4-054F2A7486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lnSpcReduction="10000"/>
          </a:bodyPr>
          <a:lstStyle/>
          <a:p>
            <a:pPr lvl="1"/>
            <a:r>
              <a:rPr lang="fr-FR" b="1" dirty="0"/>
              <a:t>1822</a:t>
            </a:r>
          </a:p>
          <a:p>
            <a:pPr lvl="2"/>
            <a:r>
              <a:rPr lang="fr-FR" b="1" dirty="0"/>
              <a:t>Six places finies : Ostende, Nieuport, Menin, Charleroi, Namur et Dinant</a:t>
            </a:r>
          </a:p>
          <a:p>
            <a:pPr lvl="2"/>
            <a:r>
              <a:rPr lang="fr-FR" b="1" dirty="0"/>
              <a:t>Six bientôt finies : Anvers, Ypres, Tournai, Mons, Huy, Liège</a:t>
            </a:r>
          </a:p>
          <a:p>
            <a:pPr lvl="2"/>
            <a:r>
              <a:rPr lang="fr-FR" b="1" dirty="0"/>
              <a:t>Une incomplète : Ath</a:t>
            </a:r>
          </a:p>
          <a:p>
            <a:pPr lvl="1"/>
            <a:r>
              <a:rPr lang="fr-FR" b="1" dirty="0"/>
              <a:t>1823</a:t>
            </a:r>
          </a:p>
          <a:p>
            <a:pPr lvl="2"/>
            <a:r>
              <a:rPr lang="fr-FR" b="1" dirty="0"/>
              <a:t>Liège, citadelle, la porte d’entrée de la vieille citadelle a été conservée mais ne va pas; reconstruite à neuf</a:t>
            </a:r>
            <a:r>
              <a:rPr lang="fr-FR" dirty="0"/>
              <a:t>; </a:t>
            </a:r>
            <a:r>
              <a:rPr lang="fr-FR" b="1" dirty="0"/>
              <a:t>proposition de faire un arsenal non voûté avec les matériaux restants, non prévu au départ</a:t>
            </a:r>
            <a:r>
              <a:rPr lang="fr-FR" dirty="0"/>
              <a:t>; Chartreuse, enceinte finie, retranchement de gorge aussi sauf menuiseries, </a:t>
            </a:r>
            <a:r>
              <a:rPr lang="fr-FR" b="1" dirty="0"/>
              <a:t>avec le surplus des matériaux, proposition d ‘un arsenal de temps de paix (non voûté)</a:t>
            </a:r>
          </a:p>
          <a:p>
            <a:pPr lvl="2"/>
            <a:r>
              <a:rPr lang="fr-FR" b="1" dirty="0"/>
              <a:t>Huy, fini </a:t>
            </a:r>
            <a:r>
              <a:rPr lang="fr-FR" dirty="0"/>
              <a:t>« belle pièce de maçonnerie »</a:t>
            </a:r>
          </a:p>
          <a:p>
            <a:pPr lvl="2"/>
            <a:r>
              <a:rPr lang="fr-FR" dirty="0"/>
              <a:t>Mons, corps de place fini, ouvrages de </a:t>
            </a:r>
            <a:r>
              <a:rPr lang="fr-FR" dirty="0" err="1"/>
              <a:t>Bertaimont</a:t>
            </a:r>
            <a:r>
              <a:rPr lang="fr-FR" dirty="0"/>
              <a:t> et de </a:t>
            </a:r>
            <a:r>
              <a:rPr lang="fr-FR" dirty="0" err="1"/>
              <a:t>Nimy</a:t>
            </a:r>
            <a:r>
              <a:rPr lang="fr-FR" dirty="0"/>
              <a:t> idem; celui de Ghlin à terminer; projet d’arsenal et d’hôpital à l’épreuve, et une lunette à </a:t>
            </a:r>
            <a:r>
              <a:rPr lang="fr-FR" dirty="0" err="1"/>
              <a:t>Hyon</a:t>
            </a:r>
            <a:endParaRPr lang="fr-FR" dirty="0"/>
          </a:p>
          <a:p>
            <a:pPr lvl="2"/>
            <a:r>
              <a:rPr lang="fr-FR" b="1" dirty="0"/>
              <a:t>Ath, tout est arrêté à cause d’un procès entre la couronne et l’entrepreneur</a:t>
            </a:r>
            <a:r>
              <a:rPr lang="fr-FR" dirty="0"/>
              <a:t>; caserne casematée terminée</a:t>
            </a:r>
          </a:p>
          <a:p>
            <a:pPr lvl="2"/>
            <a:r>
              <a:rPr lang="fr-FR" dirty="0"/>
              <a:t>Tournai, fini</a:t>
            </a:r>
          </a:p>
          <a:p>
            <a:pPr lvl="2"/>
            <a:r>
              <a:rPr lang="fr-FR" dirty="0"/>
              <a:t>Menin, fini sauf l’hôpital à l’épreuve dont les fondations sont creusées</a:t>
            </a:r>
          </a:p>
          <a:p>
            <a:pPr lvl="2"/>
            <a:r>
              <a:rPr lang="fr-FR" dirty="0"/>
              <a:t>Ypres, fini; projet de faire un hôpital à l’épreuve et un entrepôt d’artillerie</a:t>
            </a:r>
          </a:p>
          <a:p>
            <a:pPr lvl="2"/>
            <a:r>
              <a:rPr lang="fr-FR" b="1" dirty="0"/>
              <a:t>Ostende, on doutait des fondations mais c’est en ordre</a:t>
            </a:r>
          </a:p>
          <a:p>
            <a:pPr lvl="2"/>
            <a:r>
              <a:rPr lang="fr-FR" dirty="0"/>
              <a:t>Anvers, Lillo et </a:t>
            </a:r>
            <a:r>
              <a:rPr lang="fr-FR" dirty="0" err="1"/>
              <a:t>Liefkenshoek</a:t>
            </a:r>
            <a:r>
              <a:rPr lang="fr-FR" dirty="0"/>
              <a:t>, finis</a:t>
            </a:r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lvl="1"/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007DB49-A56A-4D09-B38B-B0A48D0D4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A2838-20A4-4B9C-89F8-7B7A028A6E45}" type="slidenum">
              <a:rPr lang="fr-BE" smtClean="0"/>
              <a:t>12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597149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5395470-7B1F-4398-9CBA-BDB11B2FE5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85000" lnSpcReduction="20000"/>
          </a:bodyPr>
          <a:lstStyle/>
          <a:p>
            <a:pPr lvl="1"/>
            <a:r>
              <a:rPr lang="fr-FR" b="1" dirty="0"/>
              <a:t>1823: Partout, renforcer les terrassements qui s’affaissent et vérifier les contreforts des parements qui fléchissent sous le poids des terres; la pluie endommage les ouvrages…</a:t>
            </a:r>
          </a:p>
          <a:p>
            <a:pPr lvl="1"/>
            <a:r>
              <a:rPr lang="fr-FR" dirty="0"/>
              <a:t>Trois villes font partie d’une étape qui début en 1823: </a:t>
            </a:r>
          </a:p>
          <a:p>
            <a:pPr lvl="2"/>
            <a:r>
              <a:rPr lang="fr-FR" b="1" dirty="0"/>
              <a:t>Audenarde, problèmes avec les expropriations</a:t>
            </a:r>
            <a:r>
              <a:rPr lang="fr-FR" dirty="0"/>
              <a:t>. Quasi fini en 1826, petit problème de </a:t>
            </a:r>
            <a:r>
              <a:rPr lang="fr-FR" b="1" dirty="0"/>
              <a:t>tassement différentiel </a:t>
            </a:r>
            <a:r>
              <a:rPr lang="fr-FR" dirty="0"/>
              <a:t>dans une contremine suite à une infiltration d’eau. Fini en 1827. Le prince Frédéric a proposé des ouvrages supplémentaires qui seront commencés en 1828.</a:t>
            </a:r>
          </a:p>
          <a:p>
            <a:pPr lvl="2"/>
            <a:r>
              <a:rPr lang="fr-FR" dirty="0"/>
              <a:t>Gand (citadelle) , travaux en cours. Fini globalement en 1826, mais les parapets sont programmés pour 1831.</a:t>
            </a:r>
          </a:p>
          <a:p>
            <a:pPr lvl="2"/>
            <a:r>
              <a:rPr lang="fr-FR" dirty="0"/>
              <a:t>Termonde, en cours partiellement, fini en 1826; la tête de pont fortifiée est prévue en 1829</a:t>
            </a:r>
          </a:p>
          <a:p>
            <a:pPr lvl="1"/>
            <a:r>
              <a:rPr lang="fr-FR" b="1" dirty="0"/>
              <a:t>En 1824, Ath pose encore problème</a:t>
            </a:r>
            <a:r>
              <a:rPr lang="fr-FR" dirty="0"/>
              <a:t>: l’Etat prend lui-même en charge la construction. La redoute du Mont Féron a été commencée en juin; les briques sont faites sur place. L’enceinte est finie en 1826, </a:t>
            </a:r>
            <a:r>
              <a:rPr lang="fr-FR" b="1" dirty="0"/>
              <a:t>les piédroits des voûtes d’une galerie sont trop minces pour soutenir le poids des terres</a:t>
            </a:r>
            <a:r>
              <a:rPr lang="fr-FR" dirty="0"/>
              <a:t>.</a:t>
            </a:r>
          </a:p>
          <a:p>
            <a:pPr lvl="1"/>
            <a:r>
              <a:rPr lang="fr-FR" dirty="0"/>
              <a:t>En 1826, rapport sur les « mouvements » des maçonneries observés à Mons, Menin, Ypres et Ostende, fondées sur des piles. La redoute d’</a:t>
            </a:r>
            <a:r>
              <a:rPr lang="fr-FR" dirty="0" err="1"/>
              <a:t>Hyon</a:t>
            </a:r>
            <a:r>
              <a:rPr lang="fr-FR" dirty="0"/>
              <a:t> à Mons est quasi finie.</a:t>
            </a:r>
          </a:p>
          <a:p>
            <a:pPr lvl="1"/>
            <a:r>
              <a:rPr lang="fr-FR" dirty="0"/>
              <a:t>en 1827, on constate un effondrement partiel à Mons, suite à des mouvements de sol. Il faut 8.000 £ pour réparer. Malversations et fraudes  commises par le colonel du Génie </a:t>
            </a:r>
            <a:r>
              <a:rPr lang="fr-FR" dirty="0" err="1"/>
              <a:t>Lobry</a:t>
            </a:r>
            <a:r>
              <a:rPr lang="fr-FR" dirty="0"/>
              <a:t>, le capitaine A… et le Major Pasteur à Ypres, Menin et Ostende. Le général Hennequin s’est suicidé en prison, l’inspecteur-général </a:t>
            </a:r>
            <a:r>
              <a:rPr lang="fr-FR" dirty="0" err="1"/>
              <a:t>Kraijenhoff</a:t>
            </a:r>
            <a:r>
              <a:rPr lang="fr-FR" dirty="0"/>
              <a:t> a été relevé de ses fonctions.</a:t>
            </a:r>
          </a:p>
          <a:p>
            <a:pPr lvl="1"/>
            <a:r>
              <a:rPr lang="fr-FR" dirty="0"/>
              <a:t>En 1828 et 1829, on s’attache à Menin et Audenarde, la première sensible car proche de la France. </a:t>
            </a:r>
            <a:r>
              <a:rPr lang="fr-FR" b="1" dirty="0"/>
              <a:t>Le magasin à poudre d’Ostende qui a explosé est reconstruit.</a:t>
            </a:r>
          </a:p>
          <a:p>
            <a:pPr lvl="1"/>
            <a:r>
              <a:rPr lang="fr-FR" dirty="0"/>
              <a:t>L’armement en artillerie est prévu pour 1829 et 1830</a:t>
            </a:r>
          </a:p>
          <a:p>
            <a:pPr lvl="2"/>
            <a:endParaRPr lang="fr-FR" dirty="0"/>
          </a:p>
          <a:p>
            <a:pPr marL="914400" lvl="2" indent="0">
              <a:buNone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704E296-84F8-459E-9D88-B3D3F42A3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A2838-20A4-4B9C-89F8-7B7A028A6E45}" type="slidenum">
              <a:rPr lang="fr-BE" smtClean="0"/>
              <a:t>13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67980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904DC04-00F6-4B7A-9968-4FEF1C7B9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36612"/>
            <a:ext cx="8515350" cy="5084763"/>
          </a:xfrm>
        </p:spPr>
        <p:txBody>
          <a:bodyPr/>
          <a:lstStyle/>
          <a:p>
            <a:r>
              <a:rPr lang="fr-FR" dirty="0"/>
              <a:t>Plan de défense basé sur Anvers</a:t>
            </a:r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1CC67C0-5A6D-41F8-8502-5FD9E0998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A2838-20A4-4B9C-89F8-7B7A028A6E45}" type="slidenum">
              <a:rPr lang="fr-BE" smtClean="0"/>
              <a:t>14</a:t>
            </a:fld>
            <a:endParaRPr lang="fr-BE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1F628FD-2742-492A-9B55-98E1230ABC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550" y="1506536"/>
            <a:ext cx="2731400" cy="397986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8EF1E6A-33F0-48C7-B818-37C5934599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69" y="1506536"/>
            <a:ext cx="6436169" cy="5351464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0906BED2-6BBD-4824-BF0B-31D11E66E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219" y="-26197"/>
            <a:ext cx="7886700" cy="1118397"/>
          </a:xfrm>
        </p:spPr>
        <p:txBody>
          <a:bodyPr/>
          <a:lstStyle/>
          <a:p>
            <a:pPr algn="ctr"/>
            <a:r>
              <a:rPr lang="fr-FR" dirty="0"/>
              <a:t>Déconstruction 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9921647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0ED5E09-F20D-4B47-9195-3F461B2B2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8515350" cy="6176963"/>
          </a:xfrm>
        </p:spPr>
        <p:txBody>
          <a:bodyPr/>
          <a:lstStyle/>
          <a:p>
            <a:r>
              <a:rPr lang="fr-FR" dirty="0"/>
              <a:t>Loi sur les octrois</a:t>
            </a:r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FDF83FD-E9CB-44CA-9D73-EF71A82D3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A2838-20A4-4B9C-89F8-7B7A028A6E45}" type="slidenum">
              <a:rPr lang="fr-BE" smtClean="0"/>
              <a:t>15</a:t>
            </a:fld>
            <a:endParaRPr lang="fr-BE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3F30317-3BC5-4234-8F76-823B4B91F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26" y="2370138"/>
            <a:ext cx="3255575" cy="435133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E296F51-0DD8-4BCF-92E6-FA066EFEC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116" y="68059"/>
            <a:ext cx="4409034" cy="672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8869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2D2C934-E20F-487C-93DC-682FF7D32B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8515350" cy="6176963"/>
          </a:xfrm>
        </p:spPr>
        <p:txBody>
          <a:bodyPr/>
          <a:lstStyle/>
          <a:p>
            <a:r>
              <a:rPr lang="fr-FR" dirty="0"/>
              <a:t>Obsolescence </a:t>
            </a:r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1104230-4D2D-47DA-B276-F79813010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A2838-20A4-4B9C-89F8-7B7A028A6E45}" type="slidenum">
              <a:rPr lang="fr-BE" smtClean="0"/>
              <a:t>16</a:t>
            </a:fld>
            <a:endParaRPr lang="fr-BE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9C222CF-C3BA-4EB3-95FD-2C6266D9E6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591702"/>
            <a:ext cx="4876800" cy="326629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2567DDD-DA4C-49E0-B0BA-4010109AC6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771" y="3591702"/>
            <a:ext cx="2200924" cy="326629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1CA7184-A394-4AD7-AB39-2E74E8A809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37905"/>
            <a:ext cx="3044444" cy="287440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6BB6FB2-9A18-4E4B-B3F8-A6AB10C03C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902"/>
            <a:ext cx="3832545" cy="287440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96CBC97-2DF8-4FF2-B1F4-FEEAEE7E4196}"/>
              </a:ext>
            </a:extLst>
          </p:cNvPr>
          <p:cNvSpPr txBox="1"/>
          <p:nvPr/>
        </p:nvSpPr>
        <p:spPr>
          <a:xfrm>
            <a:off x="4403460" y="681037"/>
            <a:ext cx="1616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GERMERSHEIM</a:t>
            </a:r>
            <a:endParaRPr lang="fr-BE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A9A9623-D71B-4564-AE7F-E2654718C4F6}"/>
              </a:ext>
            </a:extLst>
          </p:cNvPr>
          <p:cNvSpPr txBox="1"/>
          <p:nvPr/>
        </p:nvSpPr>
        <p:spPr>
          <a:xfrm>
            <a:off x="441187" y="3860213"/>
            <a:ext cx="1178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COBLENCE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64865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156DE9B-BDD8-41A9-A092-C9C6DF5BF7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8515350" cy="6176963"/>
          </a:xfrm>
        </p:spPr>
        <p:txBody>
          <a:bodyPr/>
          <a:lstStyle/>
          <a:p>
            <a:r>
              <a:rPr lang="fr-FR" dirty="0"/>
              <a:t>Démolitions : 1862-1895  </a:t>
            </a:r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2463DC4-FE33-4E88-BF38-3606BD7C4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A2838-20A4-4B9C-89F8-7B7A028A6E45}" type="slidenum">
              <a:rPr lang="fr-BE" smtClean="0"/>
              <a:t>17</a:t>
            </a:fld>
            <a:endParaRPr lang="fr-BE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2DE4A12-D1B5-452C-9E6A-EE8C57893D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77"/>
          <a:stretch/>
        </p:blipFill>
        <p:spPr>
          <a:xfrm>
            <a:off x="-39090" y="540861"/>
            <a:ext cx="4296765" cy="213235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E0C988F-BB3D-411D-8BD8-7D5204C811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115" y="2808230"/>
            <a:ext cx="3214107" cy="383774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06DC5BF-D75B-4180-8C38-0DB49931DA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612" y="136524"/>
            <a:ext cx="3745287" cy="249231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D4026CA-A421-4D4A-8779-9948559AA6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63" y="3214076"/>
            <a:ext cx="4671664" cy="350374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2F7DB21-F709-4918-AADF-4A6094CB1AC1}"/>
              </a:ext>
            </a:extLst>
          </p:cNvPr>
          <p:cNvSpPr txBox="1"/>
          <p:nvPr/>
        </p:nvSpPr>
        <p:spPr>
          <a:xfrm>
            <a:off x="671373" y="2758979"/>
            <a:ext cx="4066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NAMUR / TOURNAI / CHARLEROI / MONS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7028535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F18B80D-602E-4A02-A120-6F8459116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8515350" cy="6176963"/>
          </a:xfrm>
        </p:spPr>
        <p:txBody>
          <a:bodyPr/>
          <a:lstStyle/>
          <a:p>
            <a:r>
              <a:rPr lang="fr-FR"/>
              <a:t>Gand</a:t>
            </a:r>
            <a:r>
              <a:rPr lang="fr-FR" dirty="0"/>
              <a:t>, après 1870</a:t>
            </a:r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4CACE1-72E4-4DA0-B95B-3541ED4B5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A2838-20A4-4B9C-89F8-7B7A028A6E45}" type="slidenum">
              <a:rPr lang="fr-BE" smtClean="0"/>
              <a:t>18</a:t>
            </a:fld>
            <a:endParaRPr lang="fr-BE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DBD8FDB-D348-4CD8-A36C-5DA387EFED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600374"/>
            <a:ext cx="8204200" cy="612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8876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942EA12-8F3C-4C2E-8780-30B34DF04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8515350" cy="6176963"/>
          </a:xfrm>
        </p:spPr>
        <p:txBody>
          <a:bodyPr/>
          <a:lstStyle/>
          <a:p>
            <a:r>
              <a:rPr lang="fr-FR" dirty="0"/>
              <a:t>Ventes : Dinant 1878</a:t>
            </a:r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869CF3-E59A-4F10-B223-5AD3BA3BE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A2838-20A4-4B9C-89F8-7B7A028A6E45}" type="slidenum">
              <a:rPr lang="fr-BE" smtClean="0"/>
              <a:t>19</a:t>
            </a:fld>
            <a:endParaRPr lang="fr-BE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A8BD8C6-FB83-438B-A011-49D7769465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63" y="530920"/>
            <a:ext cx="8207073" cy="632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037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3E740D2D-2D5F-4EEB-AF83-A88278D695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400" y="7636"/>
            <a:ext cx="5918200" cy="6850364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EEEC7E6-EAE9-46F1-9E36-779F4A4AB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A2838-20A4-4B9C-89F8-7B7A028A6E45}" type="slidenum">
              <a:rPr lang="fr-BE" smtClean="0"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566066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EB100A7-9D68-46D1-BDAC-5B75F9060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8515350" cy="6176963"/>
          </a:xfrm>
        </p:spPr>
        <p:txBody>
          <a:bodyPr/>
          <a:lstStyle/>
          <a:p>
            <a:r>
              <a:rPr lang="fr-FR" dirty="0"/>
              <a:t>Maintien partiel </a:t>
            </a:r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8109B09-4B92-4A34-8CEC-8EA6C553E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A2838-20A4-4B9C-89F8-7B7A028A6E45}" type="slidenum">
              <a:rPr lang="fr-BE" smtClean="0"/>
              <a:t>20</a:t>
            </a:fld>
            <a:endParaRPr lang="fr-BE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5DB6B2F-90FF-4EFE-86DF-4566CA173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859"/>
            <a:ext cx="4876799" cy="326231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687860F-175F-4CCE-ABBC-11955E1232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468" y="2755081"/>
            <a:ext cx="4043532" cy="326231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E51E406-55DD-454B-903C-3EF92FEC2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836" y="-1"/>
            <a:ext cx="4047517" cy="257569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113C06F-F51D-48FB-8C18-458D050A2A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53" y="3933257"/>
            <a:ext cx="3879447" cy="282467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7AB88AA-039D-4CFB-8C96-2EF14C6A46DC}"/>
              </a:ext>
            </a:extLst>
          </p:cNvPr>
          <p:cNvSpPr txBox="1"/>
          <p:nvPr/>
        </p:nvSpPr>
        <p:spPr>
          <a:xfrm>
            <a:off x="1795738" y="3377168"/>
            <a:ext cx="936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NAMUR</a:t>
            </a:r>
            <a:endParaRPr lang="fr-BE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7E09CC9-A3B4-4FE1-873D-6FDF51F6FB06}"/>
              </a:ext>
            </a:extLst>
          </p:cNvPr>
          <p:cNvSpPr txBox="1"/>
          <p:nvPr/>
        </p:nvSpPr>
        <p:spPr>
          <a:xfrm>
            <a:off x="2933700" y="6282783"/>
            <a:ext cx="7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LIEGE</a:t>
            </a:r>
            <a:endParaRPr lang="fr-BE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9EBB6E2-3602-4F66-B26D-051EF7F58381}"/>
              </a:ext>
            </a:extLst>
          </p:cNvPr>
          <p:cNvSpPr txBox="1"/>
          <p:nvPr/>
        </p:nvSpPr>
        <p:spPr>
          <a:xfrm>
            <a:off x="6557207" y="6057914"/>
            <a:ext cx="2056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LIEGE, CHARTREUSE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1979479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B8C1875-F88B-437D-A3AE-781174681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A2838-20A4-4B9C-89F8-7B7A028A6E45}" type="slidenum">
              <a:rPr lang="fr-BE" smtClean="0"/>
              <a:t>21</a:t>
            </a:fld>
            <a:endParaRPr lang="fr-BE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EDDE4C7-B1BF-4E3C-9C73-9C0B1E09A3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377"/>
            <a:ext cx="4075091" cy="305631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2B051CE-9EA6-49CD-82BC-E0637CBD8D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3506"/>
            <a:ext cx="3632200" cy="242449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8E73B95-DE40-4436-A3E8-B71A2C481B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518" y="4433506"/>
            <a:ext cx="5046482" cy="241829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B09D512-AD09-4FC2-AC43-C4AD315B6B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172" y="460377"/>
            <a:ext cx="4592828" cy="305631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C721281-DCAB-4491-9DA9-4D526083F73F}"/>
              </a:ext>
            </a:extLst>
          </p:cNvPr>
          <p:cNvSpPr txBox="1"/>
          <p:nvPr/>
        </p:nvSpPr>
        <p:spPr>
          <a:xfrm>
            <a:off x="2832100" y="3790434"/>
            <a:ext cx="3189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ATH / TOURNAI / YPRES / MONS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238639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23B63D8-CF04-4191-8826-D353AACA5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8515350" cy="6176963"/>
          </a:xfrm>
        </p:spPr>
        <p:txBody>
          <a:bodyPr/>
          <a:lstStyle/>
          <a:p>
            <a:r>
              <a:rPr lang="fr-FR" dirty="0"/>
              <a:t>Démolitions fin XIXe-XXe siècle</a:t>
            </a:r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6440117-A2F9-414D-BF6F-6CDA7580E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A2838-20A4-4B9C-89F8-7B7A028A6E45}" type="slidenum">
              <a:rPr lang="fr-BE" smtClean="0"/>
              <a:t>22</a:t>
            </a:fld>
            <a:endParaRPr lang="fr-BE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1ECD2F2-4879-4E18-A7D7-563DA4747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596"/>
            <a:ext cx="4165600" cy="251450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DB29A5F-1D8E-4D9F-83CD-E5E0B8DB54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0418"/>
            <a:ext cx="4165600" cy="220623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BB365D7-F862-4659-883B-FFD24C7DC9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" t="8574" r="21251" b="11251"/>
          <a:stretch/>
        </p:blipFill>
        <p:spPr>
          <a:xfrm>
            <a:off x="4332618" y="577596"/>
            <a:ext cx="4811382" cy="313881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873A545-EF2F-458F-8F5C-328F72DC67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4" t="15098" r="14079" b="23293"/>
          <a:stretch/>
        </p:blipFill>
        <p:spPr>
          <a:xfrm>
            <a:off x="4332618" y="3517300"/>
            <a:ext cx="4811382" cy="3343384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2B20664E-30E5-4A0B-96E0-CEA2DF21AFBD}"/>
              </a:ext>
            </a:extLst>
          </p:cNvPr>
          <p:cNvSpPr txBox="1"/>
          <p:nvPr/>
        </p:nvSpPr>
        <p:spPr>
          <a:xfrm>
            <a:off x="901700" y="3314700"/>
            <a:ext cx="556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ATH</a:t>
            </a:r>
            <a:endParaRPr lang="fr-BE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AB24E2A-804D-486D-BBE1-57A8C6DC3FBE}"/>
              </a:ext>
            </a:extLst>
          </p:cNvPr>
          <p:cNvSpPr txBox="1"/>
          <p:nvPr/>
        </p:nvSpPr>
        <p:spPr>
          <a:xfrm>
            <a:off x="495300" y="6266657"/>
            <a:ext cx="936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NAMUR</a:t>
            </a:r>
            <a:endParaRPr lang="fr-BE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080F21A-C8CF-41FF-9DE1-A94E2CFC58D1}"/>
              </a:ext>
            </a:extLst>
          </p:cNvPr>
          <p:cNvSpPr txBox="1"/>
          <p:nvPr/>
        </p:nvSpPr>
        <p:spPr>
          <a:xfrm>
            <a:off x="7620000" y="136524"/>
            <a:ext cx="1159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BOUILLON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081802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7991B1-BCDB-493C-B9EB-9979AFD35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19E59EDA-0530-4F7E-9538-1D3525ACBE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66"/>
            <a:ext cx="9144000" cy="6748067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2499671-32C5-4B03-A88B-D82FAB363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A2838-20A4-4B9C-89F8-7B7A028A6E45}" type="slidenum">
              <a:rPr lang="fr-BE" smtClean="0"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02237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F436AB-04BA-4BF9-B77E-AAF36DC74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Construction 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24567B3-C3C5-4ECD-B23B-1BCC0B6E06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Premiers projets 1813-1814. variable en fonction du tracé de la frontière sud</a:t>
            </a:r>
          </a:p>
          <a:p>
            <a:r>
              <a:rPr lang="fr-FR" dirty="0"/>
              <a:t>Expropriation des terrains 1816-1818</a:t>
            </a:r>
          </a:p>
          <a:p>
            <a:r>
              <a:rPr lang="fr-FR" dirty="0"/>
              <a:t>Premières constructions 1816, achèvement 1830</a:t>
            </a:r>
          </a:p>
          <a:p>
            <a:r>
              <a:rPr lang="fr-FR" dirty="0"/>
              <a:t>Armement non terminé en 1830</a:t>
            </a:r>
          </a:p>
          <a:p>
            <a:r>
              <a:rPr lang="fr-FR" dirty="0"/>
              <a:t>Coût total : +/- 90 </a:t>
            </a:r>
            <a:r>
              <a:rPr lang="fr-FR" dirty="0" err="1"/>
              <a:t>Mio</a:t>
            </a:r>
            <a:r>
              <a:rPr lang="fr-FR" dirty="0"/>
              <a:t> florins (dont 16,7 Moi pour les expropriations)</a:t>
            </a:r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D68BD1A-E974-4511-977C-3E247240D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A2838-20A4-4B9C-89F8-7B7A028A6E45}" type="slidenum">
              <a:rPr lang="fr-BE" smtClean="0"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11103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CBE724-5E9A-4151-BF1D-316AE72FEB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Ordonnances de Guillaume II pour que la reconstruction profite aux populations locales</a:t>
            </a:r>
          </a:p>
          <a:p>
            <a:r>
              <a:rPr lang="fr-FR" dirty="0"/>
              <a:t>Enquêtes préalables des ingénieurs sur les sources de matériaux (carrières, argile, bois…)</a:t>
            </a:r>
          </a:p>
          <a:p>
            <a:r>
              <a:rPr lang="fr-FR" dirty="0"/>
              <a:t>Rapports d’ingénieurs parfois non suivis : malversations?</a:t>
            </a:r>
          </a:p>
          <a:p>
            <a:r>
              <a:rPr lang="fr-FR" dirty="0"/>
              <a:t>Durée courte de la reconstruction</a:t>
            </a:r>
          </a:p>
          <a:p>
            <a:r>
              <a:rPr lang="fr-FR" dirty="0"/>
              <a:t>Écroulements et effondrements suite à la rapidité</a:t>
            </a:r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65A5D17-65EB-4EFF-8F2A-5B742A40C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A2838-20A4-4B9C-89F8-7B7A028A6E45}" type="slidenum">
              <a:rPr lang="fr-BE" smtClean="0"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82540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3D3C221-F394-4B5E-A78F-2DB192C4B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9144000" cy="6176963"/>
          </a:xfrm>
        </p:spPr>
        <p:txBody>
          <a:bodyPr/>
          <a:lstStyle/>
          <a:p>
            <a:r>
              <a:rPr lang="fr-FR" dirty="0"/>
              <a:t>Problèmes de nivellement et de démolition des structures anciennes : Huy </a:t>
            </a:r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070F259-ACB4-445E-BAF2-FD1DE3E84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A2838-20A4-4B9C-89F8-7B7A028A6E45}" type="slidenum">
              <a:rPr lang="fr-BE" smtClean="0"/>
              <a:t>6</a:t>
            </a:fld>
            <a:endParaRPr lang="fr-BE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0929D80-F9C5-4B1E-A6BB-316F8F90E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6126"/>
            <a:ext cx="4460563" cy="271067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9422506-30D6-4875-8DA9-AC9E980C03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563" y="3345265"/>
            <a:ext cx="4674843" cy="351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243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60B939C-7776-4481-A6D0-006816C84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A2838-20A4-4B9C-89F8-7B7A028A6E45}" type="slidenum">
              <a:rPr lang="fr-BE" smtClean="0"/>
              <a:t>7</a:t>
            </a:fld>
            <a:endParaRPr lang="fr-BE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1AB98936-BC92-4B8C-931A-324C1AF17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8515350" cy="6176963"/>
          </a:xfrm>
        </p:spPr>
        <p:txBody>
          <a:bodyPr/>
          <a:lstStyle/>
          <a:p>
            <a:r>
              <a:rPr lang="fr-FR" dirty="0"/>
              <a:t>Dinant </a:t>
            </a:r>
            <a:endParaRPr lang="fr-BE" dirty="0"/>
          </a:p>
        </p:txBody>
      </p:sp>
      <p:pic>
        <p:nvPicPr>
          <p:cNvPr id="7" name="Espace réservé du contenu 5">
            <a:extLst>
              <a:ext uri="{FF2B5EF4-FFF2-40B4-BE49-F238E27FC236}">
                <a16:creationId xmlns:a16="http://schemas.microsoft.com/office/drawing/2014/main" id="{E83AC087-9197-4CF5-8D69-598C70EAB6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0" y="1703"/>
            <a:ext cx="6908800" cy="685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038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CCE7B0E-29BB-4CB7-A781-E8D4BFA46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8515350" cy="6176963"/>
          </a:xfrm>
        </p:spPr>
        <p:txBody>
          <a:bodyPr/>
          <a:lstStyle/>
          <a:p>
            <a:r>
              <a:rPr lang="fr-FR" dirty="0"/>
              <a:t>Bouillon, destruction du donjon du XIe siècle en 1824</a:t>
            </a:r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AD098CC-0A0F-423A-AB43-6AA4A72FC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A2838-20A4-4B9C-89F8-7B7A028A6E45}" type="slidenum">
              <a:rPr lang="fr-BE" smtClean="0"/>
              <a:t>8</a:t>
            </a:fld>
            <a:endParaRPr lang="fr-BE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154161C-E16A-49CA-825A-0C35347EC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4864"/>
            <a:ext cx="5880100" cy="3200146"/>
          </a:xfrm>
          <a:prstGeom prst="rect">
            <a:avLst/>
          </a:prstGeom>
        </p:spPr>
      </p:pic>
      <p:sp>
        <p:nvSpPr>
          <p:cNvPr id="10" name="Accolade fermante 9">
            <a:extLst>
              <a:ext uri="{FF2B5EF4-FFF2-40B4-BE49-F238E27FC236}">
                <a16:creationId xmlns:a16="http://schemas.microsoft.com/office/drawing/2014/main" id="{B26D5BF7-E748-4733-B21A-2A10B1850B6A}"/>
              </a:ext>
            </a:extLst>
          </p:cNvPr>
          <p:cNvSpPr/>
          <p:nvPr/>
        </p:nvSpPr>
        <p:spPr>
          <a:xfrm rot="5400000">
            <a:off x="4359742" y="1643150"/>
            <a:ext cx="146639" cy="2081276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2B5226B-B5A0-4B41-A580-90482368FF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0" y="3088481"/>
            <a:ext cx="6489700" cy="3770815"/>
          </a:xfrm>
          <a:prstGeom prst="rect">
            <a:avLst/>
          </a:prstGeom>
        </p:spPr>
      </p:pic>
      <p:sp>
        <p:nvSpPr>
          <p:cNvPr id="12" name="Flèche : bas 11">
            <a:extLst>
              <a:ext uri="{FF2B5EF4-FFF2-40B4-BE49-F238E27FC236}">
                <a16:creationId xmlns:a16="http://schemas.microsoft.com/office/drawing/2014/main" id="{757EE538-9D9D-4BF1-83C0-DE390F30208B}"/>
              </a:ext>
            </a:extLst>
          </p:cNvPr>
          <p:cNvSpPr/>
          <p:nvPr/>
        </p:nvSpPr>
        <p:spPr>
          <a:xfrm rot="9078150">
            <a:off x="5712682" y="4223513"/>
            <a:ext cx="163955" cy="66703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18916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039635-58CD-49EC-B3ED-5A5568100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8515350" cy="6176963"/>
          </a:xfrm>
        </p:spPr>
        <p:txBody>
          <a:bodyPr/>
          <a:lstStyle/>
          <a:p>
            <a:r>
              <a:rPr lang="fr-FR" dirty="0"/>
              <a:t>Source pour l’évolution des travaux : , rapports bisannuels des ingénieurs britanniques, signés par le col. John T. Jones (1783-1843)</a:t>
            </a:r>
          </a:p>
          <a:p>
            <a:r>
              <a:rPr lang="fr-FR" dirty="0"/>
              <a:t>Édités en 1860… </a:t>
            </a:r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EE1DEF9-37C0-463C-AF88-7FA6B414D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A2838-20A4-4B9C-89F8-7B7A028A6E45}" type="slidenum">
              <a:rPr lang="fr-BE" smtClean="0"/>
              <a:t>9</a:t>
            </a:fld>
            <a:endParaRPr lang="fr-BE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9CDD7B0-51CE-48E2-9880-A4C3CCC7F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0" y="1568451"/>
            <a:ext cx="3435350" cy="515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1837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1145</Words>
  <Application>Microsoft Office PowerPoint</Application>
  <PresentationFormat>On-screen Show (4:3)</PresentationFormat>
  <Paragraphs>122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La Barrière Wellington :  construction et déconstruction</vt:lpstr>
      <vt:lpstr>PowerPoint Presentation</vt:lpstr>
      <vt:lpstr>PowerPoint Presentation</vt:lpstr>
      <vt:lpstr>Construction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Déconstruction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Philippe Bragard</dc:creator>
  <cp:lastModifiedBy>Rafael Deroo</cp:lastModifiedBy>
  <cp:revision>39</cp:revision>
  <dcterms:created xsi:type="dcterms:W3CDTF">2025-11-11T09:22:44Z</dcterms:created>
  <dcterms:modified xsi:type="dcterms:W3CDTF">2025-11-17T09:28:00Z</dcterms:modified>
</cp:coreProperties>
</file>