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6" r:id="rId1"/>
  </p:sldMasterIdLst>
  <p:notesMasterIdLst>
    <p:notesMasterId r:id="rId32"/>
  </p:notesMasterIdLst>
  <p:handoutMasterIdLst>
    <p:handoutMasterId r:id="rId33"/>
  </p:handoutMasterIdLst>
  <p:sldIdLst>
    <p:sldId id="257" r:id="rId2"/>
    <p:sldId id="281" r:id="rId3"/>
    <p:sldId id="334" r:id="rId4"/>
    <p:sldId id="336" r:id="rId5"/>
    <p:sldId id="335" r:id="rId6"/>
    <p:sldId id="293" r:id="rId7"/>
    <p:sldId id="300" r:id="rId8"/>
    <p:sldId id="294" r:id="rId9"/>
    <p:sldId id="297" r:id="rId10"/>
    <p:sldId id="306" r:id="rId11"/>
    <p:sldId id="302" r:id="rId12"/>
    <p:sldId id="342" r:id="rId13"/>
    <p:sldId id="337" r:id="rId14"/>
    <p:sldId id="338" r:id="rId15"/>
    <p:sldId id="339" r:id="rId16"/>
    <p:sldId id="325" r:id="rId17"/>
    <p:sldId id="315" r:id="rId18"/>
    <p:sldId id="321" r:id="rId19"/>
    <p:sldId id="319" r:id="rId20"/>
    <p:sldId id="313" r:id="rId21"/>
    <p:sldId id="316" r:id="rId22"/>
    <p:sldId id="322" r:id="rId23"/>
    <p:sldId id="324" r:id="rId24"/>
    <p:sldId id="340" r:id="rId25"/>
    <p:sldId id="343" r:id="rId26"/>
    <p:sldId id="344" r:id="rId27"/>
    <p:sldId id="345" r:id="rId28"/>
    <p:sldId id="259" r:id="rId29"/>
    <p:sldId id="346" r:id="rId30"/>
    <p:sldId id="347" r:id="rId31"/>
  </p:sldIdLst>
  <p:sldSz cx="11430000" cy="6858000"/>
  <p:notesSz cx="6669088" cy="9926638"/>
  <p:defaultTextStyle>
    <a:defPPr>
      <a:defRPr lang="nl-BE"/>
    </a:defPPr>
    <a:lvl1pPr marL="0" algn="l" defTabSz="554466" rtl="0" eaLnBrk="1" latinLnBrk="0" hangingPunct="1">
      <a:defRPr sz="1092" kern="1200">
        <a:solidFill>
          <a:schemeClr val="tx1"/>
        </a:solidFill>
        <a:latin typeface="+mn-lt"/>
        <a:ea typeface="+mn-ea"/>
        <a:cs typeface="+mn-cs"/>
      </a:defRPr>
    </a:lvl1pPr>
    <a:lvl2pPr marL="277233" algn="l" defTabSz="554466" rtl="0" eaLnBrk="1" latinLnBrk="0" hangingPunct="1">
      <a:defRPr sz="1092" kern="1200">
        <a:solidFill>
          <a:schemeClr val="tx1"/>
        </a:solidFill>
        <a:latin typeface="+mn-lt"/>
        <a:ea typeface="+mn-ea"/>
        <a:cs typeface="+mn-cs"/>
      </a:defRPr>
    </a:lvl2pPr>
    <a:lvl3pPr marL="554466" algn="l" defTabSz="554466" rtl="0" eaLnBrk="1" latinLnBrk="0" hangingPunct="1">
      <a:defRPr sz="1092" kern="1200">
        <a:solidFill>
          <a:schemeClr val="tx1"/>
        </a:solidFill>
        <a:latin typeface="+mn-lt"/>
        <a:ea typeface="+mn-ea"/>
        <a:cs typeface="+mn-cs"/>
      </a:defRPr>
    </a:lvl3pPr>
    <a:lvl4pPr marL="831699" algn="l" defTabSz="554466" rtl="0" eaLnBrk="1" latinLnBrk="0" hangingPunct="1">
      <a:defRPr sz="1092" kern="1200">
        <a:solidFill>
          <a:schemeClr val="tx1"/>
        </a:solidFill>
        <a:latin typeface="+mn-lt"/>
        <a:ea typeface="+mn-ea"/>
        <a:cs typeface="+mn-cs"/>
      </a:defRPr>
    </a:lvl4pPr>
    <a:lvl5pPr marL="1108933" algn="l" defTabSz="554466" rtl="0" eaLnBrk="1" latinLnBrk="0" hangingPunct="1">
      <a:defRPr sz="1092" kern="1200">
        <a:solidFill>
          <a:schemeClr val="tx1"/>
        </a:solidFill>
        <a:latin typeface="+mn-lt"/>
        <a:ea typeface="+mn-ea"/>
        <a:cs typeface="+mn-cs"/>
      </a:defRPr>
    </a:lvl5pPr>
    <a:lvl6pPr marL="1386166" algn="l" defTabSz="554466" rtl="0" eaLnBrk="1" latinLnBrk="0" hangingPunct="1">
      <a:defRPr sz="1092" kern="1200">
        <a:solidFill>
          <a:schemeClr val="tx1"/>
        </a:solidFill>
        <a:latin typeface="+mn-lt"/>
        <a:ea typeface="+mn-ea"/>
        <a:cs typeface="+mn-cs"/>
      </a:defRPr>
    </a:lvl6pPr>
    <a:lvl7pPr marL="1663399" algn="l" defTabSz="554466" rtl="0" eaLnBrk="1" latinLnBrk="0" hangingPunct="1">
      <a:defRPr sz="1092" kern="1200">
        <a:solidFill>
          <a:schemeClr val="tx1"/>
        </a:solidFill>
        <a:latin typeface="+mn-lt"/>
        <a:ea typeface="+mn-ea"/>
        <a:cs typeface="+mn-cs"/>
      </a:defRPr>
    </a:lvl7pPr>
    <a:lvl8pPr marL="1940633" algn="l" defTabSz="554466" rtl="0" eaLnBrk="1" latinLnBrk="0" hangingPunct="1">
      <a:defRPr sz="1092" kern="1200">
        <a:solidFill>
          <a:schemeClr val="tx1"/>
        </a:solidFill>
        <a:latin typeface="+mn-lt"/>
        <a:ea typeface="+mn-ea"/>
        <a:cs typeface="+mn-cs"/>
      </a:defRPr>
    </a:lvl8pPr>
    <a:lvl9pPr marL="2217866" algn="l" defTabSz="554466"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 Roels" initials="ER" lastIdx="1" clrIdx="0">
    <p:extLst>
      <p:ext uri="{19B8F6BF-5375-455C-9EA6-DF929625EA0E}">
        <p15:presenceInfo xmlns:p15="http://schemas.microsoft.com/office/powerpoint/2012/main" userId="S-1-5-21-1454471165-1417001333-839522115-1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960"/>
    <a:srgbClr val="05055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83414" autoAdjust="0"/>
  </p:normalViewPr>
  <p:slideViewPr>
    <p:cSldViewPr>
      <p:cViewPr varScale="1">
        <p:scale>
          <a:sx n="92" d="100"/>
          <a:sy n="92" d="100"/>
        </p:scale>
        <p:origin x="1998" y="90"/>
      </p:cViewPr>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90078" cy="497447"/>
          </a:xfrm>
          <a:prstGeom prst="rect">
            <a:avLst/>
          </a:prstGeom>
        </p:spPr>
        <p:txBody>
          <a:bodyPr vert="horz" lIns="48308" tIns="24154" rIns="48308" bIns="24154" rtlCol="0"/>
          <a:lstStyle>
            <a:lvl1pPr algn="l">
              <a:defRPr sz="600"/>
            </a:lvl1pPr>
          </a:lstStyle>
          <a:p>
            <a:endParaRPr lang="nl-BE"/>
          </a:p>
        </p:txBody>
      </p:sp>
      <p:sp>
        <p:nvSpPr>
          <p:cNvPr id="3" name="Tijdelijke aanduiding voor datum 2"/>
          <p:cNvSpPr>
            <a:spLocks noGrp="1"/>
          </p:cNvSpPr>
          <p:nvPr>
            <p:ph type="dt" sz="quarter" idx="1"/>
          </p:nvPr>
        </p:nvSpPr>
        <p:spPr>
          <a:xfrm>
            <a:off x="3777430" y="0"/>
            <a:ext cx="2890078" cy="497447"/>
          </a:xfrm>
          <a:prstGeom prst="rect">
            <a:avLst/>
          </a:prstGeom>
        </p:spPr>
        <p:txBody>
          <a:bodyPr vert="horz" lIns="48308" tIns="24154" rIns="48308" bIns="24154" rtlCol="0"/>
          <a:lstStyle>
            <a:lvl1pPr algn="r">
              <a:defRPr sz="600"/>
            </a:lvl1pPr>
          </a:lstStyle>
          <a:p>
            <a:fld id="{CEE1A019-E05D-49E0-A7D9-AB73E9B6F3D8}" type="datetimeFigureOut">
              <a:rPr lang="nl-BE" smtClean="0"/>
              <a:t>3/12/2025</a:t>
            </a:fld>
            <a:endParaRPr lang="nl-BE"/>
          </a:p>
        </p:txBody>
      </p:sp>
      <p:sp>
        <p:nvSpPr>
          <p:cNvPr id="4" name="Tijdelijke aanduiding voor voettekst 3"/>
          <p:cNvSpPr>
            <a:spLocks noGrp="1"/>
          </p:cNvSpPr>
          <p:nvPr>
            <p:ph type="ftr" sz="quarter" idx="2"/>
          </p:nvPr>
        </p:nvSpPr>
        <p:spPr>
          <a:xfrm>
            <a:off x="0" y="9429192"/>
            <a:ext cx="2890078" cy="497446"/>
          </a:xfrm>
          <a:prstGeom prst="rect">
            <a:avLst/>
          </a:prstGeom>
        </p:spPr>
        <p:txBody>
          <a:bodyPr vert="horz" lIns="48308" tIns="24154" rIns="48308" bIns="24154" rtlCol="0" anchor="b"/>
          <a:lstStyle>
            <a:lvl1pPr algn="l">
              <a:defRPr sz="600"/>
            </a:lvl1pPr>
          </a:lstStyle>
          <a:p>
            <a:endParaRPr lang="nl-BE"/>
          </a:p>
        </p:txBody>
      </p:sp>
      <p:sp>
        <p:nvSpPr>
          <p:cNvPr id="5" name="Tijdelijke aanduiding voor dianummer 4"/>
          <p:cNvSpPr>
            <a:spLocks noGrp="1"/>
          </p:cNvSpPr>
          <p:nvPr>
            <p:ph type="sldNum" sz="quarter" idx="3"/>
          </p:nvPr>
        </p:nvSpPr>
        <p:spPr>
          <a:xfrm>
            <a:off x="3777430" y="9429192"/>
            <a:ext cx="2890078" cy="497446"/>
          </a:xfrm>
          <a:prstGeom prst="rect">
            <a:avLst/>
          </a:prstGeom>
        </p:spPr>
        <p:txBody>
          <a:bodyPr vert="horz" lIns="48308" tIns="24154" rIns="48308" bIns="24154" rtlCol="0" anchor="b"/>
          <a:lstStyle>
            <a:lvl1pPr algn="r">
              <a:defRPr sz="600"/>
            </a:lvl1pPr>
          </a:lstStyle>
          <a:p>
            <a:fld id="{E1DC8A41-C0B8-489B-9DD2-D6AF5B2E40AF}" type="slidenum">
              <a:rPr lang="nl-BE" smtClean="0"/>
              <a:t>‹nr.›</a:t>
            </a:fld>
            <a:endParaRPr lang="nl-BE"/>
          </a:p>
        </p:txBody>
      </p:sp>
    </p:spTree>
    <p:extLst>
      <p:ext uri="{BB962C8B-B14F-4D97-AF65-F5344CB8AC3E}">
        <p14:creationId xmlns:p14="http://schemas.microsoft.com/office/powerpoint/2010/main" val="1096558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078" cy="497447"/>
          </a:xfrm>
          <a:prstGeom prst="rect">
            <a:avLst/>
          </a:prstGeom>
        </p:spPr>
        <p:txBody>
          <a:bodyPr vert="horz" lIns="48308" tIns="24154" rIns="48308" bIns="24154" rtlCol="0"/>
          <a:lstStyle>
            <a:lvl1pPr algn="l">
              <a:defRPr sz="600"/>
            </a:lvl1pPr>
          </a:lstStyle>
          <a:p>
            <a:endParaRPr lang="nl-BE"/>
          </a:p>
        </p:txBody>
      </p:sp>
      <p:sp>
        <p:nvSpPr>
          <p:cNvPr id="3" name="Date Placeholder 2"/>
          <p:cNvSpPr>
            <a:spLocks noGrp="1"/>
          </p:cNvSpPr>
          <p:nvPr>
            <p:ph type="dt" idx="1"/>
          </p:nvPr>
        </p:nvSpPr>
        <p:spPr>
          <a:xfrm>
            <a:off x="3777430" y="0"/>
            <a:ext cx="2890078" cy="497447"/>
          </a:xfrm>
          <a:prstGeom prst="rect">
            <a:avLst/>
          </a:prstGeom>
        </p:spPr>
        <p:txBody>
          <a:bodyPr vert="horz" lIns="48308" tIns="24154" rIns="48308" bIns="24154" rtlCol="0"/>
          <a:lstStyle>
            <a:lvl1pPr algn="r">
              <a:defRPr sz="600"/>
            </a:lvl1pPr>
          </a:lstStyle>
          <a:p>
            <a:fld id="{BE0A72FD-317E-4E00-93CE-474E7C94D655}" type="datetimeFigureOut">
              <a:rPr lang="nl-BE" smtClean="0"/>
              <a:t>3/12/2025</a:t>
            </a:fld>
            <a:endParaRPr lang="nl-BE"/>
          </a:p>
        </p:txBody>
      </p:sp>
      <p:sp>
        <p:nvSpPr>
          <p:cNvPr id="4" name="Slide Image Placeholder 3"/>
          <p:cNvSpPr>
            <a:spLocks noGrp="1" noRot="1" noChangeAspect="1"/>
          </p:cNvSpPr>
          <p:nvPr>
            <p:ph type="sldImg" idx="2"/>
          </p:nvPr>
        </p:nvSpPr>
        <p:spPr>
          <a:xfrm>
            <a:off x="542925" y="1241425"/>
            <a:ext cx="5583238" cy="3349625"/>
          </a:xfrm>
          <a:prstGeom prst="rect">
            <a:avLst/>
          </a:prstGeom>
          <a:noFill/>
          <a:ln w="12700">
            <a:solidFill>
              <a:prstClr val="black"/>
            </a:solidFill>
          </a:ln>
        </p:spPr>
        <p:txBody>
          <a:bodyPr vert="horz" lIns="48308" tIns="24154" rIns="48308" bIns="24154" rtlCol="0" anchor="ctr"/>
          <a:lstStyle/>
          <a:p>
            <a:endParaRPr lang="nl-BE"/>
          </a:p>
        </p:txBody>
      </p:sp>
      <p:sp>
        <p:nvSpPr>
          <p:cNvPr id="5" name="Notes Placeholder 4"/>
          <p:cNvSpPr>
            <a:spLocks noGrp="1"/>
          </p:cNvSpPr>
          <p:nvPr>
            <p:ph type="body" sz="quarter" idx="3"/>
          </p:nvPr>
        </p:nvSpPr>
        <p:spPr>
          <a:xfrm>
            <a:off x="666699" y="4776603"/>
            <a:ext cx="5335691" cy="3909903"/>
          </a:xfrm>
          <a:prstGeom prst="rect">
            <a:avLst/>
          </a:prstGeom>
        </p:spPr>
        <p:txBody>
          <a:bodyPr vert="horz" lIns="48308" tIns="24154" rIns="48308" bIns="24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9192"/>
            <a:ext cx="2890078" cy="497446"/>
          </a:xfrm>
          <a:prstGeom prst="rect">
            <a:avLst/>
          </a:prstGeom>
        </p:spPr>
        <p:txBody>
          <a:bodyPr vert="horz" lIns="48308" tIns="24154" rIns="48308" bIns="24154" rtlCol="0" anchor="b"/>
          <a:lstStyle>
            <a:lvl1pPr algn="l">
              <a:defRPr sz="600"/>
            </a:lvl1pPr>
          </a:lstStyle>
          <a:p>
            <a:endParaRPr lang="nl-BE"/>
          </a:p>
        </p:txBody>
      </p:sp>
      <p:sp>
        <p:nvSpPr>
          <p:cNvPr id="7" name="Slide Number Placeholder 6"/>
          <p:cNvSpPr>
            <a:spLocks noGrp="1"/>
          </p:cNvSpPr>
          <p:nvPr>
            <p:ph type="sldNum" sz="quarter" idx="5"/>
          </p:nvPr>
        </p:nvSpPr>
        <p:spPr>
          <a:xfrm>
            <a:off x="3777430" y="9429192"/>
            <a:ext cx="2890078" cy="497446"/>
          </a:xfrm>
          <a:prstGeom prst="rect">
            <a:avLst/>
          </a:prstGeom>
        </p:spPr>
        <p:txBody>
          <a:bodyPr vert="horz" lIns="48308" tIns="24154" rIns="48308" bIns="24154" rtlCol="0" anchor="b"/>
          <a:lstStyle>
            <a:lvl1pPr algn="r">
              <a:defRPr sz="600"/>
            </a:lvl1pPr>
          </a:lstStyle>
          <a:p>
            <a:fld id="{9452F3BA-2F23-4F54-8ED6-27561BC03F60}" type="slidenum">
              <a:rPr lang="nl-BE" smtClean="0"/>
              <a:t>‹nr.›</a:t>
            </a:fld>
            <a:endParaRPr lang="nl-BE"/>
          </a:p>
        </p:txBody>
      </p:sp>
    </p:spTree>
    <p:extLst>
      <p:ext uri="{BB962C8B-B14F-4D97-AF65-F5344CB8AC3E}">
        <p14:creationId xmlns:p14="http://schemas.microsoft.com/office/powerpoint/2010/main" val="2113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Welcome to everyone. Today my colleague Stijn and I will guide you through the remarkable fortress history of </a:t>
            </a:r>
            <a:r>
              <a:rPr lang="en-US" dirty="0" err="1"/>
              <a:t>Oudenaarde</a:t>
            </a:r>
            <a:r>
              <a:rPr lang="en-US" dirty="0"/>
              <a:t> — a story that begins in the 10th century and still shapes our landscape, our urban structure and even our future vision.</a:t>
            </a:r>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a:t>
            </a:fld>
            <a:endParaRPr lang="nl-BE"/>
          </a:p>
        </p:txBody>
      </p:sp>
    </p:spTree>
    <p:extLst>
      <p:ext uri="{BB962C8B-B14F-4D97-AF65-F5344CB8AC3E}">
        <p14:creationId xmlns:p14="http://schemas.microsoft.com/office/powerpoint/2010/main" val="292215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The goal was not only to restore, but also to reinterpret the site.</a:t>
            </a:r>
          </a:p>
          <a:p>
            <a:r>
              <a:rPr lang="en-US" dirty="0"/>
              <a:t>A concrete profile wall shows the original height of the ramparts — a simple but effective tool to help visitors understand the structure.</a:t>
            </a:r>
          </a:p>
          <a:p>
            <a:r>
              <a:rPr lang="en-US" dirty="0"/>
              <a:t>We are working on the development of an educational game to bring the military history of the city to life for families and young people, giving them a better understanding of this part of history.</a:t>
            </a:r>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11</a:t>
            </a:fld>
            <a:endParaRPr lang="nl-BE"/>
          </a:p>
        </p:txBody>
      </p:sp>
    </p:spTree>
    <p:extLst>
      <p:ext uri="{BB962C8B-B14F-4D97-AF65-F5344CB8AC3E}">
        <p14:creationId xmlns:p14="http://schemas.microsoft.com/office/powerpoint/2010/main" val="1422020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The Battle of Oudenaarde </a:t>
            </a:r>
            <a:r>
              <a:rPr lang="nl-BE" sz="1200" kern="1200" dirty="0" err="1">
                <a:solidFill>
                  <a:schemeClr val="tx1"/>
                </a:solidFill>
                <a:effectLst/>
                <a:latin typeface="+mn-lt"/>
                <a:ea typeface="+mn-ea"/>
                <a:cs typeface="+mn-cs"/>
              </a:rPr>
              <a:t>didn’t</a:t>
            </a:r>
            <a:r>
              <a:rPr lang="nl-BE" sz="1200" kern="1200" dirty="0">
                <a:solidFill>
                  <a:schemeClr val="tx1"/>
                </a:solidFill>
                <a:effectLst/>
                <a:latin typeface="+mn-lt"/>
                <a:ea typeface="+mn-ea"/>
                <a:cs typeface="+mn-cs"/>
              </a:rPr>
              <a:t> take </a:t>
            </a:r>
            <a:r>
              <a:rPr lang="nl-BE" sz="1200" kern="1200" dirty="0" err="1">
                <a:solidFill>
                  <a:schemeClr val="tx1"/>
                </a:solidFill>
                <a:effectLst/>
                <a:latin typeface="+mn-lt"/>
                <a:ea typeface="+mn-ea"/>
                <a:cs typeface="+mn-cs"/>
              </a:rPr>
              <a:t>place</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itself</a:t>
            </a:r>
            <a:r>
              <a:rPr lang="nl-BE" sz="1200" kern="1200" dirty="0">
                <a:solidFill>
                  <a:schemeClr val="tx1"/>
                </a:solidFill>
                <a:effectLst/>
                <a:latin typeface="+mn-lt"/>
                <a:ea typeface="+mn-ea"/>
                <a:cs typeface="+mn-cs"/>
              </a:rPr>
              <a:t> but had major </a:t>
            </a:r>
            <a:r>
              <a:rPr lang="nl-BE" sz="1200" kern="1200" dirty="0" err="1">
                <a:solidFill>
                  <a:schemeClr val="tx1"/>
                </a:solidFill>
                <a:effectLst/>
                <a:latin typeface="+mn-lt"/>
                <a:ea typeface="+mn-ea"/>
                <a:cs typeface="+mn-cs"/>
              </a:rPr>
              <a:t>consequences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inhabitants</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r>
              <a:rPr lang="nl-BE" sz="1200" kern="1200" dirty="0" err="1">
                <a:solidFill>
                  <a:schemeClr val="tx1"/>
                </a:solidFill>
                <a:effectLst/>
                <a:latin typeface="+mn-lt"/>
                <a:ea typeface="+mn-ea"/>
                <a:cs typeface="+mn-cs"/>
              </a:rPr>
              <a:t>Troops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stayed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within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town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battle</a:t>
            </a:r>
            <a:r>
              <a:rPr lang="nl-BE" sz="1200" kern="1200" dirty="0">
                <a:solidFill>
                  <a:schemeClr val="tx1"/>
                </a:solidFill>
                <a:effectLst/>
                <a:latin typeface="+mn-lt"/>
                <a:ea typeface="+mn-ea"/>
                <a:cs typeface="+mn-cs"/>
              </a:rPr>
              <a:t> was a </a:t>
            </a:r>
            <a:r>
              <a:rPr lang="nl-BE" sz="1200" kern="1200" dirty="0" err="1">
                <a:solidFill>
                  <a:schemeClr val="tx1"/>
                </a:solidFill>
                <a:effectLst/>
                <a:latin typeface="+mn-lt"/>
                <a:ea typeface="+mn-ea"/>
                <a:cs typeface="+mn-cs"/>
              </a:rPr>
              <a:t>turning</a:t>
            </a:r>
            <a:r>
              <a:rPr lang="nl-BE" sz="1200" kern="1200" dirty="0">
                <a:solidFill>
                  <a:schemeClr val="tx1"/>
                </a:solidFill>
                <a:effectLst/>
                <a:latin typeface="+mn-lt"/>
                <a:ea typeface="+mn-ea"/>
                <a:cs typeface="+mn-cs"/>
              </a:rPr>
              <a:t> point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War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Spanish </a:t>
            </a:r>
            <a:r>
              <a:rPr lang="nl-BE" sz="1200" kern="1200" dirty="0" err="1">
                <a:solidFill>
                  <a:schemeClr val="tx1"/>
                </a:solidFill>
                <a:effectLst/>
                <a:latin typeface="+mn-lt"/>
                <a:ea typeface="+mn-ea"/>
                <a:cs typeface="+mn-cs"/>
              </a:rPr>
              <a:t>Succession</a:t>
            </a:r>
            <a:r>
              <a:rPr lang="nl-BE" sz="1200" kern="1200" dirty="0">
                <a:solidFill>
                  <a:schemeClr val="tx1"/>
                </a:solidFill>
                <a:effectLst/>
                <a:latin typeface="+mn-lt"/>
                <a:ea typeface="+mn-ea"/>
                <a:cs typeface="+mn-cs"/>
              </a:rPr>
              <a:t>.</a:t>
            </a:r>
            <a:br>
              <a:rPr lang="nl-BE" sz="1200" kern="1200" dirty="0">
                <a:solidFill>
                  <a:schemeClr val="tx1"/>
                </a:solidFill>
                <a:effectLst/>
                <a:latin typeface="+mn-lt"/>
                <a:ea typeface="+mn-ea"/>
                <a:cs typeface="+mn-cs"/>
              </a:rPr>
            </a:br>
            <a:r>
              <a:rPr lang="en-US" dirty="0"/>
              <a:t>In </a:t>
            </a:r>
            <a:r>
              <a:rPr lang="en-US" b="1" dirty="0"/>
              <a:t>2008</a:t>
            </a:r>
            <a:r>
              <a:rPr lang="en-US" dirty="0"/>
              <a:t>, a project was launched to </a:t>
            </a:r>
            <a:r>
              <a:rPr lang="en-US" b="1" dirty="0"/>
              <a:t>commemorate the battle</a:t>
            </a:r>
            <a:r>
              <a:rPr lang="en-US" dirty="0"/>
              <a:t>. Key activities included:</a:t>
            </a:r>
          </a:p>
          <a:p>
            <a:r>
              <a:rPr lang="en-US" dirty="0"/>
              <a:t>An </a:t>
            </a:r>
            <a:r>
              <a:rPr lang="en-US" b="1" dirty="0"/>
              <a:t>exhibition</a:t>
            </a:r>
            <a:r>
              <a:rPr lang="en-US" dirty="0"/>
              <a:t> about the battle and its historical context.</a:t>
            </a:r>
          </a:p>
          <a:p>
            <a:r>
              <a:rPr lang="en-US" b="1" dirty="0"/>
              <a:t>Historical reenactments</a:t>
            </a:r>
            <a:r>
              <a:rPr lang="en-US" dirty="0"/>
              <a:t> to bring the events to life.</a:t>
            </a:r>
          </a:p>
          <a:p>
            <a:r>
              <a:rPr lang="en-US" dirty="0"/>
              <a:t>Creation of </a:t>
            </a:r>
            <a:r>
              <a:rPr lang="en-US" b="1" dirty="0"/>
              <a:t>walking and cycling routes</a:t>
            </a:r>
            <a:r>
              <a:rPr lang="en-US" dirty="0"/>
              <a:t> highlighting the battlefield areas.</a:t>
            </a:r>
          </a:p>
          <a:p>
            <a:r>
              <a:rPr lang="en-US" dirty="0"/>
              <a:t>Promotion of a </a:t>
            </a:r>
            <a:r>
              <a:rPr lang="en-US" b="1" dirty="0"/>
              <a:t>regional product</a:t>
            </a:r>
            <a:r>
              <a:rPr lang="en-US" dirty="0"/>
              <a:t> linked to the event.</a:t>
            </a:r>
          </a:p>
          <a:p>
            <a:r>
              <a:rPr lang="en-US" dirty="0"/>
              <a:t>Construction of a </a:t>
            </a:r>
            <a:r>
              <a:rPr lang="en-US" b="1" dirty="0"/>
              <a:t>lookout tower</a:t>
            </a:r>
            <a:r>
              <a:rPr lang="en-US" dirty="0"/>
              <a:t> for visitors to understand the battlefield geography.</a:t>
            </a:r>
          </a:p>
          <a:p>
            <a:r>
              <a:rPr lang="en-US" dirty="0"/>
              <a:t>An </a:t>
            </a:r>
            <a:r>
              <a:rPr lang="en-US" b="1" dirty="0"/>
              <a:t>archaeological pilot project</a:t>
            </a:r>
            <a:r>
              <a:rPr lang="en-US" dirty="0"/>
              <a:t> called “</a:t>
            </a:r>
            <a:r>
              <a:rPr lang="en-US" b="1" dirty="0"/>
              <a:t>Casus Belli</a:t>
            </a:r>
            <a:r>
              <a:rPr lang="en-US" dirty="0"/>
              <a:t>” exploring battlefield remains.</a:t>
            </a:r>
          </a:p>
          <a:p>
            <a:r>
              <a:rPr lang="en-US" dirty="0"/>
              <a:t>Overall, the 2008 project combined </a:t>
            </a:r>
            <a:r>
              <a:rPr lang="en-US" b="1" dirty="0"/>
              <a:t>history, culture, and tourism</a:t>
            </a:r>
            <a:r>
              <a:rPr lang="en-US" dirty="0"/>
              <a:t>, allowing both locals and visitors to connect with </a:t>
            </a:r>
            <a:r>
              <a:rPr lang="en-US" dirty="0" err="1"/>
              <a:t>Oudenaarde’s</a:t>
            </a:r>
            <a:r>
              <a:rPr lang="en-US" dirty="0"/>
              <a:t> past.</a:t>
            </a: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12</a:t>
            </a:fld>
            <a:endParaRPr lang="nl-BE"/>
          </a:p>
        </p:txBody>
      </p:sp>
    </p:spTree>
    <p:extLst>
      <p:ext uri="{BB962C8B-B14F-4D97-AF65-F5344CB8AC3E}">
        <p14:creationId xmlns:p14="http://schemas.microsoft.com/office/powerpoint/2010/main" val="3927248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The scale model of </a:t>
            </a:r>
            <a:r>
              <a:rPr lang="en-US" dirty="0" err="1"/>
              <a:t>Oudenaarde</a:t>
            </a:r>
            <a:r>
              <a:rPr lang="en-US" dirty="0"/>
              <a:t> is a detailed miniature of the city, created in 1747 by Nicolas </a:t>
            </a:r>
            <a:r>
              <a:rPr lang="en-US" dirty="0" err="1"/>
              <a:t>Nézot</a:t>
            </a:r>
            <a:r>
              <a:rPr lang="en-US" dirty="0"/>
              <a:t>, based on plans by the French military engineer Vauban. For us, it is an important source for understanding the city’s evolution and for illustrating Vauban’s strategic concepts. In 2008, the city succeeded in obtaining permission for the model—owned by the French state and exhibited at the Palais des Beaux-Arts in Lille—to come to </a:t>
            </a:r>
            <a:r>
              <a:rPr lang="en-US" dirty="0" err="1"/>
              <a:t>Oudenaarde</a:t>
            </a:r>
            <a:r>
              <a:rPr lang="en-US" dirty="0"/>
              <a:t> for the mentioned exhibition on the Battle of </a:t>
            </a:r>
            <a:r>
              <a:rPr lang="en-US" dirty="0" err="1"/>
              <a:t>Oudenaarde</a:t>
            </a:r>
            <a:r>
              <a:rPr lang="en-US" dirty="0"/>
              <a:t>. This offered the perfect opportunity to fully digitize the model.</a:t>
            </a:r>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13</a:t>
            </a:fld>
            <a:endParaRPr lang="nl-BE"/>
          </a:p>
        </p:txBody>
      </p:sp>
    </p:spTree>
    <p:extLst>
      <p:ext uri="{BB962C8B-B14F-4D97-AF65-F5344CB8AC3E}">
        <p14:creationId xmlns:p14="http://schemas.microsoft.com/office/powerpoint/2010/main" val="13703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A digital walking Tour was developed a couple of years ago. This heritage app is a low-threshold way for visitors and residents to explore the city’s past.</a:t>
            </a:r>
          </a:p>
          <a:p>
            <a:r>
              <a:rPr lang="en-US" dirty="0"/>
              <a:t>It is combining old photographs, model images and current views. </a:t>
            </a:r>
          </a:p>
          <a:p>
            <a:r>
              <a:rPr lang="en-US" dirty="0"/>
              <a:t>And it encourages people to look closely and discover what remains of the fortified city — and what has vanished. </a:t>
            </a: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14</a:t>
            </a:fld>
            <a:endParaRPr lang="nl-BE"/>
          </a:p>
        </p:txBody>
      </p:sp>
    </p:spTree>
    <p:extLst>
      <p:ext uri="{BB962C8B-B14F-4D97-AF65-F5344CB8AC3E}">
        <p14:creationId xmlns:p14="http://schemas.microsoft.com/office/powerpoint/2010/main" val="386634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Due to major reconstruction and sewer works, a lot of archaeological research could be conducted. Most of the research has been done by Solva, Intermunicipal Association of the region.</a:t>
            </a:r>
          </a:p>
          <a:p>
            <a:r>
              <a:rPr lang="en-US" dirty="0"/>
              <a:t>The results are actively shared with the public.</a:t>
            </a:r>
          </a:p>
          <a:p>
            <a:r>
              <a:rPr lang="en-US" dirty="0"/>
              <a:t>There are </a:t>
            </a:r>
            <a:r>
              <a:rPr lang="en-US" dirty="0" err="1"/>
              <a:t>organised</a:t>
            </a:r>
            <a:r>
              <a:rPr lang="en-US" dirty="0"/>
              <a:t> on-site tours, lectures and exhibitions, showing how archaeology can contribute directly to public understanding.</a:t>
            </a:r>
          </a:p>
          <a:p>
            <a:r>
              <a:rPr lang="en-US" dirty="0"/>
              <a:t>In the </a:t>
            </a:r>
            <a:r>
              <a:rPr lang="en-US" dirty="0" err="1"/>
              <a:t>Baarstraat</a:t>
            </a:r>
            <a:r>
              <a:rPr lang="en-US" dirty="0"/>
              <a:t>, where a city gate was found, a permanent ground marking now indicates its exact location.</a:t>
            </a: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15</a:t>
            </a:fld>
            <a:endParaRPr lang="nl-BE"/>
          </a:p>
        </p:txBody>
      </p:sp>
    </p:spTree>
    <p:extLst>
      <p:ext uri="{BB962C8B-B14F-4D97-AF65-F5344CB8AC3E}">
        <p14:creationId xmlns:p14="http://schemas.microsoft.com/office/powerpoint/2010/main" val="143719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en-US" dirty="0"/>
              <a:t>Public interest in the </a:t>
            </a:r>
            <a:r>
              <a:rPr lang="en-US" dirty="0" err="1"/>
              <a:t>Kezelfort</a:t>
            </a:r>
            <a:r>
              <a:rPr lang="en-US" dirty="0"/>
              <a:t> is enormous. Occasionally tours are organized, and these are always fully booked.</a:t>
            </a:r>
          </a:p>
          <a:p>
            <a:r>
              <a:rPr lang="en-US" dirty="0"/>
              <a:t>But several challenges remain: the fort is a protected bat habitat, its structural condition is fragile, and it lies on private property.</a:t>
            </a:r>
          </a:p>
          <a:p>
            <a:r>
              <a:rPr lang="en-US" dirty="0"/>
              <a:t>We are in ongoing dialogue with partners such as the Flemish Ardennes Regional Landscape to see how respectful access might be possible.</a:t>
            </a:r>
          </a:p>
          <a:p>
            <a:r>
              <a:rPr lang="en-US" dirty="0"/>
              <a:t>In the meantime, we are in negotiant with the owners to have the permission make a 360° digital visit, which is an excellent temporary solution </a:t>
            </a: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24</a:t>
            </a:fld>
            <a:endParaRPr lang="nl-BE"/>
          </a:p>
        </p:txBody>
      </p:sp>
    </p:spTree>
    <p:extLst>
      <p:ext uri="{BB962C8B-B14F-4D97-AF65-F5344CB8AC3E}">
        <p14:creationId xmlns:p14="http://schemas.microsoft.com/office/powerpoint/2010/main" val="1271967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fr-BE" sz="1200" kern="1200" dirty="0">
                <a:solidFill>
                  <a:schemeClr val="tx1"/>
                </a:solidFill>
                <a:effectLst/>
                <a:latin typeface="+mn-lt"/>
                <a:ea typeface="+mn-ea"/>
                <a:cs typeface="+mn-cs"/>
              </a:rPr>
              <a:t>Fortified </a:t>
            </a:r>
            <a:r>
              <a:rPr lang="fr-BE" sz="1200" kern="1200" dirty="0" err="1">
                <a:solidFill>
                  <a:schemeClr val="tx1"/>
                </a:solidFill>
                <a:effectLst/>
                <a:latin typeface="+mn-lt"/>
                <a:ea typeface="+mn-ea"/>
                <a:cs typeface="+mn-cs"/>
              </a:rPr>
              <a:t>cities</a:t>
            </a:r>
            <a:r>
              <a:rPr lang="fr-BE" sz="1200" kern="1200" dirty="0">
                <a:solidFill>
                  <a:schemeClr val="tx1"/>
                </a:solidFill>
                <a:effectLst/>
                <a:latin typeface="+mn-lt"/>
                <a:ea typeface="+mn-ea"/>
                <a:cs typeface="+mn-cs"/>
              </a:rPr>
              <a:t> like Oudenaarde are more </a:t>
            </a:r>
            <a:r>
              <a:rPr lang="fr-BE" sz="1200" kern="1200" dirty="0" err="1">
                <a:solidFill>
                  <a:schemeClr val="tx1"/>
                </a:solidFill>
                <a:effectLst/>
                <a:latin typeface="+mn-lt"/>
                <a:ea typeface="+mn-ea"/>
                <a:cs typeface="+mn-cs"/>
              </a:rPr>
              <a:t>than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military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relics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today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they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an </a:t>
            </a:r>
            <a:r>
              <a:rPr lang="fr-BE" sz="1200" kern="1200" dirty="0" err="1">
                <a:solidFill>
                  <a:schemeClr val="tx1"/>
                </a:solidFill>
                <a:effectLst/>
                <a:latin typeface="+mn-lt"/>
                <a:ea typeface="+mn-ea"/>
                <a:cs typeface="+mn-cs"/>
              </a:rPr>
              <a:t>experiential</a:t>
            </a:r>
            <a:r>
              <a:rPr lang="fr-BE" sz="1200" kern="1200" dirty="0">
                <a:solidFill>
                  <a:schemeClr val="tx1"/>
                </a:solidFill>
                <a:effectLst/>
                <a:latin typeface="+mn-lt"/>
                <a:ea typeface="+mn-ea"/>
                <a:cs typeface="+mn-cs"/>
              </a:rPr>
              <a:t> layer </a:t>
            </a:r>
            <a:r>
              <a:rPr lang="fr-BE" sz="1200" kern="1200" dirty="0" err="1">
                <a:solidFill>
                  <a:schemeClr val="tx1"/>
                </a:solidFill>
                <a:effectLst/>
                <a:latin typeface="+mn-lt"/>
                <a:ea typeface="+mn-ea"/>
                <a:cs typeface="+mn-cs"/>
              </a:rPr>
              <a:t>within</a:t>
            </a:r>
            <a:r>
              <a:rPr lang="fr-BE" sz="1200" kern="1200" dirty="0">
                <a:solidFill>
                  <a:schemeClr val="tx1"/>
                </a:solidFill>
                <a:effectLst/>
                <a:latin typeface="+mn-lt"/>
                <a:ea typeface="+mn-ea"/>
                <a:cs typeface="+mn-cs"/>
              </a:rPr>
              <a:t> the city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can guide </a:t>
            </a:r>
            <a:r>
              <a:rPr lang="fr-BE" sz="1200" kern="1200" dirty="0" err="1">
                <a:solidFill>
                  <a:schemeClr val="tx1"/>
                </a:solidFill>
                <a:effectLst/>
                <a:latin typeface="+mn-lt"/>
                <a:ea typeface="+mn-ea"/>
                <a:cs typeface="+mn-cs"/>
              </a:rPr>
              <a:t>contemporary</a:t>
            </a:r>
            <a:r>
              <a:rPr lang="fr-BE" sz="1200" kern="1200" dirty="0">
                <a:solidFill>
                  <a:schemeClr val="tx1"/>
                </a:solidFill>
                <a:effectLst/>
                <a:latin typeface="+mn-lt"/>
                <a:ea typeface="+mn-ea"/>
                <a:cs typeface="+mn-cs"/>
              </a:rPr>
              <a:t> spatial </a:t>
            </a:r>
            <a:r>
              <a:rPr lang="fr-BE" sz="1200" kern="1200" dirty="0" err="1">
                <a:solidFill>
                  <a:schemeClr val="tx1"/>
                </a:solidFill>
                <a:effectLst/>
                <a:latin typeface="+mn-lt"/>
                <a:ea typeface="+mn-ea"/>
                <a:cs typeface="+mn-cs"/>
              </a:rPr>
              <a:t>development</a:t>
            </a:r>
            <a:r>
              <a:rPr lang="fr-BE"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fr-BE" sz="1200" kern="1200" dirty="0" err="1">
                <a:solidFill>
                  <a:schemeClr val="tx1"/>
                </a:solidFill>
                <a:effectLst/>
                <a:latin typeface="+mn-lt"/>
                <a:ea typeface="+mn-ea"/>
                <a:cs typeface="+mn-cs"/>
              </a:rPr>
              <a:t>Furthermore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historic</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military</a:t>
            </a:r>
            <a:r>
              <a:rPr lang="fr-BE" sz="1200" kern="1200" dirty="0">
                <a:solidFill>
                  <a:schemeClr val="tx1"/>
                </a:solidFill>
                <a:effectLst/>
                <a:latin typeface="+mn-lt"/>
                <a:ea typeface="+mn-ea"/>
                <a:cs typeface="+mn-cs"/>
              </a:rPr>
              <a:t> sites, like city </a:t>
            </a:r>
            <a:r>
              <a:rPr lang="fr-BE" sz="1200" kern="1200" dirty="0" err="1">
                <a:solidFill>
                  <a:schemeClr val="tx1"/>
                </a:solidFill>
                <a:effectLst/>
                <a:latin typeface="+mn-lt"/>
                <a:ea typeface="+mn-ea"/>
                <a:cs typeface="+mn-cs"/>
              </a:rPr>
              <a:t>walls</a:t>
            </a:r>
            <a:r>
              <a:rPr lang="fr-BE" sz="1200" kern="1200" dirty="0">
                <a:solidFill>
                  <a:schemeClr val="tx1"/>
                </a:solidFill>
                <a:effectLst/>
                <a:latin typeface="+mn-lt"/>
                <a:ea typeface="+mn-ea"/>
                <a:cs typeface="+mn-cs"/>
              </a:rPr>
              <a:t> and forts, can </a:t>
            </a:r>
            <a:r>
              <a:rPr lang="fr-BE" sz="1200" kern="1200" dirty="0" err="1">
                <a:solidFill>
                  <a:schemeClr val="tx1"/>
                </a:solidFill>
                <a:effectLst/>
                <a:latin typeface="+mn-lt"/>
                <a:ea typeface="+mn-ea"/>
                <a:cs typeface="+mn-cs"/>
              </a:rPr>
              <a:t>play</a:t>
            </a:r>
            <a:r>
              <a:rPr lang="fr-BE" sz="1200" kern="1200" dirty="0">
                <a:solidFill>
                  <a:schemeClr val="tx1"/>
                </a:solidFill>
                <a:effectLst/>
                <a:latin typeface="+mn-lt"/>
                <a:ea typeface="+mn-ea"/>
                <a:cs typeface="+mn-cs"/>
              </a:rPr>
              <a:t> a key </a:t>
            </a:r>
            <a:r>
              <a:rPr lang="fr-BE" sz="1200" kern="1200" dirty="0" err="1">
                <a:solidFill>
                  <a:schemeClr val="tx1"/>
                </a:solidFill>
                <a:effectLst/>
                <a:latin typeface="+mn-lt"/>
                <a:ea typeface="+mn-ea"/>
                <a:cs typeface="+mn-cs"/>
              </a:rPr>
              <a:t>role</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tackling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climate</a:t>
            </a:r>
            <a:r>
              <a:rPr lang="fr-BE" sz="1200" kern="1200" dirty="0">
                <a:solidFill>
                  <a:schemeClr val="tx1"/>
                </a:solidFill>
                <a:effectLst/>
                <a:latin typeface="+mn-lt"/>
                <a:ea typeface="+mn-ea"/>
                <a:cs typeface="+mn-cs"/>
              </a:rPr>
              <a:t> challenges, </a:t>
            </a:r>
            <a:r>
              <a:rPr lang="fr-BE" sz="1200" kern="1200" dirty="0" err="1">
                <a:solidFill>
                  <a:schemeClr val="tx1"/>
                </a:solidFill>
                <a:effectLst/>
                <a:latin typeface="+mn-lt"/>
                <a:ea typeface="+mn-ea"/>
                <a:cs typeface="+mn-cs"/>
              </a:rPr>
              <a:t>urban</a:t>
            </a:r>
            <a:r>
              <a:rPr lang="fr-BE" sz="1200" kern="1200" dirty="0">
                <a:solidFill>
                  <a:schemeClr val="tx1"/>
                </a:solidFill>
                <a:effectLst/>
                <a:latin typeface="+mn-lt"/>
                <a:ea typeface="+mn-ea"/>
                <a:cs typeface="+mn-cs"/>
              </a:rPr>
              <a:t> congestion, and the spread of </a:t>
            </a:r>
            <a:r>
              <a:rPr lang="fr-BE" sz="1200" kern="1200" dirty="0" err="1">
                <a:solidFill>
                  <a:schemeClr val="tx1"/>
                </a:solidFill>
                <a:effectLst/>
                <a:latin typeface="+mn-lt"/>
                <a:ea typeface="+mn-ea"/>
                <a:cs typeface="+mn-cs"/>
              </a:rPr>
              <a:t>concrete</a:t>
            </a:r>
            <a:r>
              <a:rPr lang="fr-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uncovering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old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moats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transforming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into</a:t>
            </a:r>
            <a:r>
              <a:rPr lang="nl-BE" sz="1200" kern="1200" dirty="0">
                <a:solidFill>
                  <a:schemeClr val="tx1"/>
                </a:solidFill>
                <a:effectLst/>
                <a:latin typeface="+mn-lt"/>
                <a:ea typeface="+mn-ea"/>
                <a:cs typeface="+mn-cs"/>
              </a:rPr>
              <a:t> green </a:t>
            </a:r>
            <a:r>
              <a:rPr lang="nl-BE" sz="1200" kern="1200" dirty="0" err="1">
                <a:solidFill>
                  <a:schemeClr val="tx1"/>
                </a:solidFill>
                <a:effectLst/>
                <a:latin typeface="+mn-lt"/>
                <a:ea typeface="+mn-ea"/>
                <a:cs typeface="+mn-cs"/>
              </a:rPr>
              <a:t>spaces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converting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unused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walls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into</a:t>
            </a:r>
            <a:r>
              <a:rPr lang="nl-BE" sz="1200" kern="1200" dirty="0">
                <a:solidFill>
                  <a:schemeClr val="tx1"/>
                </a:solidFill>
                <a:effectLst/>
                <a:latin typeface="+mn-lt"/>
                <a:ea typeface="+mn-ea"/>
                <a:cs typeface="+mn-cs"/>
              </a:rPr>
              <a:t> safe, nature-</a:t>
            </a:r>
            <a:r>
              <a:rPr lang="nl-BE" sz="1200" kern="1200" dirty="0" err="1">
                <a:solidFill>
                  <a:schemeClr val="tx1"/>
                </a:solidFill>
                <a:effectLst/>
                <a:latin typeface="+mn-lt"/>
                <a:ea typeface="+mn-ea"/>
                <a:cs typeface="+mn-cs"/>
              </a:rPr>
              <a:t>friendly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walking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cycling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paths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densely</a:t>
            </a:r>
            <a:r>
              <a:rPr lang="nl-BE" sz="1200" kern="1200" dirty="0">
                <a:solidFill>
                  <a:schemeClr val="tx1"/>
                </a:solidFill>
                <a:effectLst/>
                <a:latin typeface="+mn-lt"/>
                <a:ea typeface="+mn-ea"/>
                <a:cs typeface="+mn-cs"/>
              </a:rPr>
              <a:t> built-up </a:t>
            </a:r>
            <a:r>
              <a:rPr lang="nl-BE" sz="1200" kern="1200" dirty="0" err="1">
                <a:solidFill>
                  <a:schemeClr val="tx1"/>
                </a:solidFill>
                <a:effectLst/>
                <a:latin typeface="+mn-lt"/>
                <a:ea typeface="+mn-ea"/>
                <a:cs typeface="+mn-cs"/>
              </a:rPr>
              <a:t>urban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areas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breathe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again</a:t>
            </a:r>
            <a:r>
              <a:rPr lang="nl-BE" sz="1200" kern="1200" dirty="0">
                <a:solidFill>
                  <a:schemeClr val="tx1"/>
                </a:solidFill>
                <a:effectLst/>
                <a:latin typeface="+mn-lt"/>
                <a:ea typeface="+mn-ea"/>
                <a:cs typeface="+mn-cs"/>
              </a:rPr>
              <a:t>.</a:t>
            </a:r>
          </a:p>
          <a:p>
            <a:r>
              <a:rPr lang="fr-BE" sz="1200" kern="1200" dirty="0">
                <a:solidFill>
                  <a:schemeClr val="tx1"/>
                </a:solidFill>
                <a:effectLst/>
                <a:latin typeface="+mn-lt"/>
                <a:ea typeface="+mn-ea"/>
                <a:cs typeface="+mn-cs"/>
              </a:rPr>
              <a:t>Invisible structures can </a:t>
            </a:r>
            <a:r>
              <a:rPr lang="fr-BE" sz="1200" kern="1200" dirty="0" err="1">
                <a:solidFill>
                  <a:schemeClr val="tx1"/>
                </a:solidFill>
                <a:effectLst/>
                <a:latin typeface="+mn-lt"/>
                <a:ea typeface="+mn-ea"/>
                <a:cs typeface="+mn-cs"/>
              </a:rPr>
              <a:t>be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revealed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through</a:t>
            </a:r>
            <a:r>
              <a:rPr lang="fr-BE" sz="1200" kern="1200" dirty="0">
                <a:solidFill>
                  <a:schemeClr val="tx1"/>
                </a:solidFill>
                <a:effectLst/>
                <a:latin typeface="+mn-lt"/>
                <a:ea typeface="+mn-ea"/>
                <a:cs typeface="+mn-cs"/>
              </a:rPr>
              <a:t> a combination of </a:t>
            </a:r>
            <a:r>
              <a:rPr lang="fr-BE" sz="1200" kern="1200" dirty="0" err="1">
                <a:solidFill>
                  <a:schemeClr val="tx1"/>
                </a:solidFill>
                <a:effectLst/>
                <a:latin typeface="+mn-lt"/>
                <a:ea typeface="+mn-ea"/>
                <a:cs typeface="+mn-cs"/>
              </a:rPr>
              <a:t>physical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restoration</a:t>
            </a:r>
            <a:r>
              <a:rPr lang="fr-BE" sz="1200" kern="1200" dirty="0">
                <a:solidFill>
                  <a:schemeClr val="tx1"/>
                </a:solidFill>
                <a:effectLst/>
                <a:latin typeface="+mn-lt"/>
                <a:ea typeface="+mn-ea"/>
                <a:cs typeface="+mn-cs"/>
              </a:rPr>
              <a:t> and digital </a:t>
            </a:r>
            <a:r>
              <a:rPr lang="fr-BE" sz="1200" kern="1200" dirty="0" err="1">
                <a:solidFill>
                  <a:schemeClr val="tx1"/>
                </a:solidFill>
                <a:effectLst/>
                <a:latin typeface="+mn-lt"/>
                <a:ea typeface="+mn-ea"/>
                <a:cs typeface="+mn-cs"/>
              </a:rPr>
              <a:t>interpretation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allowing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visitors</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experience</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past</a:t>
            </a:r>
            <a:r>
              <a:rPr lang="fr-BE"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same</a:t>
            </a:r>
            <a:r>
              <a:rPr lang="nl-BE" sz="1200" kern="1200" dirty="0">
                <a:solidFill>
                  <a:schemeClr val="tx1"/>
                </a:solidFill>
                <a:effectLst/>
                <a:latin typeface="+mn-lt"/>
                <a:ea typeface="+mn-ea"/>
                <a:cs typeface="+mn-cs"/>
              </a:rPr>
              <a:t> time, we must respect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balance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between</a:t>
            </a:r>
            <a:r>
              <a:rPr lang="nl-BE" sz="1200" kern="1200" dirty="0">
                <a:solidFill>
                  <a:schemeClr val="tx1"/>
                </a:solidFill>
                <a:effectLst/>
                <a:latin typeface="+mn-lt"/>
                <a:ea typeface="+mn-ea"/>
                <a:cs typeface="+mn-cs"/>
              </a:rPr>
              <a:t> nature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heritage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example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preserving bat </a:t>
            </a:r>
            <a:r>
              <a:rPr lang="nl-BE" sz="1200" kern="1200" dirty="0" err="1">
                <a:solidFill>
                  <a:schemeClr val="tx1"/>
                </a:solidFill>
                <a:effectLst/>
                <a:latin typeface="+mn-lt"/>
                <a:ea typeface="+mn-ea"/>
                <a:cs typeface="+mn-cs"/>
              </a:rPr>
              <a:t>habitats</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Kezelfort</a:t>
            </a:r>
            <a:r>
              <a:rPr lang="nl-BE" sz="1200" kern="1200" dirty="0">
                <a:solidFill>
                  <a:schemeClr val="tx1"/>
                </a:solidFill>
                <a:effectLst/>
                <a:latin typeface="+mn-lt"/>
                <a:ea typeface="+mn-ea"/>
                <a:cs typeface="+mn-cs"/>
              </a:rPr>
              <a:t>. </a:t>
            </a:r>
          </a:p>
          <a:p>
            <a:r>
              <a:rPr lang="nl-BE" sz="1200" kern="1200" dirty="0" err="1">
                <a:solidFill>
                  <a:schemeClr val="tx1"/>
                </a:solidFill>
                <a:effectLst/>
                <a:latin typeface="+mn-lt"/>
                <a:ea typeface="+mn-ea"/>
                <a:cs typeface="+mn-cs"/>
              </a:rPr>
              <a:t>Connecting</a:t>
            </a:r>
            <a:r>
              <a:rPr lang="nl-BE" sz="1200" kern="1200" dirty="0">
                <a:solidFill>
                  <a:schemeClr val="tx1"/>
                </a:solidFill>
                <a:effectLst/>
                <a:latin typeface="+mn-lt"/>
                <a:ea typeface="+mn-ea"/>
                <a:cs typeface="+mn-cs"/>
              </a:rPr>
              <a:t> sites like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ravelin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Liedtspark</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Kezelfort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Scheldt </a:t>
            </a:r>
            <a:r>
              <a:rPr lang="nl-BE" sz="1200" kern="1200" dirty="0" err="1">
                <a:solidFill>
                  <a:schemeClr val="tx1"/>
                </a:solidFill>
                <a:effectLst/>
                <a:latin typeface="+mn-lt"/>
                <a:ea typeface="+mn-ea"/>
                <a:cs typeface="+mn-cs"/>
              </a:rPr>
              <a:t>strengthens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urban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networks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visitor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experience</a:t>
            </a:r>
            <a:r>
              <a:rPr lang="nl-BE" sz="1200" kern="1200" dirty="0">
                <a:solidFill>
                  <a:schemeClr val="tx1"/>
                </a:solidFill>
                <a:effectLst/>
                <a:latin typeface="+mn-lt"/>
                <a:ea typeface="+mn-ea"/>
                <a:cs typeface="+mn-cs"/>
              </a:rPr>
              <a:t>. </a:t>
            </a:r>
          </a:p>
          <a:p>
            <a:r>
              <a:rPr lang="fr-BE" sz="1200" kern="1200" dirty="0" err="1">
                <a:solidFill>
                  <a:schemeClr val="tx1"/>
                </a:solidFill>
                <a:effectLst/>
                <a:latin typeface="+mn-lt"/>
                <a:ea typeface="+mn-ea"/>
                <a:cs typeface="+mn-cs"/>
              </a:rPr>
              <a:t>Finally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such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heritage</a:t>
            </a:r>
            <a:r>
              <a:rPr lang="fr-BE" sz="1200" kern="1200" dirty="0">
                <a:solidFill>
                  <a:schemeClr val="tx1"/>
                </a:solidFill>
                <a:effectLst/>
                <a:latin typeface="+mn-lt"/>
                <a:ea typeface="+mn-ea"/>
                <a:cs typeface="+mn-cs"/>
              </a:rPr>
              <a:t> serves as a driver for </a:t>
            </a:r>
            <a:r>
              <a:rPr lang="fr-BE" sz="1200" kern="1200" dirty="0" err="1">
                <a:solidFill>
                  <a:schemeClr val="tx1"/>
                </a:solidFill>
                <a:effectLst/>
                <a:latin typeface="+mn-lt"/>
                <a:ea typeface="+mn-ea"/>
                <a:cs typeface="+mn-cs"/>
              </a:rPr>
              <a:t>education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tourism</a:t>
            </a:r>
            <a:r>
              <a:rPr lang="fr-BE" sz="1200" kern="1200" dirty="0">
                <a:solidFill>
                  <a:schemeClr val="tx1"/>
                </a:solidFill>
                <a:effectLst/>
                <a:latin typeface="+mn-lt"/>
                <a:ea typeface="+mn-ea"/>
                <a:cs typeface="+mn-cs"/>
              </a:rPr>
              <a:t>, and local </a:t>
            </a:r>
            <a:r>
              <a:rPr lang="fr-BE" sz="1200" kern="1200" dirty="0" err="1">
                <a:solidFill>
                  <a:schemeClr val="tx1"/>
                </a:solidFill>
                <a:effectLst/>
                <a:latin typeface="+mn-lt"/>
                <a:ea typeface="+mn-ea"/>
                <a:cs typeface="+mn-cs"/>
              </a:rPr>
              <a:t>identity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making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both</a:t>
            </a:r>
            <a:r>
              <a:rPr lang="fr-BE" sz="1200" kern="1200" dirty="0">
                <a:solidFill>
                  <a:schemeClr val="tx1"/>
                </a:solidFill>
                <a:effectLst/>
                <a:latin typeface="+mn-lt"/>
                <a:ea typeface="+mn-ea"/>
                <a:cs typeface="+mn-cs"/>
              </a:rPr>
              <a:t> relevant and </a:t>
            </a:r>
            <a:r>
              <a:rPr lang="fr-BE" sz="1200" kern="1200" dirty="0" err="1">
                <a:solidFill>
                  <a:schemeClr val="tx1"/>
                </a:solidFill>
                <a:effectLst/>
                <a:latin typeface="+mn-lt"/>
                <a:ea typeface="+mn-ea"/>
                <a:cs typeface="+mn-cs"/>
              </a:rPr>
              <a:t>valuable</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today’s</a:t>
            </a:r>
            <a:r>
              <a:rPr lang="fr-BE" sz="1200" kern="1200" dirty="0">
                <a:solidFill>
                  <a:schemeClr val="tx1"/>
                </a:solidFill>
                <a:effectLst/>
                <a:latin typeface="+mn-lt"/>
                <a:ea typeface="+mn-ea"/>
                <a:cs typeface="+mn-cs"/>
              </a:rPr>
              <a:t> city</a:t>
            </a:r>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25</a:t>
            </a:fld>
            <a:endParaRPr lang="nl-BE"/>
          </a:p>
        </p:txBody>
      </p:sp>
    </p:spTree>
    <p:extLst>
      <p:ext uri="{BB962C8B-B14F-4D97-AF65-F5344CB8AC3E}">
        <p14:creationId xmlns:p14="http://schemas.microsoft.com/office/powerpoint/2010/main" val="846688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These are </a:t>
            </a:r>
            <a:r>
              <a:rPr lang="nl-BE" sz="1200" kern="1200" dirty="0" err="1">
                <a:solidFill>
                  <a:schemeClr val="tx1"/>
                </a:solidFill>
                <a:effectLst/>
                <a:latin typeface="+mn-lt"/>
                <a:ea typeface="+mn-ea"/>
                <a:cs typeface="+mn-cs"/>
              </a:rPr>
              <a:t>some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possible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future</a:t>
            </a:r>
            <a:r>
              <a:rPr lang="nl-BE" sz="1200" kern="1200" dirty="0">
                <a:solidFill>
                  <a:schemeClr val="tx1"/>
                </a:solidFill>
                <a:effectLst/>
                <a:latin typeface="+mn-lt"/>
                <a:ea typeface="+mn-ea"/>
                <a:cs typeface="+mn-cs"/>
              </a:rPr>
              <a:t> steps: </a:t>
            </a:r>
            <a:r>
              <a:rPr lang="nl-BE" sz="1200" kern="1200" dirty="0" err="1">
                <a:solidFill>
                  <a:schemeClr val="tx1"/>
                </a:solidFill>
                <a:effectLst/>
                <a:latin typeface="+mn-lt"/>
                <a:ea typeface="+mn-ea"/>
                <a:cs typeface="+mn-cs"/>
              </a:rPr>
              <a:t>augmented-reality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reconstructions</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key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locations</a:t>
            </a:r>
            <a:r>
              <a:rPr lang="nl-BE" sz="1200" kern="1200" dirty="0">
                <a:solidFill>
                  <a:schemeClr val="tx1"/>
                </a:solidFill>
                <a:effectLst/>
                <a:latin typeface="+mn-lt"/>
                <a:ea typeface="+mn-ea"/>
                <a:cs typeface="+mn-cs"/>
              </a:rPr>
              <a:t>; </a:t>
            </a:r>
          </a:p>
          <a:p>
            <a:r>
              <a:rPr lang="fr-BE" sz="1200" kern="1200" dirty="0">
                <a:solidFill>
                  <a:schemeClr val="tx1"/>
                </a:solidFill>
                <a:effectLst/>
                <a:latin typeface="+mn-lt"/>
                <a:ea typeface="+mn-ea"/>
                <a:cs typeface="+mn-cs"/>
              </a:rPr>
              <a:t>Recordings and 3D scans: </a:t>
            </a:r>
            <a:r>
              <a:rPr lang="fr-BE" sz="1200" kern="1200" dirty="0" err="1">
                <a:solidFill>
                  <a:schemeClr val="tx1"/>
                </a:solidFill>
                <a:effectLst/>
                <a:latin typeface="+mn-lt"/>
                <a:ea typeface="+mn-ea"/>
                <a:cs typeface="+mn-cs"/>
              </a:rPr>
              <a:t>generative</a:t>
            </a:r>
            <a:r>
              <a:rPr lang="fr-BE" sz="1200" kern="1200" dirty="0">
                <a:solidFill>
                  <a:schemeClr val="tx1"/>
                </a:solidFill>
                <a:effectLst/>
                <a:latin typeface="+mn-lt"/>
                <a:ea typeface="+mn-ea"/>
                <a:cs typeface="+mn-cs"/>
              </a:rPr>
              <a:t> AI can </a:t>
            </a:r>
            <a:r>
              <a:rPr lang="fr-BE" sz="1200" kern="1200" dirty="0" err="1">
                <a:solidFill>
                  <a:schemeClr val="tx1"/>
                </a:solidFill>
                <a:effectLst/>
                <a:latin typeface="+mn-lt"/>
                <a:ea typeface="+mn-ea"/>
                <a:cs typeface="+mn-cs"/>
              </a:rPr>
              <a:t>digitally</a:t>
            </a:r>
            <a:r>
              <a:rPr lang="fr-BE" sz="1200" kern="1200" dirty="0">
                <a:solidFill>
                  <a:schemeClr val="tx1"/>
                </a:solidFill>
                <a:effectLst/>
                <a:latin typeface="+mn-lt"/>
                <a:ea typeface="+mn-ea"/>
                <a:cs typeface="+mn-cs"/>
              </a:rPr>
              <a:t> restore </a:t>
            </a:r>
            <a:r>
              <a:rPr lang="fr-BE" sz="1200" kern="1200" dirty="0" err="1">
                <a:solidFill>
                  <a:schemeClr val="tx1"/>
                </a:solidFill>
                <a:effectLst/>
                <a:latin typeface="+mn-lt"/>
                <a:ea typeface="+mn-ea"/>
                <a:cs typeface="+mn-cs"/>
              </a:rPr>
              <a:t>damaged</a:t>
            </a:r>
            <a:r>
              <a:rPr lang="fr-BE" sz="1200" kern="1200" dirty="0">
                <a:solidFill>
                  <a:schemeClr val="tx1"/>
                </a:solidFill>
                <a:effectLst/>
                <a:latin typeface="+mn-lt"/>
                <a:ea typeface="+mn-ea"/>
                <a:cs typeface="+mn-cs"/>
              </a:rPr>
              <a:t> artefacts, </a:t>
            </a:r>
            <a:r>
              <a:rPr lang="fr-BE" sz="1200" kern="1200" dirty="0" err="1">
                <a:solidFill>
                  <a:schemeClr val="tx1"/>
                </a:solidFill>
                <a:effectLst/>
                <a:latin typeface="+mn-lt"/>
                <a:ea typeface="+mn-ea"/>
                <a:cs typeface="+mn-cs"/>
              </a:rPr>
              <a:t>recreate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lost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elements</a:t>
            </a:r>
            <a:r>
              <a:rPr lang="fr-BE" sz="1200" kern="1200" dirty="0">
                <a:solidFill>
                  <a:schemeClr val="tx1"/>
                </a:solidFill>
                <a:effectLst/>
                <a:latin typeface="+mn-lt"/>
                <a:ea typeface="+mn-ea"/>
                <a:cs typeface="+mn-cs"/>
              </a:rPr>
              <a:t>, and enable immersive </a:t>
            </a:r>
            <a:r>
              <a:rPr lang="fr-BE" sz="1200" kern="1200" dirty="0" err="1">
                <a:solidFill>
                  <a:schemeClr val="tx1"/>
                </a:solidFill>
                <a:effectLst/>
                <a:latin typeface="+mn-lt"/>
                <a:ea typeface="+mn-ea"/>
                <a:cs typeface="+mn-cs"/>
              </a:rPr>
              <a:t>experiences</a:t>
            </a:r>
            <a:r>
              <a:rPr lang="fr-BE" sz="1200" kern="1200" dirty="0">
                <a:solidFill>
                  <a:schemeClr val="tx1"/>
                </a:solidFill>
                <a:effectLst/>
                <a:latin typeface="+mn-lt"/>
                <a:ea typeface="+mn-ea"/>
                <a:cs typeface="+mn-cs"/>
              </a:rPr>
              <a:t> for </a:t>
            </a:r>
            <a:r>
              <a:rPr lang="fr-BE" sz="1200" kern="1200" dirty="0" err="1">
                <a:solidFill>
                  <a:schemeClr val="tx1"/>
                </a:solidFill>
                <a:effectLst/>
                <a:latin typeface="+mn-lt"/>
                <a:ea typeface="+mn-ea"/>
                <a:cs typeface="+mn-cs"/>
              </a:rPr>
              <a:t>education</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tourism</a:t>
            </a:r>
            <a:r>
              <a:rPr lang="fr-BE" sz="1200" kern="1200" dirty="0">
                <a:solidFill>
                  <a:schemeClr val="tx1"/>
                </a:solidFill>
                <a:effectLst/>
                <a:latin typeface="+mn-lt"/>
                <a:ea typeface="+mn-ea"/>
                <a:cs typeface="+mn-cs"/>
              </a:rPr>
              <a:t>.</a:t>
            </a:r>
            <a:br>
              <a:rPr lang="fr-BE" sz="1200" kern="1200" dirty="0">
                <a:solidFill>
                  <a:schemeClr val="tx1"/>
                </a:solidFill>
                <a:effectLst/>
                <a:latin typeface="+mn-lt"/>
                <a:ea typeface="+mn-ea"/>
                <a:cs typeface="+mn-cs"/>
              </a:rPr>
            </a:br>
            <a:r>
              <a:rPr lang="nl-BE" sz="1200" kern="1200" dirty="0" err="1">
                <a:solidFill>
                  <a:schemeClr val="tx1"/>
                </a:solidFill>
                <a:effectLst/>
                <a:latin typeface="+mn-lt"/>
                <a:ea typeface="+mn-ea"/>
                <a:cs typeface="+mn-cs"/>
              </a:rPr>
              <a:t>Collaboration</a:t>
            </a:r>
            <a:r>
              <a:rPr lang="nl-BE" sz="1200" kern="1200" dirty="0">
                <a:solidFill>
                  <a:schemeClr val="tx1"/>
                </a:solidFill>
                <a:effectLst/>
                <a:latin typeface="+mn-lt"/>
                <a:ea typeface="+mn-ea"/>
                <a:cs typeface="+mn-cs"/>
              </a:rPr>
              <a:t> Arras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work</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together</a:t>
            </a:r>
            <a:r>
              <a:rPr lang="nl-BE" sz="1200" kern="1200" dirty="0">
                <a:solidFill>
                  <a:schemeClr val="tx1"/>
                </a:solidFill>
                <a:effectLst/>
                <a:latin typeface="+mn-lt"/>
                <a:ea typeface="+mn-ea"/>
                <a:cs typeface="+mn-cs"/>
              </a:rPr>
              <a:t>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digitalisation</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model 2.0,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making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fully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accessible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public.</a:t>
            </a:r>
          </a:p>
          <a:p>
            <a:r>
              <a:rPr lang="nl-BE" sz="1200" kern="1200" dirty="0">
                <a:solidFill>
                  <a:schemeClr val="tx1"/>
                </a:solidFill>
                <a:effectLst/>
                <a:latin typeface="+mn-lt"/>
                <a:ea typeface="+mn-ea"/>
                <a:cs typeface="+mn-cs"/>
              </a:rPr>
              <a:t>A complete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walking</a:t>
            </a:r>
            <a:r>
              <a:rPr lang="nl-BE" sz="1200" kern="1200" dirty="0">
                <a:solidFill>
                  <a:schemeClr val="tx1"/>
                </a:solidFill>
                <a:effectLst/>
                <a:latin typeface="+mn-lt"/>
                <a:ea typeface="+mn-ea"/>
                <a:cs typeface="+mn-cs"/>
              </a:rPr>
              <a:t> route; </a:t>
            </a:r>
          </a:p>
          <a:p>
            <a:r>
              <a:rPr lang="nl-BE" sz="1200" kern="1200" dirty="0" err="1">
                <a:solidFill>
                  <a:schemeClr val="tx1"/>
                </a:solidFill>
                <a:effectLst/>
                <a:latin typeface="+mn-lt"/>
                <a:ea typeface="+mn-ea"/>
                <a:cs typeface="+mn-cs"/>
              </a:rPr>
              <a:t>marking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historic</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walls</a:t>
            </a:r>
            <a:r>
              <a:rPr lang="nl-BE" sz="1200" kern="1200" dirty="0">
                <a:solidFill>
                  <a:schemeClr val="tx1"/>
                </a:solidFill>
                <a:effectLst/>
                <a:latin typeface="+mn-lt"/>
                <a:ea typeface="+mn-ea"/>
                <a:cs typeface="+mn-cs"/>
              </a:rPr>
              <a:t> or </a:t>
            </a:r>
            <a:r>
              <a:rPr lang="nl-BE" sz="1200" kern="1200" dirty="0" err="1">
                <a:solidFill>
                  <a:schemeClr val="tx1"/>
                </a:solidFill>
                <a:effectLst/>
                <a:latin typeface="+mn-lt"/>
                <a:ea typeface="+mn-ea"/>
                <a:cs typeface="+mn-cs"/>
              </a:rPr>
              <a:t>parts</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fortifications</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modern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in a modern way (</a:t>
            </a:r>
            <a:r>
              <a:rPr lang="nl-BE" sz="1200" kern="1200" dirty="0" err="1">
                <a:solidFill>
                  <a:schemeClr val="tx1"/>
                </a:solidFill>
                <a:effectLst/>
                <a:latin typeface="+mn-lt"/>
                <a:ea typeface="+mn-ea"/>
                <a:cs typeface="+mn-cs"/>
              </a:rPr>
              <a:t>visual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signs</a:t>
            </a:r>
            <a:r>
              <a:rPr lang="nl-BE" sz="1200" kern="1200" dirty="0">
                <a:solidFill>
                  <a:schemeClr val="tx1"/>
                </a:solidFill>
                <a:effectLst/>
                <a:latin typeface="+mn-lt"/>
                <a:ea typeface="+mn-ea"/>
                <a:cs typeface="+mn-cs"/>
              </a:rPr>
              <a:t>), e.g. </a:t>
            </a:r>
            <a:r>
              <a:rPr lang="nl-BE" sz="1200" kern="1200" dirty="0" err="1">
                <a:solidFill>
                  <a:schemeClr val="tx1"/>
                </a:solidFill>
                <a:effectLst/>
                <a:latin typeface="+mn-lt"/>
                <a:ea typeface="+mn-ea"/>
                <a:cs typeface="+mn-cs"/>
              </a:rPr>
              <a:t>Baarstraat</a:t>
            </a:r>
            <a:r>
              <a:rPr lang="nl-BE" sz="1200" kern="1200" dirty="0">
                <a:solidFill>
                  <a:schemeClr val="tx1"/>
                </a:solidFill>
                <a:effectLst/>
                <a:latin typeface="+mn-lt"/>
                <a:ea typeface="+mn-ea"/>
                <a:cs typeface="+mn-cs"/>
              </a:rPr>
              <a:t>, </a:t>
            </a:r>
          </a:p>
          <a:p>
            <a:r>
              <a:rPr lang="nl-BE" sz="1200" kern="1200" dirty="0">
                <a:solidFill>
                  <a:schemeClr val="tx1"/>
                </a:solidFill>
                <a:effectLst/>
                <a:latin typeface="+mn-lt"/>
                <a:ea typeface="+mn-ea"/>
                <a:cs typeface="+mn-cs"/>
              </a:rPr>
              <a:t>Making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Kezelfort</a:t>
            </a:r>
            <a:r>
              <a:rPr lang="nl-BE" sz="1200" kern="1200" dirty="0">
                <a:solidFill>
                  <a:schemeClr val="tx1"/>
                </a:solidFill>
                <a:effectLst/>
                <a:latin typeface="+mn-lt"/>
                <a:ea typeface="+mn-ea"/>
                <a:cs typeface="+mn-cs"/>
              </a:rPr>
              <a:t> more </a:t>
            </a:r>
            <a:r>
              <a:rPr lang="nl-BE" sz="1200" kern="1200" dirty="0" err="1">
                <a:solidFill>
                  <a:schemeClr val="tx1"/>
                </a:solidFill>
                <a:effectLst/>
                <a:latin typeface="+mn-lt"/>
                <a:ea typeface="+mn-ea"/>
                <a:cs typeface="+mn-cs"/>
              </a:rPr>
              <a:t>accessible</a:t>
            </a:r>
            <a:endParaRPr lang="nl-BE" sz="1200" kern="1200" dirty="0">
              <a:solidFill>
                <a:schemeClr val="tx1"/>
              </a:solidFill>
              <a:effectLst/>
              <a:latin typeface="+mn-lt"/>
              <a:ea typeface="+mn-ea"/>
              <a:cs typeface="+mn-cs"/>
            </a:endParaRPr>
          </a:p>
          <a:p>
            <a:r>
              <a:rPr lang="nl-BE" sz="1200" kern="1200" dirty="0" err="1">
                <a:solidFill>
                  <a:schemeClr val="tx1"/>
                </a:solidFill>
                <a:effectLst/>
                <a:latin typeface="+mn-lt"/>
                <a:ea typeface="+mn-ea"/>
                <a:cs typeface="+mn-cs"/>
              </a:rPr>
              <a:t>Each</a:t>
            </a:r>
            <a:r>
              <a:rPr lang="nl-BE" sz="1200" kern="1200" dirty="0">
                <a:solidFill>
                  <a:schemeClr val="tx1"/>
                </a:solidFill>
                <a:effectLst/>
                <a:latin typeface="+mn-lt"/>
                <a:ea typeface="+mn-ea"/>
                <a:cs typeface="+mn-cs"/>
              </a:rPr>
              <a:t> of these </a:t>
            </a:r>
            <a:r>
              <a:rPr lang="nl-BE" sz="1200" kern="1200" dirty="0" err="1">
                <a:solidFill>
                  <a:schemeClr val="tx1"/>
                </a:solidFill>
                <a:effectLst/>
                <a:latin typeface="+mn-lt"/>
                <a:ea typeface="+mn-ea"/>
                <a:cs typeface="+mn-cs"/>
              </a:rPr>
              <a:t>projects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would</a:t>
            </a:r>
            <a:r>
              <a:rPr lang="nl-BE" sz="1200" kern="1200" dirty="0">
                <a:solidFill>
                  <a:schemeClr val="tx1"/>
                </a:solidFill>
                <a:effectLst/>
                <a:latin typeface="+mn-lt"/>
                <a:ea typeface="+mn-ea"/>
                <a:cs typeface="+mn-cs"/>
              </a:rPr>
              <a:t> help </a:t>
            </a:r>
            <a:r>
              <a:rPr lang="nl-BE" sz="1200" kern="1200" dirty="0" err="1">
                <a:solidFill>
                  <a:schemeClr val="tx1"/>
                </a:solidFill>
                <a:effectLst/>
                <a:latin typeface="+mn-lt"/>
                <a:ea typeface="+mn-ea"/>
                <a:cs typeface="+mn-cs"/>
              </a:rPr>
              <a:t>bring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lost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landscape back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life.</a:t>
            </a:r>
            <a:endParaRPr lang="nl-BE" dirty="0"/>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26</a:t>
            </a:fld>
            <a:endParaRPr lang="nl-BE"/>
          </a:p>
        </p:txBody>
      </p:sp>
    </p:spTree>
    <p:extLst>
      <p:ext uri="{BB962C8B-B14F-4D97-AF65-F5344CB8AC3E}">
        <p14:creationId xmlns:p14="http://schemas.microsoft.com/office/powerpoint/2010/main" val="35500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Reason </a:t>
            </a:r>
            <a:r>
              <a:rPr lang="fr-BE" sz="1200" kern="1200" dirty="0" err="1">
                <a:solidFill>
                  <a:schemeClr val="tx1"/>
                </a:solidFill>
                <a:effectLst/>
                <a:latin typeface="+mn-lt"/>
                <a:ea typeface="+mn-ea"/>
                <a:cs typeface="+mn-cs"/>
              </a:rPr>
              <a:t>together</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this</a:t>
            </a:r>
            <a:r>
              <a:rPr lang="fr-BE" sz="1200" kern="1200" dirty="0">
                <a:solidFill>
                  <a:schemeClr val="tx1"/>
                </a:solidFill>
                <a:effectLst/>
                <a:latin typeface="+mn-lt"/>
                <a:ea typeface="+mn-ea"/>
                <a:cs typeface="+mn-cs"/>
              </a:rPr>
              <a:t> Efforts </a:t>
            </a:r>
            <a:r>
              <a:rPr lang="fr-BE" sz="1200" kern="1200" dirty="0" err="1">
                <a:solidFill>
                  <a:schemeClr val="tx1"/>
                </a:solidFill>
                <a:effectLst/>
                <a:latin typeface="+mn-lt"/>
                <a:ea typeface="+mn-ea"/>
                <a:cs typeface="+mn-cs"/>
              </a:rPr>
              <a:t>confrence</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participating</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other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activities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need</a:t>
            </a:r>
            <a:r>
              <a:rPr lang="fr-BE" sz="1200" kern="1200" dirty="0">
                <a:solidFill>
                  <a:schemeClr val="tx1"/>
                </a:solidFill>
                <a:effectLst/>
                <a:latin typeface="+mn-lt"/>
                <a:ea typeface="+mn-ea"/>
                <a:cs typeface="+mn-cs"/>
              </a:rPr>
              <a:t> to </a:t>
            </a:r>
            <a:r>
              <a:rPr lang="fr-BE" sz="1200" kern="1200" dirty="0" err="1">
                <a:solidFill>
                  <a:schemeClr val="tx1"/>
                </a:solidFill>
                <a:effectLst/>
                <a:latin typeface="+mn-lt"/>
                <a:ea typeface="+mn-ea"/>
                <a:cs typeface="+mn-cs"/>
              </a:rPr>
              <a:t>learn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form</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each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other</a:t>
            </a:r>
            <a:r>
              <a:rPr lang="fr-B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It </a:t>
            </a:r>
            <a:r>
              <a:rPr lang="fr-BE" sz="1200" kern="1200" dirty="0" err="1">
                <a:solidFill>
                  <a:schemeClr val="tx1"/>
                </a:solidFill>
                <a:effectLst/>
                <a:latin typeface="+mn-lt"/>
                <a:ea typeface="+mn-ea"/>
                <a:cs typeface="+mn-cs"/>
              </a:rPr>
              <a:t>strengthens</a:t>
            </a:r>
            <a:r>
              <a:rPr lang="fr-BE" sz="1200" kern="1200" dirty="0">
                <a:solidFill>
                  <a:schemeClr val="tx1"/>
                </a:solidFill>
                <a:effectLst/>
                <a:latin typeface="+mn-lt"/>
                <a:ea typeface="+mn-ea"/>
                <a:cs typeface="+mn-cs"/>
              </a:rPr>
              <a:t> the </a:t>
            </a:r>
            <a:r>
              <a:rPr lang="fr-BE" sz="1200" kern="1200" dirty="0" err="1">
                <a:solidFill>
                  <a:schemeClr val="tx1"/>
                </a:solidFill>
                <a:effectLst/>
                <a:latin typeface="+mn-lt"/>
                <a:ea typeface="+mn-ea"/>
                <a:cs typeface="+mn-cs"/>
              </a:rPr>
              <a:t>identity</a:t>
            </a:r>
            <a:r>
              <a:rPr lang="fr-BE" sz="1200" kern="1200" dirty="0">
                <a:solidFill>
                  <a:schemeClr val="tx1"/>
                </a:solidFill>
                <a:effectLst/>
                <a:latin typeface="+mn-lt"/>
                <a:ea typeface="+mn-ea"/>
                <a:cs typeface="+mn-cs"/>
              </a:rPr>
              <a:t> of the city and </a:t>
            </a:r>
            <a:r>
              <a:rPr lang="fr-BE" sz="1200" kern="1200" dirty="0" err="1">
                <a:solidFill>
                  <a:schemeClr val="tx1"/>
                </a:solidFill>
                <a:effectLst/>
                <a:latin typeface="+mn-lt"/>
                <a:ea typeface="+mn-ea"/>
                <a:cs typeface="+mn-cs"/>
              </a:rPr>
              <a:t>creates</a:t>
            </a:r>
            <a:r>
              <a:rPr lang="fr-BE" sz="1200" kern="1200" dirty="0">
                <a:solidFill>
                  <a:schemeClr val="tx1"/>
                </a:solidFill>
                <a:effectLst/>
                <a:latin typeface="+mn-lt"/>
                <a:ea typeface="+mn-ea"/>
                <a:cs typeface="+mn-cs"/>
              </a:rPr>
              <a:t> distinctive </a:t>
            </a:r>
            <a:r>
              <a:rPr lang="fr-BE" sz="1200" kern="1200" dirty="0" err="1">
                <a:solidFill>
                  <a:schemeClr val="tx1"/>
                </a:solidFill>
                <a:effectLst/>
                <a:latin typeface="+mn-lt"/>
                <a:ea typeface="+mn-ea"/>
                <a:cs typeface="+mn-cs"/>
              </a:rPr>
              <a:t>tourism</a:t>
            </a:r>
            <a:r>
              <a:rPr lang="fr-BE" sz="1200" kern="1200" dirty="0">
                <a:solidFill>
                  <a:schemeClr val="tx1"/>
                </a:solidFill>
                <a:effectLst/>
                <a:latin typeface="+mn-lt"/>
                <a:ea typeface="+mn-ea"/>
                <a:cs typeface="+mn-cs"/>
              </a:rPr>
              <a:t> assets.</a:t>
            </a:r>
            <a:br>
              <a:rPr lang="fr-BE" sz="1200" kern="1200" dirty="0">
                <a:solidFill>
                  <a:schemeClr val="tx1"/>
                </a:solidFill>
                <a:effectLst/>
                <a:latin typeface="+mn-lt"/>
                <a:ea typeface="+mn-ea"/>
                <a:cs typeface="+mn-cs"/>
              </a:rPr>
            </a:br>
            <a:r>
              <a:rPr lang="fr-BE" sz="1200" kern="1200" dirty="0">
                <a:solidFill>
                  <a:schemeClr val="tx1"/>
                </a:solidFill>
                <a:effectLst/>
                <a:latin typeface="+mn-lt"/>
                <a:ea typeface="+mn-ea"/>
                <a:cs typeface="+mn-cs"/>
              </a:rPr>
              <a:t>It supports </a:t>
            </a:r>
            <a:r>
              <a:rPr lang="fr-BE" sz="1200" kern="1200" dirty="0" err="1">
                <a:solidFill>
                  <a:schemeClr val="tx1"/>
                </a:solidFill>
                <a:effectLst/>
                <a:latin typeface="+mn-lt"/>
                <a:ea typeface="+mn-ea"/>
                <a:cs typeface="+mn-cs"/>
              </a:rPr>
              <a:t>education</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raises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awareness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among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residents</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visitors</a:t>
            </a:r>
            <a:r>
              <a:rPr lang="fr-BE" sz="1200" kern="1200" dirty="0">
                <a:solidFill>
                  <a:schemeClr val="tx1"/>
                </a:solidFill>
                <a:effectLst/>
                <a:latin typeface="+mn-lt"/>
                <a:ea typeface="+mn-ea"/>
                <a:cs typeface="+mn-cs"/>
              </a:rPr>
              <a:t>.</a:t>
            </a:r>
            <a:br>
              <a:rPr lang="fr-BE" sz="1200" kern="1200" dirty="0">
                <a:solidFill>
                  <a:schemeClr val="tx1"/>
                </a:solidFill>
                <a:effectLst/>
                <a:latin typeface="+mn-lt"/>
                <a:ea typeface="+mn-ea"/>
                <a:cs typeface="+mn-cs"/>
              </a:rPr>
            </a:br>
            <a:r>
              <a:rPr lang="fr-BE" sz="1200" kern="1200" dirty="0">
                <a:solidFill>
                  <a:schemeClr val="tx1"/>
                </a:solidFill>
                <a:effectLst/>
                <a:latin typeface="+mn-lt"/>
                <a:ea typeface="+mn-ea"/>
                <a:cs typeface="+mn-cs"/>
              </a:rPr>
              <a:t>And </a:t>
            </a:r>
            <a:r>
              <a:rPr lang="fr-BE" sz="1200" kern="1200" dirty="0" err="1">
                <a:solidFill>
                  <a:schemeClr val="tx1"/>
                </a:solidFill>
                <a:effectLst/>
                <a:latin typeface="+mn-lt"/>
                <a:ea typeface="+mn-ea"/>
                <a:cs typeface="+mn-cs"/>
              </a:rPr>
              <a:t>ultimately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connects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past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with</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landscape</a:t>
            </a:r>
            <a:r>
              <a:rPr lang="fr-BE" sz="1200" kern="1200" dirty="0">
                <a:solidFill>
                  <a:schemeClr val="tx1"/>
                </a:solidFill>
                <a:effectLst/>
                <a:latin typeface="+mn-lt"/>
                <a:ea typeface="+mn-ea"/>
                <a:cs typeface="+mn-cs"/>
              </a:rPr>
              <a:t> and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future ambitions.</a:t>
            </a:r>
            <a:br>
              <a:rPr lang="fr-BE" sz="1200" kern="1200" dirty="0">
                <a:solidFill>
                  <a:schemeClr val="tx1"/>
                </a:solidFill>
                <a:effectLst/>
                <a:latin typeface="+mn-lt"/>
                <a:ea typeface="+mn-ea"/>
                <a:cs typeface="+mn-cs"/>
              </a:rPr>
            </a:br>
            <a:r>
              <a:rPr lang="nl-BE" sz="1200" kern="1200" dirty="0" err="1">
                <a:solidFill>
                  <a:schemeClr val="tx1"/>
                </a:solidFill>
                <a:effectLst/>
                <a:latin typeface="+mn-lt"/>
                <a:ea typeface="+mn-ea"/>
                <a:cs typeface="+mn-cs"/>
              </a:rPr>
              <a:t>Investing</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heritage</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investing</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long-term </a:t>
            </a:r>
            <a:r>
              <a:rPr lang="nl-BE" sz="1200" kern="1200" dirty="0" err="1">
                <a:solidFill>
                  <a:schemeClr val="tx1"/>
                </a:solidFill>
                <a:effectLst/>
                <a:latin typeface="+mn-lt"/>
                <a:ea typeface="+mn-ea"/>
                <a:cs typeface="+mn-cs"/>
              </a:rPr>
              <a:t>character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attractiveness</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cities</a:t>
            </a:r>
            <a:r>
              <a:rPr lang="nl-BE" sz="1200" kern="1200" dirty="0">
                <a:solidFill>
                  <a:schemeClr val="tx1"/>
                </a:solidFill>
                <a:effectLst/>
                <a:latin typeface="+mn-lt"/>
                <a:ea typeface="+mn-ea"/>
                <a:cs typeface="+mn-cs"/>
              </a:rPr>
              <a:t>, like Oudenaarde. </a:t>
            </a:r>
            <a:endParaRPr lang="nl-BE" dirty="0"/>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27</a:t>
            </a:fld>
            <a:endParaRPr lang="nl-BE"/>
          </a:p>
        </p:txBody>
      </p:sp>
    </p:spTree>
    <p:extLst>
      <p:ext uri="{BB962C8B-B14F-4D97-AF65-F5344CB8AC3E}">
        <p14:creationId xmlns:p14="http://schemas.microsoft.com/office/powerpoint/2010/main" val="1380805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fr-BE" sz="1200" kern="1200" dirty="0">
                <a:solidFill>
                  <a:schemeClr val="tx1"/>
                </a:solidFill>
                <a:effectLst/>
                <a:latin typeface="+mn-lt"/>
                <a:ea typeface="+mn-ea"/>
                <a:cs typeface="+mn-cs"/>
              </a:rPr>
              <a:t>Oudenaarde has an </a:t>
            </a:r>
            <a:r>
              <a:rPr lang="fr-BE" sz="1200" kern="1200" dirty="0" err="1">
                <a:solidFill>
                  <a:schemeClr val="tx1"/>
                </a:solidFill>
                <a:effectLst/>
                <a:latin typeface="+mn-lt"/>
                <a:ea typeface="+mn-ea"/>
                <a:cs typeface="+mn-cs"/>
              </a:rPr>
              <a:t>exceptional</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yet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largely</a:t>
            </a:r>
            <a:r>
              <a:rPr lang="fr-BE" sz="1200" kern="1200" dirty="0">
                <a:solidFill>
                  <a:schemeClr val="tx1"/>
                </a:solidFill>
                <a:effectLst/>
                <a:latin typeface="+mn-lt"/>
                <a:ea typeface="+mn-ea"/>
                <a:cs typeface="+mn-cs"/>
              </a:rPr>
              <a:t> invisible </a:t>
            </a:r>
            <a:r>
              <a:rPr lang="fr-BE" sz="1200" kern="1200" dirty="0" err="1">
                <a:solidFill>
                  <a:schemeClr val="tx1"/>
                </a:solidFill>
                <a:effectLst/>
                <a:latin typeface="+mn-lt"/>
                <a:ea typeface="+mn-ea"/>
                <a:cs typeface="+mn-cs"/>
              </a:rPr>
              <a:t>fortress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heritage</a:t>
            </a:r>
            <a:r>
              <a:rPr lang="fr-BE"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fr-BE" sz="1200" kern="1200" dirty="0" err="1">
                <a:solidFill>
                  <a:schemeClr val="tx1"/>
                </a:solidFill>
                <a:effectLst/>
                <a:latin typeface="+mn-lt"/>
                <a:ea typeface="+mn-ea"/>
                <a:cs typeface="+mn-cs"/>
              </a:rPr>
              <a:t>Although</a:t>
            </a:r>
            <a:r>
              <a:rPr lang="fr-BE" sz="1200" kern="1200" dirty="0">
                <a:solidFill>
                  <a:schemeClr val="tx1"/>
                </a:solidFill>
                <a:effectLst/>
                <a:latin typeface="+mn-lt"/>
                <a:ea typeface="+mn-ea"/>
                <a:cs typeface="+mn-cs"/>
              </a:rPr>
              <a:t> Oudenaarde </a:t>
            </a:r>
            <a:r>
              <a:rPr lang="fr-BE" sz="1200" kern="1200" dirty="0" err="1">
                <a:solidFill>
                  <a:schemeClr val="tx1"/>
                </a:solidFill>
                <a:effectLst/>
                <a:latin typeface="+mn-lt"/>
                <a:ea typeface="+mn-ea"/>
                <a:cs typeface="+mn-cs"/>
              </a:rPr>
              <a:t>played</a:t>
            </a:r>
            <a:r>
              <a:rPr lang="fr-BE" sz="1200" kern="1200" dirty="0">
                <a:solidFill>
                  <a:schemeClr val="tx1"/>
                </a:solidFill>
                <a:effectLst/>
                <a:latin typeface="+mn-lt"/>
                <a:ea typeface="+mn-ea"/>
                <a:cs typeface="+mn-cs"/>
              </a:rPr>
              <a:t> a crucial </a:t>
            </a:r>
            <a:r>
              <a:rPr lang="fr-BE" sz="1200" kern="1200" dirty="0" err="1">
                <a:solidFill>
                  <a:schemeClr val="tx1"/>
                </a:solidFill>
                <a:effectLst/>
                <a:latin typeface="+mn-lt"/>
                <a:ea typeface="+mn-ea"/>
                <a:cs typeface="+mn-cs"/>
              </a:rPr>
              <a:t>role</a:t>
            </a:r>
            <a:r>
              <a:rPr lang="fr-BE" sz="1200" kern="1200" dirty="0">
                <a:solidFill>
                  <a:schemeClr val="tx1"/>
                </a:solidFill>
                <a:effectLst/>
                <a:latin typeface="+mn-lt"/>
                <a:ea typeface="+mn-ea"/>
                <a:cs typeface="+mn-cs"/>
              </a:rPr>
              <a:t> as a </a:t>
            </a:r>
            <a:r>
              <a:rPr lang="fr-BE" sz="1200" kern="1200" dirty="0" err="1">
                <a:solidFill>
                  <a:schemeClr val="tx1"/>
                </a:solidFill>
                <a:effectLst/>
                <a:latin typeface="+mn-lt"/>
                <a:ea typeface="+mn-ea"/>
                <a:cs typeface="+mn-cs"/>
              </a:rPr>
              <a:t>fortified</a:t>
            </a:r>
            <a:r>
              <a:rPr lang="fr-BE" sz="1200" kern="1200" dirty="0">
                <a:solidFill>
                  <a:schemeClr val="tx1"/>
                </a:solidFill>
                <a:effectLst/>
                <a:latin typeface="+mn-lt"/>
                <a:ea typeface="+mn-ea"/>
                <a:cs typeface="+mn-cs"/>
              </a:rPr>
              <a:t> city for centuries, </a:t>
            </a:r>
            <a:r>
              <a:rPr lang="fr-BE" sz="1200" kern="1200" dirty="0" err="1">
                <a:solidFill>
                  <a:schemeClr val="tx1"/>
                </a:solidFill>
                <a:effectLst/>
                <a:latin typeface="+mn-lt"/>
                <a:ea typeface="+mn-ea"/>
                <a:cs typeface="+mn-cs"/>
              </a:rPr>
              <a:t>very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little</a:t>
            </a:r>
            <a:r>
              <a:rPr lang="fr-BE" sz="1200" kern="1200" dirty="0">
                <a:solidFill>
                  <a:schemeClr val="tx1"/>
                </a:solidFill>
                <a:effectLst/>
                <a:latin typeface="+mn-lt"/>
                <a:ea typeface="+mn-ea"/>
                <a:cs typeface="+mn-cs"/>
              </a:rPr>
              <a:t> of </a:t>
            </a:r>
            <a:r>
              <a:rPr lang="fr-BE" sz="1200" kern="1200" dirty="0" err="1">
                <a:solidFill>
                  <a:schemeClr val="tx1"/>
                </a:solidFill>
                <a:effectLst/>
                <a:latin typeface="+mn-lt"/>
                <a:ea typeface="+mn-ea"/>
                <a:cs typeface="+mn-cs"/>
              </a:rPr>
              <a:t>that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military</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past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still</a:t>
            </a:r>
            <a:r>
              <a:rPr lang="fr-BE" sz="1200" kern="1200" dirty="0">
                <a:solidFill>
                  <a:schemeClr val="tx1"/>
                </a:solidFill>
                <a:effectLst/>
                <a:latin typeface="+mn-lt"/>
                <a:ea typeface="+mn-ea"/>
                <a:cs typeface="+mn-cs"/>
              </a:rPr>
              <a:t> visible in </a:t>
            </a:r>
            <a:r>
              <a:rPr lang="fr-BE" sz="1200" kern="1200" dirty="0" err="1">
                <a:solidFill>
                  <a:schemeClr val="tx1"/>
                </a:solidFill>
                <a:effectLst/>
                <a:latin typeface="+mn-lt"/>
                <a:ea typeface="+mn-ea"/>
                <a:cs typeface="+mn-cs"/>
              </a:rPr>
              <a:t>today’s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urban</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landscape</a:t>
            </a:r>
            <a:r>
              <a:rPr lang="fr-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Much</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structure</a:t>
            </a:r>
            <a:r>
              <a:rPr lang="nl-BE" sz="1200" kern="1200" dirty="0">
                <a:solidFill>
                  <a:schemeClr val="tx1"/>
                </a:solidFill>
                <a:effectLst/>
                <a:latin typeface="+mn-lt"/>
                <a:ea typeface="+mn-ea"/>
                <a:cs typeface="+mn-cs"/>
              </a:rPr>
              <a:t> has been </a:t>
            </a:r>
            <a:r>
              <a:rPr lang="nl-BE" sz="1200" kern="1200" dirty="0" err="1">
                <a:solidFill>
                  <a:schemeClr val="tx1"/>
                </a:solidFill>
                <a:effectLst/>
                <a:latin typeface="+mn-lt"/>
                <a:ea typeface="+mn-ea"/>
                <a:cs typeface="+mn-cs"/>
              </a:rPr>
              <a:t>demolished</a:t>
            </a:r>
            <a:r>
              <a:rPr lang="nl-BE" sz="1200" kern="1200" dirty="0">
                <a:solidFill>
                  <a:schemeClr val="tx1"/>
                </a:solidFill>
                <a:effectLst/>
                <a:latin typeface="+mn-lt"/>
                <a:ea typeface="+mn-ea"/>
                <a:cs typeface="+mn-cs"/>
              </a:rPr>
              <a:t> or </a:t>
            </a:r>
            <a:r>
              <a:rPr lang="nl-BE" sz="1200" kern="1200" dirty="0" err="1">
                <a:solidFill>
                  <a:schemeClr val="tx1"/>
                </a:solidFill>
                <a:effectLst/>
                <a:latin typeface="+mn-lt"/>
                <a:ea typeface="+mn-ea"/>
                <a:cs typeface="+mn-cs"/>
              </a:rPr>
              <a:t>integrated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into</a:t>
            </a:r>
            <a:r>
              <a:rPr lang="nl-BE" sz="1200" kern="1200" dirty="0">
                <a:solidFill>
                  <a:schemeClr val="tx1"/>
                </a:solidFill>
                <a:effectLst/>
                <a:latin typeface="+mn-lt"/>
                <a:ea typeface="+mn-ea"/>
                <a:cs typeface="+mn-cs"/>
              </a:rPr>
              <a:t> later </a:t>
            </a:r>
            <a:r>
              <a:rPr lang="nl-BE" sz="1200" kern="1200" dirty="0" err="1">
                <a:solidFill>
                  <a:schemeClr val="tx1"/>
                </a:solidFill>
                <a:effectLst/>
                <a:latin typeface="+mn-lt"/>
                <a:ea typeface="+mn-ea"/>
                <a:cs typeface="+mn-cs"/>
              </a:rPr>
              <a:t>developments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makes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heritage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exceptional</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importance</a:t>
            </a:r>
            <a:r>
              <a:rPr lang="nl-BE" sz="1200" kern="1200" dirty="0">
                <a:solidFill>
                  <a:schemeClr val="tx1"/>
                </a:solidFill>
                <a:effectLst/>
                <a:latin typeface="+mn-lt"/>
                <a:ea typeface="+mn-ea"/>
                <a:cs typeface="+mn-cs"/>
              </a:rPr>
              <a:t>, but </a:t>
            </a:r>
            <a:r>
              <a:rPr lang="nl-BE" sz="1200" kern="1200" dirty="0" err="1">
                <a:solidFill>
                  <a:schemeClr val="tx1"/>
                </a:solidFill>
                <a:effectLst/>
                <a:latin typeface="+mn-lt"/>
                <a:ea typeface="+mn-ea"/>
                <a:cs typeface="+mn-cs"/>
              </a:rPr>
              <a:t>also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challenging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understood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visitors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even </a:t>
            </a:r>
            <a:r>
              <a:rPr lang="nl-BE" sz="1200" kern="1200" dirty="0" err="1">
                <a:solidFill>
                  <a:schemeClr val="tx1"/>
                </a:solidFill>
                <a:effectLst/>
                <a:latin typeface="+mn-lt"/>
                <a:ea typeface="+mn-ea"/>
                <a:cs typeface="+mn-cs"/>
              </a:rPr>
              <a:t>locals</a:t>
            </a:r>
            <a:r>
              <a:rPr lang="nl-B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presentation is composed of three parts: </a:t>
            </a:r>
            <a:endParaRPr lang="nl-BE" dirty="0"/>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goal is not only to preserve history, but to activate it as a resource for education, tourism, and identity.” Colleague Stijn will take you through the historical evolution.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2</a:t>
            </a:fld>
            <a:endParaRPr lang="nl-BE"/>
          </a:p>
        </p:txBody>
      </p:sp>
    </p:spTree>
    <p:extLst>
      <p:ext uri="{BB962C8B-B14F-4D97-AF65-F5344CB8AC3E}">
        <p14:creationId xmlns:p14="http://schemas.microsoft.com/office/powerpoint/2010/main" val="182191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very</a:t>
            </a:r>
            <a:r>
              <a:rPr lang="nl-BE" sz="1200" kern="1200" dirty="0">
                <a:solidFill>
                  <a:schemeClr val="tx1"/>
                </a:solidFill>
                <a:effectLst/>
                <a:latin typeface="+mn-lt"/>
                <a:ea typeface="+mn-ea"/>
                <a:cs typeface="+mn-cs"/>
              </a:rPr>
              <a:t> foundation, Oudenaarde was a </a:t>
            </a:r>
            <a:r>
              <a:rPr lang="nl-BE" sz="1200" kern="1200" dirty="0" err="1">
                <a:solidFill>
                  <a:schemeClr val="tx1"/>
                </a:solidFill>
                <a:effectLst/>
                <a:latin typeface="+mn-lt"/>
                <a:ea typeface="+mn-ea"/>
                <a:cs typeface="+mn-cs"/>
              </a:rPr>
              <a:t>strategic</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Likely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intervention</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Count</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Flanders</a:t>
            </a:r>
            <a:r>
              <a:rPr lang="nl-BE" sz="1200" kern="1200" dirty="0">
                <a:solidFill>
                  <a:schemeClr val="tx1"/>
                </a:solidFill>
                <a:effectLst/>
                <a:latin typeface="+mn-lt"/>
                <a:ea typeface="+mn-ea"/>
                <a:cs typeface="+mn-cs"/>
              </a:rPr>
              <a:t>, Oudenaarde </a:t>
            </a:r>
            <a:r>
              <a:rPr lang="nl-BE" sz="1200" kern="1200" dirty="0" err="1">
                <a:solidFill>
                  <a:schemeClr val="tx1"/>
                </a:solidFill>
                <a:effectLst/>
                <a:latin typeface="+mn-lt"/>
                <a:ea typeface="+mn-ea"/>
                <a:cs typeface="+mn-cs"/>
              </a:rPr>
              <a:t>arose</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end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tenth</a:t>
            </a:r>
            <a:r>
              <a:rPr lang="nl-BE" sz="1200" kern="1200" dirty="0">
                <a:solidFill>
                  <a:schemeClr val="tx1"/>
                </a:solidFill>
                <a:effectLst/>
                <a:latin typeface="+mn-lt"/>
                <a:ea typeface="+mn-ea"/>
                <a:cs typeface="+mn-cs"/>
              </a:rPr>
              <a:t> or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beginning</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eleventh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century</a:t>
            </a:r>
            <a:r>
              <a:rPr lang="nl-BE"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The count </a:t>
            </a:r>
            <a:r>
              <a:rPr lang="fr-FR" sz="1200" kern="1200" dirty="0" err="1">
                <a:solidFill>
                  <a:schemeClr val="tx1"/>
                </a:solidFill>
                <a:effectLst/>
                <a:latin typeface="+mn-lt"/>
                <a:ea typeface="+mn-ea"/>
                <a:cs typeface="+mn-cs"/>
              </a:rPr>
              <a:t>established</a:t>
            </a:r>
            <a:r>
              <a:rPr lang="fr-FR" sz="1200" kern="1200" dirty="0">
                <a:solidFill>
                  <a:schemeClr val="tx1"/>
                </a:solidFill>
                <a:effectLst/>
                <a:latin typeface="+mn-lt"/>
                <a:ea typeface="+mn-ea"/>
                <a:cs typeface="+mn-cs"/>
              </a:rPr>
              <a:t> a fortification in Oudenaarde, </a:t>
            </a:r>
            <a:r>
              <a:rPr lang="fr-FR" sz="1200" kern="1200" dirty="0" err="1">
                <a:solidFill>
                  <a:schemeClr val="tx1"/>
                </a:solidFill>
                <a:effectLst/>
                <a:latin typeface="+mn-lt"/>
                <a:ea typeface="+mn-ea"/>
                <a:cs typeface="+mn-cs"/>
              </a:rPr>
              <a:t>known</a:t>
            </a:r>
            <a:r>
              <a:rPr lang="fr-FR" sz="1200" kern="1200" dirty="0">
                <a:solidFill>
                  <a:schemeClr val="tx1"/>
                </a:solidFill>
                <a:effectLst/>
                <a:latin typeface="+mn-lt"/>
                <a:ea typeface="+mn-ea"/>
                <a:cs typeface="+mn-cs"/>
              </a:rPr>
              <a:t> in sources as the “</a:t>
            </a:r>
            <a:r>
              <a:rPr lang="fr-FR" sz="1200" kern="1200" dirty="0" err="1">
                <a:solidFill>
                  <a:schemeClr val="tx1"/>
                </a:solidFill>
                <a:effectLst/>
                <a:latin typeface="+mn-lt"/>
                <a:ea typeface="+mn-ea"/>
                <a:cs typeface="+mn-cs"/>
              </a:rPr>
              <a:t>turris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Aldenardensis</a:t>
            </a:r>
            <a:r>
              <a:rPr lang="fr-FR" sz="1200" kern="1200" dirty="0">
                <a:solidFill>
                  <a:schemeClr val="tx1"/>
                </a:solidFill>
                <a:effectLst/>
                <a:latin typeface="+mn-lt"/>
                <a:ea typeface="+mn-ea"/>
                <a:cs typeface="+mn-cs"/>
              </a:rPr>
              <a:t>.”</a:t>
            </a:r>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3</a:t>
            </a:fld>
            <a:endParaRPr lang="nl-BE"/>
          </a:p>
        </p:txBody>
      </p:sp>
    </p:spTree>
    <p:extLst>
      <p:ext uri="{BB962C8B-B14F-4D97-AF65-F5344CB8AC3E}">
        <p14:creationId xmlns:p14="http://schemas.microsoft.com/office/powerpoint/2010/main" val="3950204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comital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stronghold</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intended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counterbalance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a:t>
            </a:r>
            <a:r>
              <a:rPr lang="nl-BE" sz="1200" kern="1200" dirty="0">
                <a:solidFill>
                  <a:schemeClr val="tx1"/>
                </a:solidFill>
                <a:effectLst/>
                <a:latin typeface="+mn-lt"/>
                <a:ea typeface="+mn-ea"/>
                <a:cs typeface="+mn-cs"/>
              </a:rPr>
              <a:t> at Ename, </a:t>
            </a:r>
            <a:r>
              <a:rPr lang="nl-BE" sz="1200" kern="1200" dirty="0" err="1">
                <a:solidFill>
                  <a:schemeClr val="tx1"/>
                </a:solidFill>
                <a:effectLst/>
                <a:latin typeface="+mn-lt"/>
                <a:ea typeface="+mn-ea"/>
                <a:cs typeface="+mn-cs"/>
              </a:rPr>
              <a:t>which</a:t>
            </a:r>
            <a:r>
              <a:rPr lang="nl-BE" sz="1200" kern="1200" dirty="0">
                <a:solidFill>
                  <a:schemeClr val="tx1"/>
                </a:solidFill>
                <a:effectLst/>
                <a:latin typeface="+mn-lt"/>
                <a:ea typeface="+mn-ea"/>
                <a:cs typeface="+mn-cs"/>
              </a:rPr>
              <a:t> had been </a:t>
            </a:r>
            <a:r>
              <a:rPr lang="nl-BE" sz="1200" kern="1200" dirty="0" err="1">
                <a:solidFill>
                  <a:schemeClr val="tx1"/>
                </a:solidFill>
                <a:effectLst/>
                <a:latin typeface="+mn-lt"/>
                <a:ea typeface="+mn-ea"/>
                <a:cs typeface="+mn-cs"/>
              </a:rPr>
              <a:t>erected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German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emperor</a:t>
            </a:r>
            <a:r>
              <a:rPr lang="nl-BE" sz="1200" kern="1200" dirty="0">
                <a:solidFill>
                  <a:schemeClr val="tx1"/>
                </a:solidFill>
                <a:effectLst/>
                <a:latin typeface="+mn-lt"/>
                <a:ea typeface="+mn-ea"/>
                <a:cs typeface="+mn-cs"/>
              </a:rPr>
              <a:t>. The Scheldt River </a:t>
            </a:r>
            <a:r>
              <a:rPr lang="nl-BE" sz="1200" kern="1200" dirty="0" err="1">
                <a:solidFill>
                  <a:schemeClr val="tx1"/>
                </a:solidFill>
                <a:effectLst/>
                <a:latin typeface="+mn-lt"/>
                <a:ea typeface="+mn-ea"/>
                <a:cs typeface="+mn-cs"/>
              </a:rPr>
              <a:t>formed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political</a:t>
            </a:r>
            <a:r>
              <a:rPr lang="nl-BE" sz="1200" kern="1200" dirty="0">
                <a:solidFill>
                  <a:schemeClr val="tx1"/>
                </a:solidFill>
                <a:effectLst/>
                <a:latin typeface="+mn-lt"/>
                <a:ea typeface="+mn-ea"/>
                <a:cs typeface="+mn-cs"/>
              </a:rPr>
              <a:t> border </a:t>
            </a:r>
            <a:r>
              <a:rPr lang="nl-BE" sz="1200" kern="1200" dirty="0" err="1">
                <a:solidFill>
                  <a:schemeClr val="tx1"/>
                </a:solidFill>
                <a:effectLst/>
                <a:latin typeface="+mn-lt"/>
                <a:ea typeface="+mn-ea"/>
                <a:cs typeface="+mn-cs"/>
              </a:rPr>
              <a:t>between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Holy</a:t>
            </a:r>
            <a:r>
              <a:rPr lang="nl-BE" sz="1200" kern="1200" dirty="0">
                <a:solidFill>
                  <a:schemeClr val="tx1"/>
                </a:solidFill>
                <a:effectLst/>
                <a:latin typeface="+mn-lt"/>
                <a:ea typeface="+mn-ea"/>
                <a:cs typeface="+mn-cs"/>
              </a:rPr>
              <a:t> Roman Empire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French </a:t>
            </a:r>
            <a:r>
              <a:rPr lang="nl-BE" sz="1200" kern="1200" dirty="0" err="1">
                <a:solidFill>
                  <a:schemeClr val="tx1"/>
                </a:solidFill>
                <a:effectLst/>
                <a:latin typeface="+mn-lt"/>
                <a:ea typeface="+mn-ea"/>
                <a:cs typeface="+mn-cs"/>
              </a:rPr>
              <a:t>kingdom</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which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Count</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Flanders</a:t>
            </a:r>
            <a:r>
              <a:rPr lang="nl-BE" sz="1200" kern="1200" dirty="0">
                <a:solidFill>
                  <a:schemeClr val="tx1"/>
                </a:solidFill>
                <a:effectLst/>
                <a:latin typeface="+mn-lt"/>
                <a:ea typeface="+mn-ea"/>
                <a:cs typeface="+mn-cs"/>
              </a:rPr>
              <a:t> had </a:t>
            </a:r>
            <a:r>
              <a:rPr lang="nl-BE" sz="1200" kern="1200" dirty="0" err="1">
                <a:solidFill>
                  <a:schemeClr val="tx1"/>
                </a:solidFill>
                <a:effectLst/>
                <a:latin typeface="+mn-lt"/>
                <a:ea typeface="+mn-ea"/>
                <a:cs typeface="+mn-cs"/>
              </a:rPr>
              <a:t>become</a:t>
            </a:r>
            <a:r>
              <a:rPr lang="nl-BE" sz="1200" kern="1200" dirty="0">
                <a:solidFill>
                  <a:schemeClr val="tx1"/>
                </a:solidFill>
                <a:effectLst/>
                <a:latin typeface="+mn-lt"/>
                <a:ea typeface="+mn-ea"/>
                <a:cs typeface="+mn-cs"/>
              </a:rPr>
              <a:t> a </a:t>
            </a:r>
            <a:r>
              <a:rPr lang="nl-BE" sz="1200" kern="1200" dirty="0" err="1">
                <a:solidFill>
                  <a:schemeClr val="tx1"/>
                </a:solidFill>
                <a:effectLst/>
                <a:latin typeface="+mn-lt"/>
                <a:ea typeface="+mn-ea"/>
                <a:cs typeface="+mn-cs"/>
              </a:rPr>
              <a:t>powerful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vassal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After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annexation</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area </a:t>
            </a:r>
            <a:r>
              <a:rPr lang="nl-BE" sz="1200" kern="1200" dirty="0" err="1">
                <a:solidFill>
                  <a:schemeClr val="tx1"/>
                </a:solidFill>
                <a:effectLst/>
                <a:latin typeface="+mn-lt"/>
                <a:ea typeface="+mn-ea"/>
                <a:cs typeface="+mn-cs"/>
              </a:rPr>
              <a:t>between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Scheldt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Dender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Flanders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a:t>
            </a:r>
            <a:r>
              <a:rPr lang="nl-BE" sz="1200" kern="1200" dirty="0">
                <a:solidFill>
                  <a:schemeClr val="tx1"/>
                </a:solidFill>
                <a:effectLst/>
                <a:latin typeface="+mn-lt"/>
                <a:ea typeface="+mn-ea"/>
                <a:cs typeface="+mn-cs"/>
              </a:rPr>
              <a:t> at Ename lost </a:t>
            </a:r>
            <a:r>
              <a:rPr lang="nl-BE" sz="1200" kern="1200" dirty="0" err="1">
                <a:solidFill>
                  <a:schemeClr val="tx1"/>
                </a:solidFill>
                <a:effectLst/>
                <a:latin typeface="+mn-lt"/>
                <a:ea typeface="+mn-ea"/>
                <a:cs typeface="+mn-cs"/>
              </a:rPr>
              <a:t>its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significance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nearby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settlement</a:t>
            </a:r>
            <a:r>
              <a:rPr lang="nl-BE" sz="1200" kern="1200" dirty="0">
                <a:solidFill>
                  <a:schemeClr val="tx1"/>
                </a:solidFill>
                <a:effectLst/>
                <a:latin typeface="+mn-lt"/>
                <a:ea typeface="+mn-ea"/>
                <a:cs typeface="+mn-cs"/>
              </a:rPr>
              <a:t> of Oudenaarde </a:t>
            </a:r>
            <a:r>
              <a:rPr lang="nl-BE" sz="1200" kern="1200" dirty="0" err="1">
                <a:solidFill>
                  <a:schemeClr val="tx1"/>
                </a:solidFill>
                <a:effectLst/>
                <a:latin typeface="+mn-lt"/>
                <a:ea typeface="+mn-ea"/>
                <a:cs typeface="+mn-cs"/>
              </a:rPr>
              <a:t>gained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importance</a:t>
            </a:r>
            <a:r>
              <a:rPr lang="nl-BE" sz="1200" kern="1200" dirty="0">
                <a:solidFill>
                  <a:schemeClr val="tx1"/>
                </a:solidFill>
                <a:effectLst/>
                <a:latin typeface="+mn-lt"/>
                <a:ea typeface="+mn-ea"/>
                <a:cs typeface="+mn-cs"/>
              </a:rPr>
              <a:t>.</a:t>
            </a: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4</a:t>
            </a:fld>
            <a:endParaRPr lang="nl-BE"/>
          </a:p>
        </p:txBody>
      </p:sp>
    </p:spTree>
    <p:extLst>
      <p:ext uri="{BB962C8B-B14F-4D97-AF65-F5344CB8AC3E}">
        <p14:creationId xmlns:p14="http://schemas.microsoft.com/office/powerpoint/2010/main" val="56929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Successive city fortifications </a:t>
            </a:r>
            <a:r>
              <a:rPr lang="fr-FR" sz="1200" kern="1200" dirty="0" err="1">
                <a:solidFill>
                  <a:schemeClr val="tx1"/>
                </a:solidFill>
                <a:effectLst/>
                <a:latin typeface="+mn-lt"/>
                <a:ea typeface="+mn-ea"/>
                <a:cs typeface="+mn-cs"/>
              </a:rPr>
              <a:t>were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built</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the city. A city </a:t>
            </a:r>
            <a:r>
              <a:rPr lang="fr-FR" sz="1200" kern="1200" dirty="0" err="1">
                <a:solidFill>
                  <a:schemeClr val="tx1"/>
                </a:solidFill>
                <a:effectLst/>
                <a:latin typeface="+mn-lt"/>
                <a:ea typeface="+mn-ea"/>
                <a:cs typeface="+mn-cs"/>
              </a:rPr>
              <a:t>wall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primarily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served</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military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defense</a:t>
            </a:r>
            <a:r>
              <a:rPr lang="fr-FR" sz="1200" kern="1200" dirty="0">
                <a:solidFill>
                  <a:schemeClr val="tx1"/>
                </a:solidFill>
                <a:effectLst/>
                <a:latin typeface="+mn-lt"/>
                <a:ea typeface="+mn-ea"/>
                <a:cs typeface="+mn-cs"/>
              </a:rPr>
              <a:t> but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symbolised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urban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autonomy</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evolution</a:t>
            </a:r>
            <a:r>
              <a:rPr lang="fr-FR" sz="1200" kern="1200" dirty="0">
                <a:solidFill>
                  <a:schemeClr val="tx1"/>
                </a:solidFill>
                <a:effectLst/>
                <a:latin typeface="+mn-lt"/>
                <a:ea typeface="+mn-ea"/>
                <a:cs typeface="+mn-cs"/>
              </a:rPr>
              <a:t> of the city </a:t>
            </a:r>
            <a:r>
              <a:rPr lang="fr-FR" sz="1200" kern="1200" dirty="0" err="1">
                <a:solidFill>
                  <a:schemeClr val="tx1"/>
                </a:solidFill>
                <a:effectLst/>
                <a:latin typeface="+mn-lt"/>
                <a:ea typeface="+mn-ea"/>
                <a:cs typeface="+mn-cs"/>
              </a:rPr>
              <a:t>wall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reflected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city’s</a:t>
            </a:r>
            <a:r>
              <a:rPr lang="fr-FR" sz="1200" kern="1200" dirty="0">
                <a:solidFill>
                  <a:schemeClr val="tx1"/>
                </a:solidFill>
                <a:effectLst/>
                <a:latin typeface="+mn-lt"/>
                <a:ea typeface="+mn-ea"/>
                <a:cs typeface="+mn-cs"/>
              </a:rPr>
              <a:t> importance and the </a:t>
            </a:r>
            <a:r>
              <a:rPr lang="fr-FR" sz="1200" kern="1200" dirty="0" err="1">
                <a:solidFill>
                  <a:schemeClr val="tx1"/>
                </a:solidFill>
                <a:effectLst/>
                <a:latin typeface="+mn-lt"/>
                <a:ea typeface="+mn-ea"/>
                <a:cs typeface="+mn-cs"/>
              </a:rPr>
              <a:t>technical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progress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warfare</a:t>
            </a:r>
            <a:r>
              <a:rPr lang="fr-FR" sz="1200" kern="1200" dirty="0">
                <a:solidFill>
                  <a:schemeClr val="tx1"/>
                </a:solidFill>
                <a:effectLst/>
                <a:latin typeface="+mn-lt"/>
                <a:ea typeface="+mn-ea"/>
                <a:cs typeface="+mn-cs"/>
              </a:rPr>
              <a:t>. The first fortification </a:t>
            </a:r>
            <a:r>
              <a:rPr lang="fr-FR" sz="1200" kern="1200" dirty="0" err="1">
                <a:solidFill>
                  <a:schemeClr val="tx1"/>
                </a:solidFill>
                <a:effectLst/>
                <a:latin typeface="+mn-lt"/>
                <a:ea typeface="+mn-ea"/>
                <a:cs typeface="+mn-cs"/>
              </a:rPr>
              <a:t>around</a:t>
            </a:r>
            <a:r>
              <a:rPr lang="fr-FR" sz="1200" kern="1200" dirty="0">
                <a:solidFill>
                  <a:schemeClr val="tx1"/>
                </a:solidFill>
                <a:effectLst/>
                <a:latin typeface="+mn-lt"/>
                <a:ea typeface="+mn-ea"/>
                <a:cs typeface="+mn-cs"/>
              </a:rPr>
              <a:t> Oudenaarde, like the </a:t>
            </a:r>
            <a:r>
              <a:rPr lang="fr-FR" sz="1200" kern="1200" dirty="0" err="1">
                <a:solidFill>
                  <a:schemeClr val="tx1"/>
                </a:solidFill>
                <a:effectLst/>
                <a:latin typeface="+mn-lt"/>
                <a:ea typeface="+mn-ea"/>
                <a:cs typeface="+mn-cs"/>
              </a:rPr>
              <a:t>city’s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privileges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likely</a:t>
            </a:r>
            <a:r>
              <a:rPr lang="fr-FR" sz="1200" kern="1200" dirty="0">
                <a:solidFill>
                  <a:schemeClr val="tx1"/>
                </a:solidFill>
                <a:effectLst/>
                <a:latin typeface="+mn-lt"/>
                <a:ea typeface="+mn-ea"/>
                <a:cs typeface="+mn-cs"/>
              </a:rPr>
              <a:t> dates back to the 12th century. </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Late 13th-century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expansion</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major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wall</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five gates +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creation</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Market Square.</a:t>
            </a:r>
            <a:endParaRPr lang="fr-FR" sz="1200" kern="1200" dirty="0">
              <a:solidFill>
                <a:schemeClr val="tx1"/>
              </a:solidFill>
              <a:effectLst/>
              <a:latin typeface="+mn-lt"/>
              <a:ea typeface="+mn-ea"/>
              <a:cs typeface="+mn-cs"/>
            </a:endParaRPr>
          </a:p>
          <a:p>
            <a:r>
              <a:rPr lang="nl-BE" sz="1200" kern="1200" dirty="0" err="1">
                <a:solidFill>
                  <a:schemeClr val="tx1"/>
                </a:solidFill>
                <a:effectLst/>
                <a:latin typeface="+mn-lt"/>
                <a:ea typeface="+mn-ea"/>
                <a:cs typeface="+mn-cs"/>
              </a:rPr>
              <a:t>Presumably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equipped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with</a:t>
            </a:r>
            <a:r>
              <a:rPr lang="nl-BE" sz="1200" kern="1200" dirty="0">
                <a:solidFill>
                  <a:schemeClr val="tx1"/>
                </a:solidFill>
                <a:effectLst/>
                <a:latin typeface="+mn-lt"/>
                <a:ea typeface="+mn-ea"/>
                <a:cs typeface="+mn-cs"/>
              </a:rPr>
              <a:t> bastions </a:t>
            </a:r>
            <a:r>
              <a:rPr lang="nl-BE" sz="1200" kern="1200" dirty="0" err="1">
                <a:solidFill>
                  <a:schemeClr val="tx1"/>
                </a:solidFill>
                <a:effectLst/>
                <a:latin typeface="+mn-lt"/>
                <a:ea typeface="+mn-ea"/>
                <a:cs typeface="+mn-cs"/>
              </a:rPr>
              <a:t>for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first time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period</a:t>
            </a:r>
            <a:r>
              <a:rPr lang="nl-BE" sz="1200" kern="1200" dirty="0">
                <a:solidFill>
                  <a:schemeClr val="tx1"/>
                </a:solidFill>
                <a:effectLst/>
                <a:latin typeface="+mn-lt"/>
                <a:ea typeface="+mn-ea"/>
                <a:cs typeface="+mn-cs"/>
              </a:rPr>
              <a:t>. The bastions </a:t>
            </a:r>
            <a:r>
              <a:rPr lang="nl-BE" sz="1200" kern="1200" dirty="0" err="1">
                <a:solidFill>
                  <a:schemeClr val="tx1"/>
                </a:solidFill>
                <a:effectLst/>
                <a:latin typeface="+mn-lt"/>
                <a:ea typeface="+mn-ea"/>
                <a:cs typeface="+mn-cs"/>
              </a:rPr>
              <a:t>were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designed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French Calvinist François de la </a:t>
            </a:r>
            <a:r>
              <a:rPr lang="nl-BE" sz="1200" kern="1200" dirty="0" err="1">
                <a:solidFill>
                  <a:schemeClr val="tx1"/>
                </a:solidFill>
                <a:effectLst/>
                <a:latin typeface="+mn-lt"/>
                <a:ea typeface="+mn-ea"/>
                <a:cs typeface="+mn-cs"/>
              </a:rPr>
              <a:t>Noüe</a:t>
            </a:r>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6</a:t>
            </a:fld>
            <a:endParaRPr lang="nl-BE"/>
          </a:p>
        </p:txBody>
      </p:sp>
    </p:spTree>
    <p:extLst>
      <p:ext uri="{BB962C8B-B14F-4D97-AF65-F5344CB8AC3E}">
        <p14:creationId xmlns:p14="http://schemas.microsoft.com/office/powerpoint/2010/main" val="1287806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17th </a:t>
            </a:r>
            <a:r>
              <a:rPr lang="nl-BE" sz="1200" kern="1200" dirty="0" err="1">
                <a:solidFill>
                  <a:schemeClr val="tx1"/>
                </a:solidFill>
                <a:effectLst/>
                <a:latin typeface="+mn-lt"/>
                <a:ea typeface="+mn-ea"/>
                <a:cs typeface="+mn-cs"/>
              </a:rPr>
              <a:t>century</a:t>
            </a:r>
            <a:r>
              <a:rPr lang="nl-BE" sz="1200" kern="1200" dirty="0">
                <a:solidFill>
                  <a:schemeClr val="tx1"/>
                </a:solidFill>
                <a:effectLst/>
                <a:latin typeface="+mn-lt"/>
                <a:ea typeface="+mn-ea"/>
                <a:cs typeface="+mn-cs"/>
              </a:rPr>
              <a:t>, Oudenaarde </a:t>
            </a:r>
            <a:r>
              <a:rPr lang="nl-BE" sz="1200" kern="1200" dirty="0" err="1">
                <a:solidFill>
                  <a:schemeClr val="tx1"/>
                </a:solidFill>
                <a:effectLst/>
                <a:latin typeface="+mn-lt"/>
                <a:ea typeface="+mn-ea"/>
                <a:cs typeface="+mn-cs"/>
              </a:rPr>
              <a:t>remained</a:t>
            </a:r>
            <a:r>
              <a:rPr lang="nl-BE" sz="1200" kern="1200" dirty="0">
                <a:solidFill>
                  <a:schemeClr val="tx1"/>
                </a:solidFill>
                <a:effectLst/>
                <a:latin typeface="+mn-lt"/>
                <a:ea typeface="+mn-ea"/>
                <a:cs typeface="+mn-cs"/>
              </a:rPr>
              <a:t> a </a:t>
            </a:r>
            <a:r>
              <a:rPr lang="nl-BE" sz="1200" kern="1200" dirty="0" err="1">
                <a:solidFill>
                  <a:schemeClr val="tx1"/>
                </a:solidFill>
                <a:effectLst/>
                <a:latin typeface="+mn-lt"/>
                <a:ea typeface="+mn-ea"/>
                <a:cs typeface="+mn-cs"/>
              </a:rPr>
              <a:t>strategically</a:t>
            </a:r>
            <a:r>
              <a:rPr lang="nl-BE" sz="1200" kern="1200" dirty="0">
                <a:solidFill>
                  <a:schemeClr val="tx1"/>
                </a:solidFill>
                <a:effectLst/>
                <a:latin typeface="+mn-lt"/>
                <a:ea typeface="+mn-ea"/>
                <a:cs typeface="+mn-cs"/>
              </a:rPr>
              <a:t> important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border area </a:t>
            </a:r>
            <a:r>
              <a:rPr lang="nl-BE" sz="1200" kern="1200" dirty="0" err="1">
                <a:solidFill>
                  <a:schemeClr val="tx1"/>
                </a:solidFill>
                <a:effectLst/>
                <a:latin typeface="+mn-lt"/>
                <a:ea typeface="+mn-ea"/>
                <a:cs typeface="+mn-cs"/>
              </a:rPr>
              <a:t>between</a:t>
            </a:r>
            <a:r>
              <a:rPr lang="nl-BE" sz="1200" kern="1200" dirty="0">
                <a:solidFill>
                  <a:schemeClr val="tx1"/>
                </a:solidFill>
                <a:effectLst/>
                <a:latin typeface="+mn-lt"/>
                <a:ea typeface="+mn-ea"/>
                <a:cs typeface="+mn-cs"/>
              </a:rPr>
              <a:t> France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Spanish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later </a:t>
            </a:r>
            <a:r>
              <a:rPr lang="nl-BE" sz="1200" kern="1200" dirty="0" err="1">
                <a:solidFill>
                  <a:schemeClr val="tx1"/>
                </a:solidFill>
                <a:effectLst/>
                <a:latin typeface="+mn-lt"/>
                <a:ea typeface="+mn-ea"/>
                <a:cs typeface="+mn-cs"/>
              </a:rPr>
              <a:t>Austrian</a:t>
            </a:r>
            <a:r>
              <a:rPr lang="nl-BE" sz="1200" kern="1200" dirty="0">
                <a:solidFill>
                  <a:schemeClr val="tx1"/>
                </a:solidFill>
                <a:effectLst/>
                <a:latin typeface="+mn-lt"/>
                <a:ea typeface="+mn-ea"/>
                <a:cs typeface="+mn-cs"/>
              </a:rPr>
              <a:t>) Netherlands. </a:t>
            </a:r>
            <a:r>
              <a:rPr lang="nl-BE" sz="1200" kern="1200" dirty="0" err="1">
                <a:solidFill>
                  <a:schemeClr val="tx1"/>
                </a:solidFill>
                <a:effectLst/>
                <a:latin typeface="+mn-lt"/>
                <a:ea typeface="+mn-ea"/>
                <a:cs typeface="+mn-cs"/>
              </a:rPr>
              <a:t>Many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battles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fought</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around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period</a:t>
            </a:r>
            <a:r>
              <a:rPr lang="nl-B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err="1">
                <a:solidFill>
                  <a:schemeClr val="tx1"/>
                </a:solidFill>
                <a:effectLst/>
                <a:latin typeface="+mn-lt"/>
                <a:ea typeface="+mn-ea"/>
                <a:cs typeface="+mn-cs"/>
              </a:rPr>
              <a:t>Between</a:t>
            </a:r>
            <a:r>
              <a:rPr lang="nl-BE" sz="1200" kern="1200" dirty="0">
                <a:solidFill>
                  <a:schemeClr val="tx1"/>
                </a:solidFill>
                <a:effectLst/>
                <a:latin typeface="+mn-lt"/>
                <a:ea typeface="+mn-ea"/>
                <a:cs typeface="+mn-cs"/>
              </a:rPr>
              <a:t> 1667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1678, Oudenaarde was a French </a:t>
            </a:r>
            <a:r>
              <a:rPr lang="nl-BE" sz="1200" kern="1200" dirty="0" err="1">
                <a:solidFill>
                  <a:schemeClr val="tx1"/>
                </a:solidFill>
                <a:effectLst/>
                <a:latin typeface="+mn-lt"/>
                <a:ea typeface="+mn-ea"/>
                <a:cs typeface="+mn-cs"/>
              </a:rPr>
              <a:t>city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thoroughly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adapted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under</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direction</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famous</a:t>
            </a:r>
            <a:r>
              <a:rPr lang="nl-BE" sz="1200" kern="1200" dirty="0">
                <a:solidFill>
                  <a:schemeClr val="tx1"/>
                </a:solidFill>
                <a:effectLst/>
                <a:latin typeface="+mn-lt"/>
                <a:ea typeface="+mn-ea"/>
                <a:cs typeface="+mn-cs"/>
              </a:rPr>
              <a:t> French military engineer </a:t>
            </a:r>
            <a:r>
              <a:rPr lang="nl-BE" sz="1200" kern="1200" dirty="0" err="1">
                <a:solidFill>
                  <a:schemeClr val="tx1"/>
                </a:solidFill>
                <a:effectLst/>
                <a:latin typeface="+mn-lt"/>
                <a:ea typeface="+mn-ea"/>
                <a:cs typeface="+mn-cs"/>
              </a:rPr>
              <a:t>Vauban</a:t>
            </a:r>
            <a:r>
              <a:rPr lang="nl-BE" sz="1200" kern="1200" dirty="0">
                <a:solidFill>
                  <a:schemeClr val="tx1"/>
                </a:solidFill>
                <a:effectLst/>
                <a:latin typeface="+mn-lt"/>
                <a:ea typeface="+mn-ea"/>
                <a:cs typeface="+mn-cs"/>
              </a:rPr>
              <a:t>. He </a:t>
            </a:r>
            <a:r>
              <a:rPr lang="nl-BE" sz="1200" kern="1200" dirty="0" err="1">
                <a:solidFill>
                  <a:schemeClr val="tx1"/>
                </a:solidFill>
                <a:effectLst/>
                <a:latin typeface="+mn-lt"/>
                <a:ea typeface="+mn-ea"/>
                <a:cs typeface="+mn-cs"/>
              </a:rPr>
              <a:t>focused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mainly</a:t>
            </a:r>
            <a:r>
              <a:rPr lang="nl-BE" sz="1200" kern="1200" dirty="0">
                <a:solidFill>
                  <a:schemeClr val="tx1"/>
                </a:solidFill>
                <a:effectLst/>
                <a:latin typeface="+mn-lt"/>
                <a:ea typeface="+mn-ea"/>
                <a:cs typeface="+mn-cs"/>
              </a:rPr>
              <a:t>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southeastern</a:t>
            </a:r>
            <a:r>
              <a:rPr lang="nl-BE" sz="1200" kern="1200" dirty="0">
                <a:solidFill>
                  <a:schemeClr val="tx1"/>
                </a:solidFill>
                <a:effectLst/>
                <a:latin typeface="+mn-lt"/>
                <a:ea typeface="+mn-ea"/>
                <a:cs typeface="+mn-cs"/>
              </a:rPr>
              <a:t> border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fortifications</a:t>
            </a:r>
            <a:r>
              <a:rPr lang="nl-BE" sz="1200" kern="1200" dirty="0">
                <a:solidFill>
                  <a:schemeClr val="tx1"/>
                </a:solidFill>
                <a:effectLst/>
                <a:latin typeface="+mn-lt"/>
                <a:ea typeface="+mn-ea"/>
                <a:cs typeface="+mn-cs"/>
              </a:rPr>
              <a:t>, as </a:t>
            </a:r>
            <a:r>
              <a:rPr lang="nl-BE" sz="1200" kern="1200" dirty="0" err="1">
                <a:solidFill>
                  <a:schemeClr val="tx1"/>
                </a:solidFill>
                <a:effectLst/>
                <a:latin typeface="+mn-lt"/>
                <a:ea typeface="+mn-ea"/>
                <a:cs typeface="+mn-cs"/>
              </a:rPr>
              <a:t>it</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could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easily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shelled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Kerzelareberg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Vauban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also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perfected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system of </a:t>
            </a:r>
            <a:r>
              <a:rPr lang="nl-BE" sz="1200" kern="1200" dirty="0" err="1">
                <a:solidFill>
                  <a:schemeClr val="tx1"/>
                </a:solidFill>
                <a:effectLst/>
                <a:latin typeface="+mn-lt"/>
                <a:ea typeface="+mn-ea"/>
                <a:cs typeface="+mn-cs"/>
              </a:rPr>
              <a:t>sluices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which</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allowed</a:t>
            </a:r>
            <a:r>
              <a:rPr lang="nl-BE" sz="1200" kern="1200" dirty="0">
                <a:solidFill>
                  <a:schemeClr val="tx1"/>
                </a:solidFill>
                <a:effectLst/>
                <a:latin typeface="+mn-lt"/>
                <a:ea typeface="+mn-ea"/>
                <a:cs typeface="+mn-cs"/>
              </a:rPr>
              <a:t> large </a:t>
            </a:r>
            <a:r>
              <a:rPr lang="nl-BE" sz="1200" kern="1200" dirty="0" err="1">
                <a:solidFill>
                  <a:schemeClr val="tx1"/>
                </a:solidFill>
                <a:effectLst/>
                <a:latin typeface="+mn-lt"/>
                <a:ea typeface="+mn-ea"/>
                <a:cs typeface="+mn-cs"/>
              </a:rPr>
              <a:t>parts</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Scheldt </a:t>
            </a:r>
            <a:r>
              <a:rPr lang="nl-BE" sz="1200" kern="1200" dirty="0" err="1">
                <a:solidFill>
                  <a:schemeClr val="tx1"/>
                </a:solidFill>
                <a:effectLst/>
                <a:latin typeface="+mn-lt"/>
                <a:ea typeface="+mn-ea"/>
                <a:cs typeface="+mn-cs"/>
              </a:rPr>
              <a:t>valley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be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flooded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 </a:t>
            </a:r>
            <a:r>
              <a:rPr lang="nl-BE" sz="1200" kern="1200" dirty="0" err="1">
                <a:solidFill>
                  <a:schemeClr val="tx1"/>
                </a:solidFill>
                <a:effectLst/>
                <a:latin typeface="+mn-lt"/>
                <a:ea typeface="+mn-ea"/>
                <a:cs typeface="+mn-cs"/>
              </a:rPr>
              <a:t>siege</a:t>
            </a:r>
            <a:r>
              <a:rPr lang="nl-B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18th </a:t>
            </a:r>
            <a:r>
              <a:rPr lang="nl-BE" sz="1200" kern="1200" dirty="0" err="1">
                <a:solidFill>
                  <a:schemeClr val="tx1"/>
                </a:solidFill>
                <a:effectLst/>
                <a:latin typeface="+mn-lt"/>
                <a:ea typeface="+mn-ea"/>
                <a:cs typeface="+mn-cs"/>
              </a:rPr>
              <a:t>century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of Oudenaarde lost </a:t>
            </a:r>
            <a:r>
              <a:rPr lang="nl-BE" sz="1200" kern="1200" dirty="0" err="1">
                <a:solidFill>
                  <a:schemeClr val="tx1"/>
                </a:solidFill>
                <a:effectLst/>
                <a:latin typeface="+mn-lt"/>
                <a:ea typeface="+mn-ea"/>
                <a:cs typeface="+mn-cs"/>
              </a:rPr>
              <a:t>its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importance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within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new </a:t>
            </a:r>
            <a:r>
              <a:rPr lang="nl-BE" sz="1200" kern="1200" dirty="0" err="1">
                <a:solidFill>
                  <a:schemeClr val="tx1"/>
                </a:solidFill>
                <a:effectLst/>
                <a:latin typeface="+mn-lt"/>
                <a:ea typeface="+mn-ea"/>
                <a:cs typeface="+mn-cs"/>
              </a:rPr>
              <a:t>international</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geopolitical</a:t>
            </a:r>
            <a:r>
              <a:rPr lang="nl-BE" sz="1200" kern="1200" dirty="0">
                <a:solidFill>
                  <a:schemeClr val="tx1"/>
                </a:solidFill>
                <a:effectLst/>
                <a:latin typeface="+mn-lt"/>
                <a:ea typeface="+mn-ea"/>
                <a:cs typeface="+mn-cs"/>
              </a:rPr>
              <a:t> context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largely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dismantled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sold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Only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War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Austrian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Succession</a:t>
            </a:r>
            <a:r>
              <a:rPr lang="nl-BE" sz="1200" kern="1200" dirty="0">
                <a:solidFill>
                  <a:schemeClr val="tx1"/>
                </a:solidFill>
                <a:effectLst/>
                <a:latin typeface="+mn-lt"/>
                <a:ea typeface="+mn-ea"/>
                <a:cs typeface="+mn-cs"/>
              </a:rPr>
              <a:t> (1740–1748) </a:t>
            </a:r>
            <a:r>
              <a:rPr lang="nl-BE" sz="1200" kern="1200" dirty="0" err="1">
                <a:solidFill>
                  <a:schemeClr val="tx1"/>
                </a:solidFill>
                <a:effectLst/>
                <a:latin typeface="+mn-lt"/>
                <a:ea typeface="+mn-ea"/>
                <a:cs typeface="+mn-cs"/>
              </a:rPr>
              <a:t>did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fortifications</a:t>
            </a:r>
            <a:r>
              <a:rPr lang="nl-BE" sz="1200" kern="1200" dirty="0">
                <a:solidFill>
                  <a:schemeClr val="tx1"/>
                </a:solidFill>
                <a:effectLst/>
                <a:latin typeface="+mn-lt"/>
                <a:ea typeface="+mn-ea"/>
                <a:cs typeface="+mn-cs"/>
              </a:rPr>
              <a:t> of Oudenaarde </a:t>
            </a:r>
            <a:r>
              <a:rPr lang="nl-BE" sz="1200" kern="1200" dirty="0" err="1">
                <a:solidFill>
                  <a:schemeClr val="tx1"/>
                </a:solidFill>
                <a:effectLst/>
                <a:latin typeface="+mn-lt"/>
                <a:ea typeface="+mn-ea"/>
                <a:cs typeface="+mn-cs"/>
              </a:rPr>
              <a:t>temporarily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regain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importance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especially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 brief </a:t>
            </a:r>
            <a:r>
              <a:rPr lang="nl-BE" sz="1200" kern="1200" dirty="0" err="1">
                <a:solidFill>
                  <a:schemeClr val="tx1"/>
                </a:solidFill>
                <a:effectLst/>
                <a:latin typeface="+mn-lt"/>
                <a:ea typeface="+mn-ea"/>
                <a:cs typeface="+mn-cs"/>
              </a:rPr>
              <a:t>period</a:t>
            </a:r>
            <a:r>
              <a:rPr lang="nl-BE" sz="1200" kern="1200" dirty="0">
                <a:solidFill>
                  <a:schemeClr val="tx1"/>
                </a:solidFill>
                <a:effectLst/>
                <a:latin typeface="+mn-lt"/>
                <a:ea typeface="+mn-ea"/>
                <a:cs typeface="+mn-cs"/>
              </a:rPr>
              <a:t> of French </a:t>
            </a:r>
            <a:r>
              <a:rPr lang="nl-BE" sz="1200" kern="1200" dirty="0" err="1">
                <a:solidFill>
                  <a:schemeClr val="tx1"/>
                </a:solidFill>
                <a:effectLst/>
                <a:latin typeface="+mn-lt"/>
                <a:ea typeface="+mn-ea"/>
                <a:cs typeface="+mn-cs"/>
              </a:rPr>
              <a:t>rule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is </a:t>
            </a:r>
            <a:r>
              <a:rPr lang="nl-BE" sz="1200" kern="1200" dirty="0" err="1">
                <a:solidFill>
                  <a:schemeClr val="tx1"/>
                </a:solidFill>
                <a:effectLst/>
                <a:latin typeface="+mn-lt"/>
                <a:ea typeface="+mn-ea"/>
                <a:cs typeface="+mn-cs"/>
              </a:rPr>
              <a:t>also</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when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model of Oudenaarde—</a:t>
            </a:r>
            <a:r>
              <a:rPr lang="nl-BE" sz="1200" kern="1200" dirty="0" err="1">
                <a:solidFill>
                  <a:schemeClr val="tx1"/>
                </a:solidFill>
                <a:effectLst/>
                <a:latin typeface="+mn-lt"/>
                <a:ea typeface="+mn-ea"/>
                <a:cs typeface="+mn-cs"/>
              </a:rPr>
              <a:t>dated</a:t>
            </a:r>
            <a:r>
              <a:rPr lang="nl-BE" sz="1200" kern="1200" dirty="0">
                <a:solidFill>
                  <a:schemeClr val="tx1"/>
                </a:solidFill>
                <a:effectLst/>
                <a:latin typeface="+mn-lt"/>
                <a:ea typeface="+mn-ea"/>
                <a:cs typeface="+mn-cs"/>
              </a:rPr>
              <a:t> 1746—was made).</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7</a:t>
            </a:fld>
            <a:endParaRPr lang="nl-BE"/>
          </a:p>
        </p:txBody>
      </p:sp>
    </p:spTree>
    <p:extLst>
      <p:ext uri="{BB962C8B-B14F-4D97-AF65-F5344CB8AC3E}">
        <p14:creationId xmlns:p14="http://schemas.microsoft.com/office/powerpoint/2010/main" val="408091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8</a:t>
            </a:fld>
            <a:endParaRPr lang="nl-BE"/>
          </a:p>
        </p:txBody>
      </p:sp>
    </p:spTree>
    <p:extLst>
      <p:ext uri="{BB962C8B-B14F-4D97-AF65-F5344CB8AC3E}">
        <p14:creationId xmlns:p14="http://schemas.microsoft.com/office/powerpoint/2010/main" val="108051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19th </a:t>
            </a:r>
            <a:r>
              <a:rPr lang="nl-BE" sz="1200" kern="1200" dirty="0" err="1">
                <a:solidFill>
                  <a:schemeClr val="tx1"/>
                </a:solidFill>
                <a:effectLst/>
                <a:latin typeface="+mn-lt"/>
                <a:ea typeface="+mn-ea"/>
                <a:cs typeface="+mn-cs"/>
              </a:rPr>
              <a:t>century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regained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importance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Dutch </a:t>
            </a:r>
            <a:r>
              <a:rPr lang="nl-BE" sz="1200" kern="1200" dirty="0" err="1">
                <a:solidFill>
                  <a:schemeClr val="tx1"/>
                </a:solidFill>
                <a:effectLst/>
                <a:latin typeface="+mn-lt"/>
                <a:ea typeface="+mn-ea"/>
                <a:cs typeface="+mn-cs"/>
              </a:rPr>
              <a:t>rule</a:t>
            </a:r>
            <a:r>
              <a:rPr lang="nl-BE" sz="1200" kern="1200" dirty="0">
                <a:solidFill>
                  <a:schemeClr val="tx1"/>
                </a:solidFill>
                <a:effectLst/>
                <a:latin typeface="+mn-lt"/>
                <a:ea typeface="+mn-ea"/>
                <a:cs typeface="+mn-cs"/>
              </a:rPr>
              <a:t> (1815–1830). For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Netherlands, Oudenaarde was </a:t>
            </a:r>
            <a:r>
              <a:rPr lang="nl-BE" sz="1200" kern="1200" dirty="0" err="1">
                <a:solidFill>
                  <a:schemeClr val="tx1"/>
                </a:solidFill>
                <a:effectLst/>
                <a:latin typeface="+mn-lt"/>
                <a:ea typeface="+mn-ea"/>
                <a:cs typeface="+mn-cs"/>
              </a:rPr>
              <a:t>again</a:t>
            </a:r>
            <a:r>
              <a:rPr lang="nl-BE" sz="1200" kern="1200" dirty="0">
                <a:solidFill>
                  <a:schemeClr val="tx1"/>
                </a:solidFill>
                <a:effectLst/>
                <a:latin typeface="+mn-lt"/>
                <a:ea typeface="+mn-ea"/>
                <a:cs typeface="+mn-cs"/>
              </a:rPr>
              <a:t> an important </a:t>
            </a:r>
            <a:r>
              <a:rPr lang="nl-BE" sz="1200" kern="1200" dirty="0" err="1">
                <a:solidFill>
                  <a:schemeClr val="tx1"/>
                </a:solidFill>
                <a:effectLst/>
                <a:latin typeface="+mn-lt"/>
                <a:ea typeface="+mn-ea"/>
                <a:cs typeface="+mn-cs"/>
              </a:rPr>
              <a:t>stronghold</a:t>
            </a:r>
            <a:r>
              <a:rPr lang="nl-BE" sz="1200" kern="1200" dirty="0">
                <a:solidFill>
                  <a:schemeClr val="tx1"/>
                </a:solidFill>
                <a:effectLst/>
                <a:latin typeface="+mn-lt"/>
                <a:ea typeface="+mn-ea"/>
                <a:cs typeface="+mn-cs"/>
              </a:rPr>
              <a:t> in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defence</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southern</a:t>
            </a:r>
            <a:r>
              <a:rPr lang="nl-BE" sz="1200" kern="1200" dirty="0">
                <a:solidFill>
                  <a:schemeClr val="tx1"/>
                </a:solidFill>
                <a:effectLst/>
                <a:latin typeface="+mn-lt"/>
                <a:ea typeface="+mn-ea"/>
                <a:cs typeface="+mn-cs"/>
              </a:rPr>
              <a:t> border </a:t>
            </a:r>
            <a:r>
              <a:rPr lang="nl-BE" sz="1200" kern="1200" dirty="0" err="1">
                <a:solidFill>
                  <a:schemeClr val="tx1"/>
                </a:solidFill>
                <a:effectLst/>
                <a:latin typeface="+mn-lt"/>
                <a:ea typeface="+mn-ea"/>
                <a:cs typeface="+mn-cs"/>
              </a:rPr>
              <a:t>with</a:t>
            </a:r>
            <a:r>
              <a:rPr lang="nl-BE" sz="1200" kern="1200" dirty="0">
                <a:solidFill>
                  <a:schemeClr val="tx1"/>
                </a:solidFill>
                <a:effectLst/>
                <a:latin typeface="+mn-lt"/>
                <a:ea typeface="+mn-ea"/>
                <a:cs typeface="+mn-cs"/>
              </a:rPr>
              <a:t> France. The </a:t>
            </a:r>
            <a:r>
              <a:rPr lang="nl-BE" sz="1200" kern="1200" dirty="0" err="1">
                <a:solidFill>
                  <a:schemeClr val="tx1"/>
                </a:solidFill>
                <a:effectLst/>
                <a:latin typeface="+mn-lt"/>
                <a:ea typeface="+mn-ea"/>
                <a:cs typeface="+mn-cs"/>
              </a:rPr>
              <a:t>fortress</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modernised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During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Dutch </a:t>
            </a:r>
            <a:r>
              <a:rPr lang="nl-BE" sz="1200" kern="1200" dirty="0" err="1">
                <a:solidFill>
                  <a:schemeClr val="tx1"/>
                </a:solidFill>
                <a:effectLst/>
                <a:latin typeface="+mn-lt"/>
                <a:ea typeface="+mn-ea"/>
                <a:cs typeface="+mn-cs"/>
              </a:rPr>
              <a:t>period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Kezelfort</a:t>
            </a:r>
            <a:r>
              <a:rPr lang="nl-BE" sz="1200" kern="1200" dirty="0">
                <a:solidFill>
                  <a:schemeClr val="tx1"/>
                </a:solidFill>
                <a:effectLst/>
                <a:latin typeface="+mn-lt"/>
                <a:ea typeface="+mn-ea"/>
                <a:cs typeface="+mn-cs"/>
              </a:rPr>
              <a:t> was </a:t>
            </a:r>
            <a:r>
              <a:rPr lang="nl-BE" sz="1200" kern="1200" dirty="0" err="1">
                <a:solidFill>
                  <a:schemeClr val="tx1"/>
                </a:solidFill>
                <a:effectLst/>
                <a:latin typeface="+mn-lt"/>
                <a:ea typeface="+mn-ea"/>
                <a:cs typeface="+mn-cs"/>
              </a:rPr>
              <a:t>established</a:t>
            </a:r>
            <a:r>
              <a:rPr lang="nl-BE" sz="1200" kern="1200" dirty="0">
                <a:solidFill>
                  <a:schemeClr val="tx1"/>
                </a:solidFill>
                <a:effectLst/>
                <a:latin typeface="+mn-lt"/>
                <a:ea typeface="+mn-ea"/>
                <a:cs typeface="+mn-cs"/>
              </a:rPr>
              <a:t>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heights</a:t>
            </a:r>
            <a:r>
              <a:rPr lang="nl-BE" sz="1200" kern="1200" dirty="0">
                <a:solidFill>
                  <a:schemeClr val="tx1"/>
                </a:solidFill>
                <a:effectLst/>
                <a:latin typeface="+mn-lt"/>
                <a:ea typeface="+mn-ea"/>
                <a:cs typeface="+mn-cs"/>
              </a:rPr>
              <a:t> at </a:t>
            </a:r>
            <a:r>
              <a:rPr lang="nl-BE" sz="1200" kern="1200" dirty="0" err="1">
                <a:solidFill>
                  <a:schemeClr val="tx1"/>
                </a:solidFill>
                <a:effectLst/>
                <a:latin typeface="+mn-lt"/>
                <a:ea typeface="+mn-ea"/>
                <a:cs typeface="+mn-cs"/>
              </a:rPr>
              <a:t>Edelare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south</a:t>
            </a:r>
            <a:r>
              <a:rPr lang="nl-BE" sz="1200" kern="1200" dirty="0">
                <a:solidFill>
                  <a:schemeClr val="tx1"/>
                </a:solidFill>
                <a:effectLst/>
                <a:latin typeface="+mn-lt"/>
                <a:ea typeface="+mn-ea"/>
                <a:cs typeface="+mn-cs"/>
              </a:rPr>
              <a:t> of Oudenaarde. A </a:t>
            </a:r>
            <a:r>
              <a:rPr lang="nl-BE" sz="1200" kern="1200" dirty="0" err="1">
                <a:solidFill>
                  <a:schemeClr val="tx1"/>
                </a:solidFill>
                <a:effectLst/>
                <a:latin typeface="+mn-lt"/>
                <a:ea typeface="+mn-ea"/>
                <a:cs typeface="+mn-cs"/>
              </a:rPr>
              <a:t>similar</a:t>
            </a:r>
            <a:r>
              <a:rPr lang="nl-BE" sz="1200" kern="1200" dirty="0">
                <a:solidFill>
                  <a:schemeClr val="tx1"/>
                </a:solidFill>
                <a:effectLst/>
                <a:latin typeface="+mn-lt"/>
                <a:ea typeface="+mn-ea"/>
                <a:cs typeface="+mn-cs"/>
              </a:rPr>
              <a:t> fort was </a:t>
            </a:r>
            <a:r>
              <a:rPr lang="nl-BE" sz="1200" kern="1200" dirty="0" err="1">
                <a:solidFill>
                  <a:schemeClr val="tx1"/>
                </a:solidFill>
                <a:effectLst/>
                <a:latin typeface="+mn-lt"/>
                <a:ea typeface="+mn-ea"/>
                <a:cs typeface="+mn-cs"/>
              </a:rPr>
              <a:t>planned</a:t>
            </a:r>
            <a:r>
              <a:rPr lang="nl-BE" sz="1200" kern="1200" dirty="0">
                <a:solidFill>
                  <a:schemeClr val="tx1"/>
                </a:solidFill>
                <a:effectLst/>
                <a:latin typeface="+mn-lt"/>
                <a:ea typeface="+mn-ea"/>
                <a:cs typeface="+mn-cs"/>
              </a:rPr>
              <a:t> on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heights</a:t>
            </a:r>
            <a:r>
              <a:rPr lang="nl-BE" sz="1200" kern="1200" dirty="0">
                <a:solidFill>
                  <a:schemeClr val="tx1"/>
                </a:solidFill>
                <a:effectLst/>
                <a:latin typeface="+mn-lt"/>
                <a:ea typeface="+mn-ea"/>
                <a:cs typeface="+mn-cs"/>
              </a:rPr>
              <a:t> of </a:t>
            </a:r>
            <a:r>
              <a:rPr lang="nl-BE" sz="1200" kern="1200" dirty="0" err="1">
                <a:solidFill>
                  <a:schemeClr val="tx1"/>
                </a:solidFill>
                <a:effectLst/>
                <a:latin typeface="+mn-lt"/>
                <a:ea typeface="+mn-ea"/>
                <a:cs typeface="+mn-cs"/>
              </a:rPr>
              <a:t>Bevere</a:t>
            </a:r>
            <a:r>
              <a:rPr lang="nl-BE" sz="1200" kern="1200" dirty="0">
                <a:solidFill>
                  <a:schemeClr val="tx1"/>
                </a:solidFill>
                <a:effectLst/>
                <a:latin typeface="+mn-lt"/>
                <a:ea typeface="+mn-ea"/>
                <a:cs typeface="+mn-cs"/>
              </a:rPr>
              <a:t>, but these </a:t>
            </a:r>
            <a:r>
              <a:rPr lang="nl-BE" sz="1200" kern="1200" dirty="0" err="1">
                <a:solidFill>
                  <a:schemeClr val="tx1"/>
                </a:solidFill>
                <a:effectLst/>
                <a:latin typeface="+mn-lt"/>
                <a:ea typeface="+mn-ea"/>
                <a:cs typeface="+mn-cs"/>
              </a:rPr>
              <a:t>works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were</a:t>
            </a:r>
            <a:r>
              <a:rPr lang="nl-BE" sz="1200" kern="1200" dirty="0">
                <a:solidFill>
                  <a:schemeClr val="tx1"/>
                </a:solidFill>
                <a:effectLst/>
                <a:latin typeface="+mn-lt"/>
                <a:ea typeface="+mn-ea"/>
                <a:cs typeface="+mn-cs"/>
              </a:rPr>
              <a:t> never </a:t>
            </a:r>
            <a:r>
              <a:rPr lang="nl-BE" sz="1200" kern="1200" dirty="0" err="1">
                <a:solidFill>
                  <a:schemeClr val="tx1"/>
                </a:solidFill>
                <a:effectLst/>
                <a:latin typeface="+mn-lt"/>
                <a:ea typeface="+mn-ea"/>
                <a:cs typeface="+mn-cs"/>
              </a:rPr>
              <a:t>started</a:t>
            </a:r>
            <a:r>
              <a:rPr lang="nl-BE"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9</a:t>
            </a:fld>
            <a:endParaRPr lang="nl-BE"/>
          </a:p>
        </p:txBody>
      </p:sp>
    </p:spTree>
    <p:extLst>
      <p:ext uri="{BB962C8B-B14F-4D97-AF65-F5344CB8AC3E}">
        <p14:creationId xmlns:p14="http://schemas.microsoft.com/office/powerpoint/2010/main" val="199025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BE"/>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The second part of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presentation</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will</a:t>
            </a:r>
            <a:r>
              <a:rPr lang="nl-BE" sz="1200" kern="1200" dirty="0">
                <a:solidFill>
                  <a:schemeClr val="tx1"/>
                </a:solidFill>
                <a:effectLst/>
                <a:latin typeface="+mn-lt"/>
                <a:ea typeface="+mn-ea"/>
                <a:cs typeface="+mn-cs"/>
              </a:rPr>
              <a:t> highlight </a:t>
            </a:r>
            <a:r>
              <a:rPr lang="nl-BE" sz="1200" kern="1200" dirty="0" err="1">
                <a:solidFill>
                  <a:schemeClr val="tx1"/>
                </a:solidFill>
                <a:effectLst/>
                <a:latin typeface="+mn-lt"/>
                <a:ea typeface="+mn-ea"/>
                <a:cs typeface="+mn-cs"/>
              </a:rPr>
              <a:t>what</a:t>
            </a:r>
            <a:r>
              <a:rPr lang="nl-BE" sz="1200" kern="1200" dirty="0">
                <a:solidFill>
                  <a:schemeClr val="tx1"/>
                </a:solidFill>
                <a:effectLst/>
                <a:latin typeface="+mn-lt"/>
                <a:ea typeface="+mn-ea"/>
                <a:cs typeface="+mn-cs"/>
              </a:rPr>
              <a:t> has </a:t>
            </a:r>
            <a:r>
              <a:rPr lang="nl-BE" sz="1200" kern="1200" dirty="0" err="1">
                <a:solidFill>
                  <a:schemeClr val="tx1"/>
                </a:solidFill>
                <a:effectLst/>
                <a:latin typeface="+mn-lt"/>
                <a:ea typeface="+mn-ea"/>
                <a:cs typeface="+mn-cs"/>
              </a:rPr>
              <a:t>already</a:t>
            </a:r>
            <a:r>
              <a:rPr lang="nl-BE" sz="1200" kern="1200" dirty="0">
                <a:solidFill>
                  <a:schemeClr val="tx1"/>
                </a:solidFill>
                <a:effectLst/>
                <a:latin typeface="+mn-lt"/>
                <a:ea typeface="+mn-ea"/>
                <a:cs typeface="+mn-cs"/>
              </a:rPr>
              <a:t> been </a:t>
            </a:r>
            <a:r>
              <a:rPr lang="nl-BE" sz="1200" kern="1200" dirty="0" err="1">
                <a:solidFill>
                  <a:schemeClr val="tx1"/>
                </a:solidFill>
                <a:effectLst/>
                <a:latin typeface="+mn-lt"/>
                <a:ea typeface="+mn-ea"/>
                <a:cs typeface="+mn-cs"/>
              </a:rPr>
              <a:t>done</a:t>
            </a:r>
            <a:r>
              <a:rPr lang="nl-BE" sz="1200" kern="1200" dirty="0">
                <a:solidFill>
                  <a:schemeClr val="tx1"/>
                </a:solidFill>
                <a:effectLst/>
                <a:latin typeface="+mn-lt"/>
                <a:ea typeface="+mn-ea"/>
                <a:cs typeface="+mn-cs"/>
              </a:rPr>
              <a:t> in recent </a:t>
            </a:r>
            <a:r>
              <a:rPr lang="nl-BE" sz="1200" kern="1200" dirty="0" err="1">
                <a:solidFill>
                  <a:schemeClr val="tx1"/>
                </a:solidFill>
                <a:effectLst/>
                <a:latin typeface="+mn-lt"/>
                <a:ea typeface="+mn-ea"/>
                <a:cs typeface="+mn-cs"/>
              </a:rPr>
              <a:t>years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make </a:t>
            </a:r>
            <a:r>
              <a:rPr lang="nl-BE" sz="1200" kern="1200" dirty="0" err="1">
                <a:solidFill>
                  <a:schemeClr val="tx1"/>
                </a:solidFill>
                <a:effectLst/>
                <a:latin typeface="+mn-lt"/>
                <a:ea typeface="+mn-ea"/>
                <a:cs typeface="+mn-cs"/>
              </a:rPr>
              <a:t>this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history</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accessible</a:t>
            </a:r>
            <a:r>
              <a:rPr lang="nl-BE" sz="1200" kern="1200" dirty="0">
                <a:solidFill>
                  <a:schemeClr val="tx1"/>
                </a:solidFill>
                <a:effectLst/>
                <a:latin typeface="+mn-lt"/>
                <a:ea typeface="+mn-ea"/>
                <a:cs typeface="+mn-cs"/>
              </a:rPr>
              <a:t>—</a:t>
            </a:r>
            <a:r>
              <a:rPr lang="nl-BE" sz="1200" kern="1200" dirty="0" err="1">
                <a:solidFill>
                  <a:schemeClr val="tx1"/>
                </a:solidFill>
                <a:effectLst/>
                <a:latin typeface="+mn-lt"/>
                <a:ea typeface="+mn-ea"/>
                <a:cs typeface="+mn-cs"/>
              </a:rPr>
              <a:t>ranging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from</a:t>
            </a:r>
            <a:r>
              <a:rPr lang="nl-BE" sz="1200" kern="1200" dirty="0">
                <a:solidFill>
                  <a:schemeClr val="tx1"/>
                </a:solidFill>
                <a:effectLst/>
                <a:latin typeface="+mn-lt"/>
                <a:ea typeface="+mn-ea"/>
                <a:cs typeface="+mn-cs"/>
              </a:rPr>
              <a:t> digital tools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research </a:t>
            </a:r>
            <a:r>
              <a:rPr lang="nl-BE" sz="1200" kern="1200" dirty="0" err="1">
                <a:solidFill>
                  <a:schemeClr val="tx1"/>
                </a:solidFill>
                <a:effectLst/>
                <a:latin typeface="+mn-lt"/>
                <a:ea typeface="+mn-ea"/>
                <a:cs typeface="+mn-cs"/>
              </a:rPr>
              <a:t>projects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to</a:t>
            </a:r>
            <a:r>
              <a:rPr lang="nl-BE" sz="1200" kern="1200" dirty="0">
                <a:solidFill>
                  <a:schemeClr val="tx1"/>
                </a:solidFill>
                <a:effectLst/>
                <a:latin typeface="+mn-lt"/>
                <a:ea typeface="+mn-ea"/>
                <a:cs typeface="+mn-cs"/>
              </a:rPr>
              <a:t> tourism </a:t>
            </a:r>
            <a:r>
              <a:rPr lang="nl-BE" sz="1200" kern="1200" dirty="0" err="1">
                <a:solidFill>
                  <a:schemeClr val="tx1"/>
                </a:solidFill>
                <a:effectLst/>
                <a:latin typeface="+mn-lt"/>
                <a:ea typeface="+mn-ea"/>
                <a:cs typeface="+mn-cs"/>
              </a:rPr>
              <a:t>initiatives</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collaborations</a:t>
            </a:r>
            <a:r>
              <a:rPr lang="nl-BE" sz="1200" kern="1200" dirty="0">
                <a:solidFill>
                  <a:schemeClr val="tx1"/>
                </a:solidFill>
                <a:effectLst/>
                <a:latin typeface="+mn-lt"/>
                <a:ea typeface="+mn-ea"/>
                <a:cs typeface="+mn-cs"/>
              </a:rPr>
              <a:t>. These </a:t>
            </a:r>
            <a:r>
              <a:rPr lang="nl-BE" sz="1200" kern="1200" dirty="0" err="1">
                <a:solidFill>
                  <a:schemeClr val="tx1"/>
                </a:solidFill>
                <a:effectLst/>
                <a:latin typeface="+mn-lt"/>
                <a:ea typeface="+mn-ea"/>
                <a:cs typeface="+mn-cs"/>
              </a:rPr>
              <a:t>efforts</a:t>
            </a:r>
            <a:r>
              <a:rPr lang="nl-BE" sz="1200" kern="1200" dirty="0">
                <a:solidFill>
                  <a:schemeClr val="tx1"/>
                </a:solidFill>
                <a:effectLst/>
                <a:latin typeface="+mn-lt"/>
                <a:ea typeface="+mn-ea"/>
                <a:cs typeface="+mn-cs"/>
              </a:rPr>
              <a:t> show a </a:t>
            </a:r>
            <a:r>
              <a:rPr lang="nl-BE" sz="1200" kern="1200" dirty="0" err="1">
                <a:solidFill>
                  <a:schemeClr val="tx1"/>
                </a:solidFill>
                <a:effectLst/>
                <a:latin typeface="+mn-lt"/>
                <a:ea typeface="+mn-ea"/>
                <a:cs typeface="+mn-cs"/>
              </a:rPr>
              <a:t>growing</a:t>
            </a:r>
            <a:r>
              <a:rPr lang="nl-BE" sz="1200" kern="1200" dirty="0">
                <a:solidFill>
                  <a:schemeClr val="tx1"/>
                </a:solidFill>
                <a:effectLst/>
                <a:latin typeface="+mn-lt"/>
                <a:ea typeface="+mn-ea"/>
                <a:cs typeface="+mn-cs"/>
              </a:rPr>
              <a:t> interest in </a:t>
            </a:r>
            <a:r>
              <a:rPr lang="nl-BE" sz="1200" kern="1200" dirty="0" err="1">
                <a:solidFill>
                  <a:schemeClr val="tx1"/>
                </a:solidFill>
                <a:effectLst/>
                <a:latin typeface="+mn-lt"/>
                <a:ea typeface="+mn-ea"/>
                <a:cs typeface="+mn-cs"/>
              </a:rPr>
              <a:t>rediscovering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and</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valorising</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the</a:t>
            </a:r>
            <a:r>
              <a:rPr lang="nl-BE" sz="1200" kern="1200" dirty="0">
                <a:solidFill>
                  <a:schemeClr val="tx1"/>
                </a:solidFill>
                <a:effectLst/>
                <a:latin typeface="+mn-lt"/>
                <a:ea typeface="+mn-ea"/>
                <a:cs typeface="+mn-cs"/>
              </a:rPr>
              <a:t> </a:t>
            </a:r>
            <a:r>
              <a:rPr lang="nl-BE" sz="1200" kern="1200" dirty="0" err="1">
                <a:solidFill>
                  <a:schemeClr val="tx1"/>
                </a:solidFill>
                <a:effectLst/>
                <a:latin typeface="+mn-lt"/>
                <a:ea typeface="+mn-ea"/>
                <a:cs typeface="+mn-cs"/>
              </a:rPr>
              <a:t>city’s</a:t>
            </a:r>
            <a:r>
              <a:rPr lang="nl-BE" sz="1200" kern="1200" dirty="0">
                <a:solidFill>
                  <a:schemeClr val="tx1"/>
                </a:solidFill>
                <a:effectLst/>
                <a:latin typeface="+mn-lt"/>
                <a:ea typeface="+mn-ea"/>
                <a:cs typeface="+mn-cs"/>
              </a:rPr>
              <a:t> military past.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of all we : the ravelin in the </a:t>
            </a:r>
            <a:r>
              <a:rPr lang="en-US" sz="1200" kern="1200" dirty="0" err="1">
                <a:solidFill>
                  <a:schemeClr val="tx1"/>
                </a:solidFill>
                <a:effectLst/>
                <a:latin typeface="+mn-lt"/>
                <a:ea typeface="+mn-ea"/>
                <a:cs typeface="+mn-cs"/>
              </a:rPr>
              <a:t>Liedtspark</a:t>
            </a:r>
            <a:r>
              <a:rPr lang="en-US" sz="1200" kern="1200" dirty="0">
                <a:solidFill>
                  <a:schemeClr val="tx1"/>
                </a:solidFill>
                <a:effectLst/>
                <a:latin typeface="+mn-lt"/>
                <a:ea typeface="+mn-ea"/>
                <a:cs typeface="+mn-cs"/>
              </a:rPr>
              <a:t>: as we walk towards the bus </a:t>
            </a:r>
            <a:r>
              <a:rPr lang="en-US" sz="1200" kern="1200" dirty="0" err="1">
                <a:solidFill>
                  <a:schemeClr val="tx1"/>
                </a:solidFill>
                <a:effectLst/>
                <a:latin typeface="+mn-lt"/>
                <a:ea typeface="+mn-ea"/>
                <a:cs typeface="+mn-cs"/>
              </a:rPr>
              <a:t>roday</a:t>
            </a:r>
            <a:r>
              <a:rPr lang="en-US" sz="1200" kern="1200" dirty="0">
                <a:solidFill>
                  <a:schemeClr val="tx1"/>
                </a:solidFill>
                <a:effectLst/>
                <a:latin typeface="+mn-lt"/>
                <a:ea typeface="+mn-ea"/>
                <a:cs typeface="+mn-cs"/>
              </a:rPr>
              <a:t>, we’ll pass by this restored part, which has now been made visible again. It was in very poor condition, but thanks to an Interreg project “</a:t>
            </a:r>
            <a:r>
              <a:rPr lang="en-US" sz="1200" kern="1200" dirty="0" err="1">
                <a:solidFill>
                  <a:schemeClr val="tx1"/>
                </a:solidFill>
                <a:effectLst/>
                <a:latin typeface="+mn-lt"/>
                <a:ea typeface="+mn-ea"/>
                <a:cs typeface="+mn-cs"/>
              </a:rPr>
              <a:t>Manoeuvres</a:t>
            </a:r>
            <a:r>
              <a:rPr lang="en-US" sz="1200" kern="1200" dirty="0">
                <a:solidFill>
                  <a:schemeClr val="tx1"/>
                </a:solidFill>
                <a:effectLst/>
                <a:latin typeface="+mn-lt"/>
                <a:ea typeface="+mn-ea"/>
                <a:cs typeface="+mn-cs"/>
              </a:rPr>
              <a:t>”, restoration works were conducted in 2011.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moat was reopened, the slopes rebuilt, and new paths and bridges were added. </a:t>
            </a:r>
            <a:r>
              <a:rPr lang="fr-BE" sz="1200" kern="1200" dirty="0">
                <a:solidFill>
                  <a:schemeClr val="tx1"/>
                </a:solidFill>
                <a:effectLst/>
                <a:latin typeface="+mn-lt"/>
                <a:ea typeface="+mn-ea"/>
                <a:cs typeface="+mn-cs"/>
              </a:rPr>
              <a:t>It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now</a:t>
            </a:r>
            <a:r>
              <a:rPr lang="fr-BE" sz="1200" kern="1200" dirty="0">
                <a:solidFill>
                  <a:schemeClr val="tx1"/>
                </a:solidFill>
                <a:effectLst/>
                <a:latin typeface="+mn-lt"/>
                <a:ea typeface="+mn-ea"/>
                <a:cs typeface="+mn-cs"/>
              </a:rPr>
              <a:t> a </a:t>
            </a:r>
            <a:r>
              <a:rPr lang="fr-BE" sz="1200" kern="1200" dirty="0" err="1">
                <a:solidFill>
                  <a:schemeClr val="tx1"/>
                </a:solidFill>
                <a:effectLst/>
                <a:latin typeface="+mn-lt"/>
                <a:ea typeface="+mn-ea"/>
                <a:cs typeface="+mn-cs"/>
              </a:rPr>
              <a:t>popular</a:t>
            </a:r>
            <a:r>
              <a:rPr lang="fr-BE" sz="1200" kern="1200" dirty="0">
                <a:solidFill>
                  <a:schemeClr val="tx1"/>
                </a:solidFill>
                <a:effectLst/>
                <a:latin typeface="+mn-lt"/>
                <a:ea typeface="+mn-ea"/>
                <a:cs typeface="+mn-cs"/>
              </a:rPr>
              <a:t> site, </a:t>
            </a:r>
            <a:r>
              <a:rPr lang="fr-BE" sz="1200" kern="1200" dirty="0" err="1">
                <a:solidFill>
                  <a:schemeClr val="tx1"/>
                </a:solidFill>
                <a:effectLst/>
                <a:latin typeface="+mn-lt"/>
                <a:ea typeface="+mn-ea"/>
                <a:cs typeface="+mn-cs"/>
              </a:rPr>
              <a:t>since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it</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in the middle of the city </a:t>
            </a:r>
            <a:r>
              <a:rPr lang="fr-BE" sz="1200" kern="1200" dirty="0" err="1">
                <a:solidFill>
                  <a:schemeClr val="tx1"/>
                </a:solidFill>
                <a:effectLst/>
                <a:latin typeface="+mn-lt"/>
                <a:ea typeface="+mn-ea"/>
                <a:cs typeface="+mn-cs"/>
              </a:rPr>
              <a:t>park</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giving</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immediate</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access</a:t>
            </a:r>
            <a:r>
              <a:rPr lang="fr-BE" sz="1200" kern="1200" dirty="0">
                <a:solidFill>
                  <a:schemeClr val="tx1"/>
                </a:solidFill>
                <a:effectLst/>
                <a:latin typeface="+mn-lt"/>
                <a:ea typeface="+mn-ea"/>
                <a:cs typeface="+mn-cs"/>
              </a:rPr>
              <a:t> to the city, and </a:t>
            </a:r>
            <a:r>
              <a:rPr lang="fr-BE" sz="1200" kern="1200" dirty="0" err="1">
                <a:solidFill>
                  <a:schemeClr val="tx1"/>
                </a:solidFill>
                <a:effectLst/>
                <a:latin typeface="+mn-lt"/>
                <a:ea typeface="+mn-ea"/>
                <a:cs typeface="+mn-cs"/>
              </a:rPr>
              <a:t>is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included</a:t>
            </a:r>
            <a:r>
              <a:rPr lang="fr-BE" sz="1200" kern="1200" dirty="0">
                <a:solidFill>
                  <a:schemeClr val="tx1"/>
                </a:solidFill>
                <a:effectLst/>
                <a:latin typeface="+mn-lt"/>
                <a:ea typeface="+mn-ea"/>
                <a:cs typeface="+mn-cs"/>
              </a:rPr>
              <a:t> in </a:t>
            </a:r>
            <a:r>
              <a:rPr lang="fr-BE" sz="1200" kern="1200" dirty="0" err="1">
                <a:solidFill>
                  <a:schemeClr val="tx1"/>
                </a:solidFill>
                <a:effectLst/>
                <a:latin typeface="+mn-lt"/>
                <a:ea typeface="+mn-ea"/>
                <a:cs typeface="+mn-cs"/>
              </a:rPr>
              <a:t>our</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guided</a:t>
            </a:r>
            <a:r>
              <a:rPr lang="fr-BE" sz="1200" kern="1200" dirty="0">
                <a:solidFill>
                  <a:schemeClr val="tx1"/>
                </a:solidFill>
                <a:effectLst/>
                <a:latin typeface="+mn-lt"/>
                <a:ea typeface="+mn-ea"/>
                <a:cs typeface="+mn-cs"/>
              </a:rPr>
              <a:t> tours program.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9452F3BA-2F23-4F54-8ED6-27561BC03F60}" type="slidenum">
              <a:rPr lang="nl-BE" smtClean="0"/>
              <a:t>10</a:t>
            </a:fld>
            <a:endParaRPr lang="nl-BE"/>
          </a:p>
        </p:txBody>
      </p:sp>
    </p:spTree>
    <p:extLst>
      <p:ext uri="{BB962C8B-B14F-4D97-AF65-F5344CB8AC3E}">
        <p14:creationId xmlns:p14="http://schemas.microsoft.com/office/powerpoint/2010/main" val="23262109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slide 01">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tree, sky, outdoor, building&#10;&#10;Description automatically generated">
            <a:extLst>
              <a:ext uri="{FF2B5EF4-FFF2-40B4-BE49-F238E27FC236}">
                <a16:creationId xmlns:a16="http://schemas.microsoft.com/office/drawing/2014/main" id="{50903992-36C4-4F93-BC3F-5F52EEA9B3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79" t="17470" b="5217"/>
          <a:stretch/>
        </p:blipFill>
        <p:spPr>
          <a:xfrm>
            <a:off x="5715001" y="0"/>
            <a:ext cx="5715000" cy="6858000"/>
          </a:xfrm>
          <a:prstGeom prst="rect">
            <a:avLst/>
          </a:prstGeom>
        </p:spPr>
      </p:pic>
      <p:sp>
        <p:nvSpPr>
          <p:cNvPr id="2" name="Title 1">
            <a:extLst>
              <a:ext uri="{FF2B5EF4-FFF2-40B4-BE49-F238E27FC236}">
                <a16:creationId xmlns:a16="http://schemas.microsoft.com/office/drawing/2014/main" id="{5F04C73A-AC3A-4466-8B98-91398F5D5C3B}"/>
              </a:ext>
            </a:extLst>
          </p:cNvPr>
          <p:cNvSpPr>
            <a:spLocks noGrp="1"/>
          </p:cNvSpPr>
          <p:nvPr>
            <p:ph type="ctrTitle" hasCustomPrompt="1"/>
          </p:nvPr>
        </p:nvSpPr>
        <p:spPr>
          <a:xfrm>
            <a:off x="684000" y="3030395"/>
            <a:ext cx="4347132" cy="815608"/>
          </a:xfrm>
        </p:spPr>
        <p:txBody>
          <a:bodyPr anchor="b">
            <a:spAutoFit/>
          </a:bodyPr>
          <a:lstStyle>
            <a:lvl1pPr algn="l">
              <a:lnSpc>
                <a:spcPct val="100000"/>
              </a:lnSpc>
              <a:defRPr sz="2650">
                <a:solidFill>
                  <a:schemeClr val="bg1"/>
                </a:solidFill>
              </a:defRPr>
            </a:lvl1pPr>
          </a:lstStyle>
          <a:p>
            <a:r>
              <a:rPr lang="nl-BE" noProof="0" dirty="0"/>
              <a:t>Review 2020</a:t>
            </a:r>
            <a:br>
              <a:rPr lang="nl-BE" noProof="0" dirty="0"/>
            </a:br>
            <a:r>
              <a:rPr lang="nl-BE" noProof="0" dirty="0"/>
              <a:t>&amp; </a:t>
            </a:r>
            <a:r>
              <a:rPr lang="nl-BE" noProof="0" dirty="0" err="1"/>
              <a:t>Strategy</a:t>
            </a:r>
            <a:r>
              <a:rPr lang="nl-BE" noProof="0" dirty="0"/>
              <a:t> 2021</a:t>
            </a:r>
          </a:p>
        </p:txBody>
      </p:sp>
      <p:sp>
        <p:nvSpPr>
          <p:cNvPr id="3" name="Subtitle 2">
            <a:extLst>
              <a:ext uri="{FF2B5EF4-FFF2-40B4-BE49-F238E27FC236}">
                <a16:creationId xmlns:a16="http://schemas.microsoft.com/office/drawing/2014/main" id="{5AF7CD58-B096-4988-B503-13030AFBA67D}"/>
              </a:ext>
            </a:extLst>
          </p:cNvPr>
          <p:cNvSpPr>
            <a:spLocks noGrp="1"/>
          </p:cNvSpPr>
          <p:nvPr>
            <p:ph type="subTitle" idx="1" hasCustomPrompt="1"/>
          </p:nvPr>
        </p:nvSpPr>
        <p:spPr>
          <a:xfrm>
            <a:off x="684000" y="4158874"/>
            <a:ext cx="4347132" cy="207749"/>
          </a:xfrm>
        </p:spPr>
        <p:txBody>
          <a:bodyPr wrap="square" anchor="ctr" anchorCtr="0">
            <a:noAutofit/>
          </a:bodyPr>
          <a:lstStyle>
            <a:lvl1pPr marL="0" indent="0" algn="l">
              <a:buNone/>
              <a:defRPr sz="1406">
                <a:solidFill>
                  <a:schemeClr val="bg1"/>
                </a:solidFill>
              </a:defRPr>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nl-BE" noProof="0" dirty="0"/>
              <a:t>spreker, functie</a:t>
            </a:r>
          </a:p>
        </p:txBody>
      </p:sp>
      <p:sp>
        <p:nvSpPr>
          <p:cNvPr id="20" name="Text Placeholder 19">
            <a:extLst>
              <a:ext uri="{FF2B5EF4-FFF2-40B4-BE49-F238E27FC236}">
                <a16:creationId xmlns:a16="http://schemas.microsoft.com/office/drawing/2014/main" id="{61B12C00-9EA8-4935-AB08-30CAA80ACFA5}"/>
              </a:ext>
            </a:extLst>
          </p:cNvPr>
          <p:cNvSpPr>
            <a:spLocks noGrp="1"/>
          </p:cNvSpPr>
          <p:nvPr>
            <p:ph type="body" sz="quarter" idx="13" hasCustomPrompt="1"/>
          </p:nvPr>
        </p:nvSpPr>
        <p:spPr>
          <a:xfrm>
            <a:off x="684000" y="4496886"/>
            <a:ext cx="4346769" cy="207962"/>
          </a:xfrm>
        </p:spPr>
        <p:txBody>
          <a:bodyPr wrap="square" anchor="ctr" anchorCtr="0">
            <a:noAutofit/>
          </a:bodyPr>
          <a:lstStyle>
            <a:lvl1pPr>
              <a:buFont typeface="Arial" panose="020B0604020202020204" pitchFamily="34" charset="0"/>
              <a:buNone/>
              <a:defRPr sz="1406">
                <a:solidFill>
                  <a:schemeClr val="bg1"/>
                </a:solidFill>
              </a:defRPr>
            </a:lvl1pPr>
          </a:lstStyle>
          <a:p>
            <a:pPr lvl="0"/>
            <a:r>
              <a:rPr lang="nl-BE" noProof="0" dirty="0"/>
              <a:t>datum</a:t>
            </a:r>
          </a:p>
        </p:txBody>
      </p:sp>
      <p:pic>
        <p:nvPicPr>
          <p:cNvPr id="11" name="Graphic 10">
            <a:extLst>
              <a:ext uri="{FF2B5EF4-FFF2-40B4-BE49-F238E27FC236}">
                <a16:creationId xmlns:a16="http://schemas.microsoft.com/office/drawing/2014/main" id="{543E26DA-1E87-4601-B8EE-16B08A5894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867" y="685112"/>
            <a:ext cx="2099021" cy="458803"/>
          </a:xfrm>
          <a:prstGeom prst="rect">
            <a:avLst/>
          </a:prstGeom>
        </p:spPr>
      </p:pic>
      <p:sp>
        <p:nvSpPr>
          <p:cNvPr id="14" name="Picture Placeholder 13">
            <a:extLst>
              <a:ext uri="{FF2B5EF4-FFF2-40B4-BE49-F238E27FC236}">
                <a16:creationId xmlns:a16="http://schemas.microsoft.com/office/drawing/2014/main" id="{0D22AEA0-64D8-430C-B74C-68F5C405AB98}"/>
              </a:ext>
            </a:extLst>
          </p:cNvPr>
          <p:cNvSpPr>
            <a:spLocks noGrp="1"/>
          </p:cNvSpPr>
          <p:nvPr>
            <p:ph type="pic" sz="quarter" idx="14"/>
          </p:nvPr>
        </p:nvSpPr>
        <p:spPr>
          <a:xfrm>
            <a:off x="5715000" y="0"/>
            <a:ext cx="5715000" cy="6858000"/>
          </a:xfrm>
        </p:spPr>
        <p:txBody>
          <a:bodyPr lIns="108000" tIns="108000" rIns="108000" bIns="108000">
            <a:normAutofit/>
          </a:bodyPr>
          <a:lstStyle>
            <a:lvl1pPr marL="0" indent="0" algn="r">
              <a:buFont typeface="Arial" panose="020B0604020202020204" pitchFamily="34" charset="0"/>
              <a:buNone/>
              <a:defRPr sz="1200"/>
            </a:lvl1pPr>
          </a:lstStyle>
          <a:p>
            <a:r>
              <a:rPr lang="nl-NL"/>
              <a:t>Klik op het pictogram als u een afbeelding wilt toevoegen</a:t>
            </a:r>
            <a:endParaRPr lang="nl-BE"/>
          </a:p>
        </p:txBody>
      </p:sp>
    </p:spTree>
    <p:extLst>
      <p:ext uri="{BB962C8B-B14F-4D97-AF65-F5344CB8AC3E}">
        <p14:creationId xmlns:p14="http://schemas.microsoft.com/office/powerpoint/2010/main" val="940822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ACC4649-C954-14E0-4745-6478CC4A548D}"/>
              </a:ext>
            </a:extLst>
          </p:cNvPr>
          <p:cNvCxnSpPr/>
          <p:nvPr userDrawn="1"/>
        </p:nvCxnSpPr>
        <p:spPr>
          <a:xfrm>
            <a:off x="1875235" y="1293284"/>
            <a:ext cx="1198563" cy="0"/>
          </a:xfrm>
          <a:prstGeom prst="line">
            <a:avLst/>
          </a:prstGeom>
          <a:ln>
            <a:solidFill>
              <a:srgbClr val="00517E"/>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BE" dirty="0"/>
              <a:t>Click to edit Master text styles</a:t>
            </a:r>
          </a:p>
          <a:p>
            <a:pPr lvl="1"/>
            <a:r>
              <a:rPr lang="nl-BE" dirty="0"/>
              <a:t>Second level</a:t>
            </a:r>
          </a:p>
          <a:p>
            <a:pPr lvl="2"/>
            <a:r>
              <a:rPr lang="nl-BE" dirty="0"/>
              <a:t>Third level</a:t>
            </a:r>
          </a:p>
          <a:p>
            <a:pPr lvl="3"/>
            <a:r>
              <a:rPr lang="nl-BE" dirty="0"/>
              <a:t>Fourth level</a:t>
            </a:r>
          </a:p>
          <a:p>
            <a:pPr lvl="4"/>
            <a:r>
              <a:rPr lang="nl-BE" dirty="0"/>
              <a:t>Fifth level</a:t>
            </a:r>
            <a:endParaRPr lang="en-US" dirty="0"/>
          </a:p>
        </p:txBody>
      </p:sp>
    </p:spTree>
    <p:extLst>
      <p:ext uri="{BB962C8B-B14F-4D97-AF65-F5344CB8AC3E}">
        <p14:creationId xmlns:p14="http://schemas.microsoft.com/office/powerpoint/2010/main" val="415363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slide 02">
    <p:spTree>
      <p:nvGrpSpPr>
        <p:cNvPr id="1" name=""/>
        <p:cNvGrpSpPr/>
        <p:nvPr/>
      </p:nvGrpSpPr>
      <p:grpSpPr>
        <a:xfrm>
          <a:off x="0" y="0"/>
          <a:ext cx="0" cy="0"/>
          <a:chOff x="0" y="0"/>
          <a:chExt cx="0" cy="0"/>
        </a:xfrm>
      </p:grpSpPr>
      <p:pic>
        <p:nvPicPr>
          <p:cNvPr id="8" name="Picture 7" descr="A picture containing tree, sky, outdoor, building&#10;&#10;Description automatically generated">
            <a:extLst>
              <a:ext uri="{FF2B5EF4-FFF2-40B4-BE49-F238E27FC236}">
                <a16:creationId xmlns:a16="http://schemas.microsoft.com/office/drawing/2014/main" id="{57464E88-3CE9-422D-A4E1-702CCF619B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79" t="17470" b="5217"/>
          <a:stretch/>
        </p:blipFill>
        <p:spPr>
          <a:xfrm>
            <a:off x="5715001" y="0"/>
            <a:ext cx="5715000" cy="6858000"/>
          </a:xfrm>
          <a:prstGeom prst="rect">
            <a:avLst/>
          </a:prstGeom>
        </p:spPr>
      </p:pic>
      <p:sp>
        <p:nvSpPr>
          <p:cNvPr id="2" name="Title 1">
            <a:extLst>
              <a:ext uri="{FF2B5EF4-FFF2-40B4-BE49-F238E27FC236}">
                <a16:creationId xmlns:a16="http://schemas.microsoft.com/office/drawing/2014/main" id="{5F04C73A-AC3A-4466-8B98-91398F5D5C3B}"/>
              </a:ext>
            </a:extLst>
          </p:cNvPr>
          <p:cNvSpPr>
            <a:spLocks noGrp="1"/>
          </p:cNvSpPr>
          <p:nvPr>
            <p:ph type="ctrTitle" hasCustomPrompt="1"/>
          </p:nvPr>
        </p:nvSpPr>
        <p:spPr>
          <a:xfrm>
            <a:off x="684000" y="3030395"/>
            <a:ext cx="4347132" cy="815608"/>
          </a:xfrm>
        </p:spPr>
        <p:txBody>
          <a:bodyPr anchor="b">
            <a:spAutoFit/>
          </a:bodyPr>
          <a:lstStyle>
            <a:lvl1pPr algn="l">
              <a:lnSpc>
                <a:spcPct val="100000"/>
              </a:lnSpc>
              <a:defRPr sz="2650">
                <a:solidFill>
                  <a:schemeClr val="accent1"/>
                </a:solidFill>
              </a:defRPr>
            </a:lvl1pPr>
          </a:lstStyle>
          <a:p>
            <a:r>
              <a:rPr lang="nl-BE" noProof="0" dirty="0"/>
              <a:t>Review 2020</a:t>
            </a:r>
            <a:br>
              <a:rPr lang="nl-BE" noProof="0" dirty="0"/>
            </a:br>
            <a:r>
              <a:rPr lang="nl-BE" noProof="0" dirty="0"/>
              <a:t>&amp; </a:t>
            </a:r>
            <a:r>
              <a:rPr lang="nl-BE" noProof="0" dirty="0" err="1"/>
              <a:t>Strategy</a:t>
            </a:r>
            <a:r>
              <a:rPr lang="nl-BE" noProof="0" dirty="0"/>
              <a:t> 2021</a:t>
            </a:r>
          </a:p>
        </p:txBody>
      </p:sp>
      <p:sp>
        <p:nvSpPr>
          <p:cNvPr id="3" name="Subtitle 2">
            <a:extLst>
              <a:ext uri="{FF2B5EF4-FFF2-40B4-BE49-F238E27FC236}">
                <a16:creationId xmlns:a16="http://schemas.microsoft.com/office/drawing/2014/main" id="{5AF7CD58-B096-4988-B503-13030AFBA67D}"/>
              </a:ext>
            </a:extLst>
          </p:cNvPr>
          <p:cNvSpPr>
            <a:spLocks noGrp="1"/>
          </p:cNvSpPr>
          <p:nvPr>
            <p:ph type="subTitle" idx="1" hasCustomPrompt="1"/>
          </p:nvPr>
        </p:nvSpPr>
        <p:spPr>
          <a:xfrm>
            <a:off x="684000" y="4158874"/>
            <a:ext cx="4347132" cy="207749"/>
          </a:xfrm>
        </p:spPr>
        <p:txBody>
          <a:bodyPr wrap="square" anchor="ctr" anchorCtr="0">
            <a:noAutofit/>
          </a:bodyPr>
          <a:lstStyle>
            <a:lvl1pPr marL="0" indent="0" algn="l">
              <a:buNone/>
              <a:defRPr sz="1406">
                <a:solidFill>
                  <a:schemeClr val="accent1"/>
                </a:solidFill>
              </a:defRPr>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nl-BE" noProof="0" dirty="0"/>
              <a:t>spreker, functie</a:t>
            </a:r>
          </a:p>
        </p:txBody>
      </p:sp>
      <p:sp>
        <p:nvSpPr>
          <p:cNvPr id="20" name="Text Placeholder 19">
            <a:extLst>
              <a:ext uri="{FF2B5EF4-FFF2-40B4-BE49-F238E27FC236}">
                <a16:creationId xmlns:a16="http://schemas.microsoft.com/office/drawing/2014/main" id="{61B12C00-9EA8-4935-AB08-30CAA80ACFA5}"/>
              </a:ext>
            </a:extLst>
          </p:cNvPr>
          <p:cNvSpPr>
            <a:spLocks noGrp="1"/>
          </p:cNvSpPr>
          <p:nvPr>
            <p:ph type="body" sz="quarter" idx="13" hasCustomPrompt="1"/>
          </p:nvPr>
        </p:nvSpPr>
        <p:spPr>
          <a:xfrm>
            <a:off x="684000" y="4496886"/>
            <a:ext cx="4346769" cy="207962"/>
          </a:xfrm>
        </p:spPr>
        <p:txBody>
          <a:bodyPr wrap="square" anchor="ctr" anchorCtr="0">
            <a:noAutofit/>
          </a:bodyPr>
          <a:lstStyle>
            <a:lvl1pPr>
              <a:buFont typeface="Arial" panose="020B0604020202020204" pitchFamily="34" charset="0"/>
              <a:buNone/>
              <a:defRPr sz="1406">
                <a:solidFill>
                  <a:schemeClr val="accent1"/>
                </a:solidFill>
              </a:defRPr>
            </a:lvl1pPr>
          </a:lstStyle>
          <a:p>
            <a:pPr lvl="0"/>
            <a:r>
              <a:rPr lang="nl-BE" noProof="0" dirty="0"/>
              <a:t>datum</a:t>
            </a:r>
          </a:p>
        </p:txBody>
      </p:sp>
      <p:pic>
        <p:nvPicPr>
          <p:cNvPr id="11" name="Graphic 10">
            <a:extLst>
              <a:ext uri="{FF2B5EF4-FFF2-40B4-BE49-F238E27FC236}">
                <a16:creationId xmlns:a16="http://schemas.microsoft.com/office/drawing/2014/main" id="{543E26DA-1E87-4601-B8EE-16B08A5894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867" y="685112"/>
            <a:ext cx="2099021" cy="458803"/>
          </a:xfrm>
          <a:prstGeom prst="rect">
            <a:avLst/>
          </a:prstGeom>
        </p:spPr>
      </p:pic>
      <p:sp>
        <p:nvSpPr>
          <p:cNvPr id="14" name="Picture Placeholder 13">
            <a:extLst>
              <a:ext uri="{FF2B5EF4-FFF2-40B4-BE49-F238E27FC236}">
                <a16:creationId xmlns:a16="http://schemas.microsoft.com/office/drawing/2014/main" id="{0D22AEA0-64D8-430C-B74C-68F5C405AB98}"/>
              </a:ext>
            </a:extLst>
          </p:cNvPr>
          <p:cNvSpPr>
            <a:spLocks noGrp="1"/>
          </p:cNvSpPr>
          <p:nvPr>
            <p:ph type="pic" sz="quarter" idx="14"/>
          </p:nvPr>
        </p:nvSpPr>
        <p:spPr>
          <a:xfrm>
            <a:off x="5715000" y="0"/>
            <a:ext cx="5715000" cy="6858000"/>
          </a:xfrm>
        </p:spPr>
        <p:txBody>
          <a:bodyPr lIns="108000" tIns="108000" rIns="108000" bIns="108000">
            <a:normAutofit/>
          </a:bodyPr>
          <a:lstStyle>
            <a:lvl1pPr marL="0" indent="0" algn="r">
              <a:buFont typeface="Arial" panose="020B0604020202020204" pitchFamily="34" charset="0"/>
              <a:buNone/>
              <a:defRPr sz="1200"/>
            </a:lvl1pPr>
          </a:lstStyle>
          <a:p>
            <a:r>
              <a:rPr lang="nl-NL"/>
              <a:t>Klik op het pictogram als u een afbeelding wilt toevoegen</a:t>
            </a:r>
            <a:endParaRPr lang="nl-BE"/>
          </a:p>
        </p:txBody>
      </p:sp>
    </p:spTree>
    <p:extLst>
      <p:ext uri="{BB962C8B-B14F-4D97-AF65-F5344CB8AC3E}">
        <p14:creationId xmlns:p14="http://schemas.microsoft.com/office/powerpoint/2010/main" val="3175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slide 03">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tree, sky, outdoor, building&#10;&#10;Description automatically generated">
            <a:extLst>
              <a:ext uri="{FF2B5EF4-FFF2-40B4-BE49-F238E27FC236}">
                <a16:creationId xmlns:a16="http://schemas.microsoft.com/office/drawing/2014/main" id="{5DA2E352-65B7-493D-AC77-55F3ADF220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843" t="17470" b="5217"/>
          <a:stretch/>
        </p:blipFill>
        <p:spPr>
          <a:xfrm>
            <a:off x="6979935" y="0"/>
            <a:ext cx="4450066" cy="6858000"/>
          </a:xfrm>
          <a:prstGeom prst="rect">
            <a:avLst/>
          </a:prstGeom>
        </p:spPr>
      </p:pic>
      <p:sp>
        <p:nvSpPr>
          <p:cNvPr id="2" name="Title 1">
            <a:extLst>
              <a:ext uri="{FF2B5EF4-FFF2-40B4-BE49-F238E27FC236}">
                <a16:creationId xmlns:a16="http://schemas.microsoft.com/office/drawing/2014/main" id="{5F04C73A-AC3A-4466-8B98-91398F5D5C3B}"/>
              </a:ext>
            </a:extLst>
          </p:cNvPr>
          <p:cNvSpPr>
            <a:spLocks noGrp="1"/>
          </p:cNvSpPr>
          <p:nvPr>
            <p:ph type="ctrTitle" hasCustomPrompt="1"/>
          </p:nvPr>
        </p:nvSpPr>
        <p:spPr>
          <a:xfrm>
            <a:off x="684000" y="3030395"/>
            <a:ext cx="5612402" cy="815608"/>
          </a:xfrm>
        </p:spPr>
        <p:txBody>
          <a:bodyPr wrap="square" anchor="b">
            <a:spAutoFit/>
          </a:bodyPr>
          <a:lstStyle>
            <a:lvl1pPr algn="l">
              <a:lnSpc>
                <a:spcPct val="100000"/>
              </a:lnSpc>
              <a:defRPr sz="2650">
                <a:solidFill>
                  <a:schemeClr val="bg1"/>
                </a:solidFill>
              </a:defRPr>
            </a:lvl1pPr>
          </a:lstStyle>
          <a:p>
            <a:r>
              <a:rPr lang="nl-BE" noProof="0" dirty="0"/>
              <a:t>Review 2020 &amp; </a:t>
            </a:r>
            <a:r>
              <a:rPr lang="nl-BE" noProof="0" dirty="0" err="1"/>
              <a:t>Strategy</a:t>
            </a:r>
            <a:r>
              <a:rPr lang="nl-BE" noProof="0" dirty="0"/>
              <a:t> 2021</a:t>
            </a:r>
            <a:br>
              <a:rPr lang="nl-BE" noProof="0" dirty="0"/>
            </a:br>
            <a:r>
              <a:rPr lang="nl-BE" noProof="0" dirty="0"/>
              <a:t>Lange titels</a:t>
            </a:r>
          </a:p>
        </p:txBody>
      </p:sp>
      <p:sp>
        <p:nvSpPr>
          <p:cNvPr id="3" name="Subtitle 2">
            <a:extLst>
              <a:ext uri="{FF2B5EF4-FFF2-40B4-BE49-F238E27FC236}">
                <a16:creationId xmlns:a16="http://schemas.microsoft.com/office/drawing/2014/main" id="{5AF7CD58-B096-4988-B503-13030AFBA67D}"/>
              </a:ext>
            </a:extLst>
          </p:cNvPr>
          <p:cNvSpPr>
            <a:spLocks noGrp="1"/>
          </p:cNvSpPr>
          <p:nvPr>
            <p:ph type="subTitle" idx="1" hasCustomPrompt="1"/>
          </p:nvPr>
        </p:nvSpPr>
        <p:spPr>
          <a:xfrm>
            <a:off x="684000" y="4158874"/>
            <a:ext cx="5612402" cy="207749"/>
          </a:xfrm>
        </p:spPr>
        <p:txBody>
          <a:bodyPr wrap="square" anchor="ctr" anchorCtr="0">
            <a:noAutofit/>
          </a:bodyPr>
          <a:lstStyle>
            <a:lvl1pPr marL="0" indent="0" algn="l">
              <a:buNone/>
              <a:defRPr sz="1406">
                <a:solidFill>
                  <a:schemeClr val="bg1"/>
                </a:solidFill>
              </a:defRPr>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nl-BE" noProof="0" dirty="0"/>
              <a:t>spreker, functie</a:t>
            </a:r>
          </a:p>
        </p:txBody>
      </p:sp>
      <p:sp>
        <p:nvSpPr>
          <p:cNvPr id="20" name="Text Placeholder 19">
            <a:extLst>
              <a:ext uri="{FF2B5EF4-FFF2-40B4-BE49-F238E27FC236}">
                <a16:creationId xmlns:a16="http://schemas.microsoft.com/office/drawing/2014/main" id="{61B12C00-9EA8-4935-AB08-30CAA80ACFA5}"/>
              </a:ext>
            </a:extLst>
          </p:cNvPr>
          <p:cNvSpPr>
            <a:spLocks noGrp="1"/>
          </p:cNvSpPr>
          <p:nvPr>
            <p:ph type="body" sz="quarter" idx="13" hasCustomPrompt="1"/>
          </p:nvPr>
        </p:nvSpPr>
        <p:spPr>
          <a:xfrm>
            <a:off x="684000" y="4496886"/>
            <a:ext cx="5611933" cy="207962"/>
          </a:xfrm>
        </p:spPr>
        <p:txBody>
          <a:bodyPr wrap="square" anchor="ctr" anchorCtr="0">
            <a:noAutofit/>
          </a:bodyPr>
          <a:lstStyle>
            <a:lvl1pPr>
              <a:buFont typeface="Arial" panose="020B0604020202020204" pitchFamily="34" charset="0"/>
              <a:buNone/>
              <a:defRPr sz="1406">
                <a:solidFill>
                  <a:schemeClr val="bg1"/>
                </a:solidFill>
              </a:defRPr>
            </a:lvl1pPr>
          </a:lstStyle>
          <a:p>
            <a:pPr lvl="0"/>
            <a:r>
              <a:rPr lang="nl-BE" noProof="0" dirty="0"/>
              <a:t>datum</a:t>
            </a:r>
          </a:p>
        </p:txBody>
      </p:sp>
      <p:pic>
        <p:nvPicPr>
          <p:cNvPr id="11" name="Graphic 10">
            <a:extLst>
              <a:ext uri="{FF2B5EF4-FFF2-40B4-BE49-F238E27FC236}">
                <a16:creationId xmlns:a16="http://schemas.microsoft.com/office/drawing/2014/main" id="{543E26DA-1E87-4601-B8EE-16B08A5894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867" y="685112"/>
            <a:ext cx="2099021" cy="458803"/>
          </a:xfrm>
          <a:prstGeom prst="rect">
            <a:avLst/>
          </a:prstGeom>
        </p:spPr>
      </p:pic>
      <p:sp>
        <p:nvSpPr>
          <p:cNvPr id="14" name="Picture Placeholder 13">
            <a:extLst>
              <a:ext uri="{FF2B5EF4-FFF2-40B4-BE49-F238E27FC236}">
                <a16:creationId xmlns:a16="http://schemas.microsoft.com/office/drawing/2014/main" id="{0D22AEA0-64D8-430C-B74C-68F5C405AB98}"/>
              </a:ext>
            </a:extLst>
          </p:cNvPr>
          <p:cNvSpPr>
            <a:spLocks noGrp="1"/>
          </p:cNvSpPr>
          <p:nvPr>
            <p:ph type="pic" sz="quarter" idx="14"/>
          </p:nvPr>
        </p:nvSpPr>
        <p:spPr>
          <a:xfrm>
            <a:off x="6980404" y="0"/>
            <a:ext cx="4449596" cy="6858000"/>
          </a:xfrm>
        </p:spPr>
        <p:txBody>
          <a:bodyPr lIns="108000" tIns="108000" rIns="108000" bIns="108000">
            <a:normAutofit/>
          </a:bodyPr>
          <a:lstStyle>
            <a:lvl1pPr marL="0" indent="0" algn="r">
              <a:buFont typeface="Arial" panose="020B0604020202020204" pitchFamily="34" charset="0"/>
              <a:buNone/>
              <a:defRPr sz="1200"/>
            </a:lvl1pPr>
          </a:lstStyle>
          <a:p>
            <a:r>
              <a:rPr lang="nl-NL"/>
              <a:t>Klik op het pictogram als u een afbeelding wilt toevoegen</a:t>
            </a:r>
            <a:endParaRPr lang="nl-BE"/>
          </a:p>
        </p:txBody>
      </p:sp>
    </p:spTree>
    <p:extLst>
      <p:ext uri="{BB962C8B-B14F-4D97-AF65-F5344CB8AC3E}">
        <p14:creationId xmlns:p14="http://schemas.microsoft.com/office/powerpoint/2010/main" val="2257334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slide 04">
    <p:spTree>
      <p:nvGrpSpPr>
        <p:cNvPr id="1" name=""/>
        <p:cNvGrpSpPr/>
        <p:nvPr/>
      </p:nvGrpSpPr>
      <p:grpSpPr>
        <a:xfrm>
          <a:off x="0" y="0"/>
          <a:ext cx="0" cy="0"/>
          <a:chOff x="0" y="0"/>
          <a:chExt cx="0" cy="0"/>
        </a:xfrm>
      </p:grpSpPr>
      <p:pic>
        <p:nvPicPr>
          <p:cNvPr id="8" name="Picture 7" descr="A picture containing tree, sky, outdoor, building&#10;&#10;Description automatically generated">
            <a:extLst>
              <a:ext uri="{FF2B5EF4-FFF2-40B4-BE49-F238E27FC236}">
                <a16:creationId xmlns:a16="http://schemas.microsoft.com/office/drawing/2014/main" id="{84F19026-DC47-481C-818F-9863796944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4843" t="17470" b="5217"/>
          <a:stretch/>
        </p:blipFill>
        <p:spPr>
          <a:xfrm>
            <a:off x="6979935" y="0"/>
            <a:ext cx="4450066" cy="6858000"/>
          </a:xfrm>
          <a:prstGeom prst="rect">
            <a:avLst/>
          </a:prstGeom>
        </p:spPr>
      </p:pic>
      <p:sp>
        <p:nvSpPr>
          <p:cNvPr id="2" name="Title 1">
            <a:extLst>
              <a:ext uri="{FF2B5EF4-FFF2-40B4-BE49-F238E27FC236}">
                <a16:creationId xmlns:a16="http://schemas.microsoft.com/office/drawing/2014/main" id="{5F04C73A-AC3A-4466-8B98-91398F5D5C3B}"/>
              </a:ext>
            </a:extLst>
          </p:cNvPr>
          <p:cNvSpPr>
            <a:spLocks noGrp="1"/>
          </p:cNvSpPr>
          <p:nvPr>
            <p:ph type="ctrTitle" hasCustomPrompt="1"/>
          </p:nvPr>
        </p:nvSpPr>
        <p:spPr>
          <a:xfrm>
            <a:off x="684000" y="3030395"/>
            <a:ext cx="5612402" cy="815608"/>
          </a:xfrm>
        </p:spPr>
        <p:txBody>
          <a:bodyPr wrap="square" anchor="b">
            <a:spAutoFit/>
          </a:bodyPr>
          <a:lstStyle>
            <a:lvl1pPr algn="l">
              <a:lnSpc>
                <a:spcPct val="100000"/>
              </a:lnSpc>
              <a:defRPr sz="2650">
                <a:solidFill>
                  <a:schemeClr val="accent1"/>
                </a:solidFill>
              </a:defRPr>
            </a:lvl1pPr>
          </a:lstStyle>
          <a:p>
            <a:r>
              <a:rPr lang="nl-BE" noProof="0" dirty="0"/>
              <a:t>Review 2020 &amp; </a:t>
            </a:r>
            <a:r>
              <a:rPr lang="nl-BE" noProof="0" dirty="0" err="1"/>
              <a:t>Strategy</a:t>
            </a:r>
            <a:r>
              <a:rPr lang="nl-BE" noProof="0" dirty="0"/>
              <a:t> 2021</a:t>
            </a:r>
            <a:br>
              <a:rPr lang="nl-BE" noProof="0" dirty="0"/>
            </a:br>
            <a:r>
              <a:rPr lang="nl-BE" noProof="0" dirty="0"/>
              <a:t>Lange titels</a:t>
            </a:r>
          </a:p>
        </p:txBody>
      </p:sp>
      <p:sp>
        <p:nvSpPr>
          <p:cNvPr id="3" name="Subtitle 2">
            <a:extLst>
              <a:ext uri="{FF2B5EF4-FFF2-40B4-BE49-F238E27FC236}">
                <a16:creationId xmlns:a16="http://schemas.microsoft.com/office/drawing/2014/main" id="{5AF7CD58-B096-4988-B503-13030AFBA67D}"/>
              </a:ext>
            </a:extLst>
          </p:cNvPr>
          <p:cNvSpPr>
            <a:spLocks noGrp="1"/>
          </p:cNvSpPr>
          <p:nvPr>
            <p:ph type="subTitle" idx="1" hasCustomPrompt="1"/>
          </p:nvPr>
        </p:nvSpPr>
        <p:spPr>
          <a:xfrm>
            <a:off x="684000" y="4158874"/>
            <a:ext cx="5612402" cy="207749"/>
          </a:xfrm>
        </p:spPr>
        <p:txBody>
          <a:bodyPr wrap="square" anchor="ctr" anchorCtr="0">
            <a:noAutofit/>
          </a:bodyPr>
          <a:lstStyle>
            <a:lvl1pPr marL="0" indent="0" algn="l">
              <a:buNone/>
              <a:defRPr sz="1406">
                <a:solidFill>
                  <a:schemeClr val="accent1"/>
                </a:solidFill>
              </a:defRPr>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nl-BE" noProof="0" dirty="0"/>
              <a:t>spreker, functie</a:t>
            </a:r>
          </a:p>
        </p:txBody>
      </p:sp>
      <p:sp>
        <p:nvSpPr>
          <p:cNvPr id="20" name="Text Placeholder 19">
            <a:extLst>
              <a:ext uri="{FF2B5EF4-FFF2-40B4-BE49-F238E27FC236}">
                <a16:creationId xmlns:a16="http://schemas.microsoft.com/office/drawing/2014/main" id="{61B12C00-9EA8-4935-AB08-30CAA80ACFA5}"/>
              </a:ext>
            </a:extLst>
          </p:cNvPr>
          <p:cNvSpPr>
            <a:spLocks noGrp="1"/>
          </p:cNvSpPr>
          <p:nvPr>
            <p:ph type="body" sz="quarter" idx="13" hasCustomPrompt="1"/>
          </p:nvPr>
        </p:nvSpPr>
        <p:spPr>
          <a:xfrm>
            <a:off x="684000" y="4496886"/>
            <a:ext cx="5611933" cy="207962"/>
          </a:xfrm>
        </p:spPr>
        <p:txBody>
          <a:bodyPr wrap="square" anchor="ctr" anchorCtr="0">
            <a:noAutofit/>
          </a:bodyPr>
          <a:lstStyle>
            <a:lvl1pPr>
              <a:buFont typeface="Arial" panose="020B0604020202020204" pitchFamily="34" charset="0"/>
              <a:buNone/>
              <a:defRPr sz="1406">
                <a:solidFill>
                  <a:schemeClr val="accent1"/>
                </a:solidFill>
              </a:defRPr>
            </a:lvl1pPr>
          </a:lstStyle>
          <a:p>
            <a:pPr lvl="0"/>
            <a:r>
              <a:rPr lang="nl-BE" noProof="0" dirty="0"/>
              <a:t>datum</a:t>
            </a:r>
          </a:p>
        </p:txBody>
      </p:sp>
      <p:pic>
        <p:nvPicPr>
          <p:cNvPr id="11" name="Graphic 10">
            <a:extLst>
              <a:ext uri="{FF2B5EF4-FFF2-40B4-BE49-F238E27FC236}">
                <a16:creationId xmlns:a16="http://schemas.microsoft.com/office/drawing/2014/main" id="{543E26DA-1E87-4601-B8EE-16B08A58948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3867" y="685112"/>
            <a:ext cx="2099021" cy="458803"/>
          </a:xfrm>
          <a:prstGeom prst="rect">
            <a:avLst/>
          </a:prstGeom>
        </p:spPr>
      </p:pic>
      <p:sp>
        <p:nvSpPr>
          <p:cNvPr id="14" name="Picture Placeholder 13">
            <a:extLst>
              <a:ext uri="{FF2B5EF4-FFF2-40B4-BE49-F238E27FC236}">
                <a16:creationId xmlns:a16="http://schemas.microsoft.com/office/drawing/2014/main" id="{0D22AEA0-64D8-430C-B74C-68F5C405AB98}"/>
              </a:ext>
            </a:extLst>
          </p:cNvPr>
          <p:cNvSpPr>
            <a:spLocks noGrp="1"/>
          </p:cNvSpPr>
          <p:nvPr>
            <p:ph type="pic" sz="quarter" idx="14"/>
          </p:nvPr>
        </p:nvSpPr>
        <p:spPr>
          <a:xfrm>
            <a:off x="6980404" y="0"/>
            <a:ext cx="4449596" cy="6858000"/>
          </a:xfrm>
        </p:spPr>
        <p:txBody>
          <a:bodyPr lIns="108000" tIns="108000" rIns="108000" bIns="108000">
            <a:normAutofit/>
          </a:bodyPr>
          <a:lstStyle>
            <a:lvl1pPr marL="0" indent="0" algn="r">
              <a:buFont typeface="Arial" panose="020B0604020202020204" pitchFamily="34" charset="0"/>
              <a:buNone/>
              <a:defRPr sz="1200"/>
            </a:lvl1pPr>
          </a:lstStyle>
          <a:p>
            <a:r>
              <a:rPr lang="nl-NL"/>
              <a:t>Klik op het pictogram als u een afbeelding wilt toevoegen</a:t>
            </a:r>
            <a:endParaRPr lang="nl-BE"/>
          </a:p>
        </p:txBody>
      </p:sp>
    </p:spTree>
    <p:extLst>
      <p:ext uri="{BB962C8B-B14F-4D97-AF65-F5344CB8AC3E}">
        <p14:creationId xmlns:p14="http://schemas.microsoft.com/office/powerpoint/2010/main" val="323006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creen afbeeld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BADC6-8C74-41FC-88A5-F1ED25928191}"/>
              </a:ext>
            </a:extLst>
          </p:cNvPr>
          <p:cNvPicPr>
            <a:picLocks noChangeAspect="1"/>
          </p:cNvPicPr>
          <p:nvPr userDrawn="1"/>
        </p:nvPicPr>
        <p:blipFill rotWithShape="1">
          <a:blip r:embed="rId2"/>
          <a:srcRect t="9973" b="9973"/>
          <a:stretch/>
        </p:blipFill>
        <p:spPr>
          <a:xfrm>
            <a:off x="0" y="0"/>
            <a:ext cx="11430000" cy="6858000"/>
          </a:xfrm>
          <a:prstGeom prst="rect">
            <a:avLst/>
          </a:prstGeom>
        </p:spPr>
      </p:pic>
      <p:sp>
        <p:nvSpPr>
          <p:cNvPr id="15" name="Picture Placeholder 13">
            <a:extLst>
              <a:ext uri="{FF2B5EF4-FFF2-40B4-BE49-F238E27FC236}">
                <a16:creationId xmlns:a16="http://schemas.microsoft.com/office/drawing/2014/main" id="{EFFB5115-1A38-4FA7-A5EA-1B69C0DB24BF}"/>
              </a:ext>
            </a:extLst>
          </p:cNvPr>
          <p:cNvSpPr>
            <a:spLocks noGrp="1"/>
          </p:cNvSpPr>
          <p:nvPr>
            <p:ph type="pic" sz="quarter" idx="14"/>
          </p:nvPr>
        </p:nvSpPr>
        <p:spPr>
          <a:xfrm>
            <a:off x="0" y="0"/>
            <a:ext cx="11430000" cy="6858000"/>
          </a:xfrm>
        </p:spPr>
        <p:txBody>
          <a:bodyPr lIns="108000" tIns="108000" rIns="108000" bIns="108000">
            <a:normAutofit/>
          </a:bodyPr>
          <a:lstStyle>
            <a:lvl1pPr marL="0" indent="0" algn="l">
              <a:buFont typeface="Arial" panose="020B0604020202020204" pitchFamily="34" charset="0"/>
              <a:buNone/>
              <a:defRPr sz="1200">
                <a:solidFill>
                  <a:schemeClr val="bg1"/>
                </a:solidFill>
              </a:defRPr>
            </a:lvl1pPr>
          </a:lstStyle>
          <a:p>
            <a:r>
              <a:rPr lang="nl-NL"/>
              <a:t>Klik op het pictogram als u een afbeelding wilt toevoegen</a:t>
            </a:r>
            <a:endParaRPr lang="nl-BE"/>
          </a:p>
        </p:txBody>
      </p:sp>
      <p:sp>
        <p:nvSpPr>
          <p:cNvPr id="4" name="Slide Number Placeholder 3">
            <a:extLst>
              <a:ext uri="{FF2B5EF4-FFF2-40B4-BE49-F238E27FC236}">
                <a16:creationId xmlns:a16="http://schemas.microsoft.com/office/drawing/2014/main" id="{F0484038-6F68-4834-B107-9709146ABD7C}"/>
              </a:ext>
            </a:extLst>
          </p:cNvPr>
          <p:cNvSpPr>
            <a:spLocks noGrp="1"/>
          </p:cNvSpPr>
          <p:nvPr>
            <p:ph type="sldNum" sz="quarter" idx="12"/>
          </p:nvPr>
        </p:nvSpPr>
        <p:spPr/>
        <p:txBody>
          <a:bodyPr/>
          <a:lstStyle>
            <a:lvl1pPr>
              <a:defRPr>
                <a:solidFill>
                  <a:schemeClr val="bg1"/>
                </a:solidFill>
              </a:defRPr>
            </a:lvl1pPr>
          </a:lstStyle>
          <a:p>
            <a:fld id="{99E7E419-3960-4C8F-9BC4-967422BCCB6C}" type="slidenum">
              <a:rPr lang="nl-BE" smtClean="0"/>
              <a:pPr/>
              <a:t>‹nr.›</a:t>
            </a:fld>
            <a:endParaRPr lang="nl-BE"/>
          </a:p>
        </p:txBody>
      </p:sp>
      <p:sp>
        <p:nvSpPr>
          <p:cNvPr id="19" name="Text Placeholder 18">
            <a:extLst>
              <a:ext uri="{FF2B5EF4-FFF2-40B4-BE49-F238E27FC236}">
                <a16:creationId xmlns:a16="http://schemas.microsoft.com/office/drawing/2014/main" id="{85A7E4AE-6BBC-44AB-8E62-364F2A57BA76}"/>
              </a:ext>
            </a:extLst>
          </p:cNvPr>
          <p:cNvSpPr>
            <a:spLocks noGrp="1"/>
          </p:cNvSpPr>
          <p:nvPr>
            <p:ph type="body" sz="quarter" idx="15"/>
          </p:nvPr>
        </p:nvSpPr>
        <p:spPr>
          <a:xfrm>
            <a:off x="8041453" y="660493"/>
            <a:ext cx="2259794" cy="2259529"/>
          </a:xfrm>
          <a:prstGeom prst="ellipse">
            <a:avLst/>
          </a:prstGeom>
          <a:solidFill>
            <a:schemeClr val="bg1"/>
          </a:solidFill>
        </p:spPr>
        <p:txBody>
          <a:bodyPr lIns="0" tIns="0" rIns="0" bIns="0" anchor="ctr">
            <a:noAutofit/>
          </a:bodyPr>
          <a:lstStyle>
            <a:lvl1pPr marL="0" indent="0" algn="ctr">
              <a:lnSpc>
                <a:spcPct val="100000"/>
              </a:lnSpc>
              <a:spcBef>
                <a:spcPts val="0"/>
              </a:spcBef>
              <a:buFont typeface="Arial" panose="020B0604020202020204" pitchFamily="34" charset="0"/>
              <a:buNone/>
              <a:tabLst/>
              <a:defRPr sz="1400">
                <a:solidFill>
                  <a:schemeClr val="tx1"/>
                </a:solidFill>
              </a:defRPr>
            </a:lvl1pPr>
          </a:lstStyle>
          <a:p>
            <a:pPr lvl="0"/>
            <a:r>
              <a:rPr lang="nl-NL"/>
              <a:t>Klik om de modelstijlen te bewerken</a:t>
            </a:r>
          </a:p>
        </p:txBody>
      </p:sp>
      <p:sp>
        <p:nvSpPr>
          <p:cNvPr id="12" name="Text Placeholder 11">
            <a:extLst>
              <a:ext uri="{FF2B5EF4-FFF2-40B4-BE49-F238E27FC236}">
                <a16:creationId xmlns:a16="http://schemas.microsoft.com/office/drawing/2014/main" id="{7B154F9F-CC9F-4F22-B0F5-279D2F9BF0CB}"/>
              </a:ext>
            </a:extLst>
          </p:cNvPr>
          <p:cNvSpPr>
            <a:spLocks noGrp="1"/>
          </p:cNvSpPr>
          <p:nvPr>
            <p:ph type="body" sz="quarter" idx="16" hasCustomPrompt="1"/>
          </p:nvPr>
        </p:nvSpPr>
        <p:spPr>
          <a:xfrm>
            <a:off x="9169023" y="6127217"/>
            <a:ext cx="1573200" cy="342000"/>
          </a:xfr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normAutofit/>
          </a:bodyPr>
          <a:lstStyle>
            <a:lvl1pPr marL="0" indent="0">
              <a:buFont typeface="Arial" panose="020B0604020202020204" pitchFamily="34" charset="0"/>
              <a:buNone/>
              <a:defRPr sz="200"/>
            </a:lvl1pPr>
            <a:lvl2pPr marL="428625" indent="0">
              <a:buNone/>
              <a:defRPr/>
            </a:lvl2pPr>
          </a:lstStyle>
          <a:p>
            <a:pPr lvl="0"/>
            <a:r>
              <a:rPr lang="en-US" dirty="0"/>
              <a:t> </a:t>
            </a:r>
          </a:p>
        </p:txBody>
      </p:sp>
      <p:sp>
        <p:nvSpPr>
          <p:cNvPr id="14" name="Footer Placeholder 2">
            <a:extLst>
              <a:ext uri="{FF2B5EF4-FFF2-40B4-BE49-F238E27FC236}">
                <a16:creationId xmlns:a16="http://schemas.microsoft.com/office/drawing/2014/main" id="{9AE18B70-B1E9-476C-B700-E860CACC5BBD}"/>
              </a:ext>
            </a:extLst>
          </p:cNvPr>
          <p:cNvSpPr>
            <a:spLocks noGrp="1"/>
          </p:cNvSpPr>
          <p:nvPr>
            <p:ph type="ftr" sz="quarter" idx="11"/>
          </p:nvPr>
        </p:nvSpPr>
        <p:spPr>
          <a:xfrm>
            <a:off x="683999" y="6209183"/>
            <a:ext cx="4680000" cy="180218"/>
          </a:xfrm>
        </p:spPr>
        <p:txBody>
          <a:bodyPr/>
          <a:lstStyle>
            <a:lvl1pPr>
              <a:defRPr>
                <a:solidFill>
                  <a:schemeClr val="bg1"/>
                </a:solidFill>
              </a:defRPr>
            </a:lvl1pPr>
          </a:lstStyle>
          <a:p>
            <a:r>
              <a:rPr lang="nl-BE"/>
              <a:t>Voer hier een voetnoot toe</a:t>
            </a:r>
          </a:p>
        </p:txBody>
      </p:sp>
    </p:spTree>
    <p:extLst>
      <p:ext uri="{BB962C8B-B14F-4D97-AF65-F5344CB8AC3E}">
        <p14:creationId xmlns:p14="http://schemas.microsoft.com/office/powerpoint/2010/main" val="229179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amp; inhou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7349-E5C1-4F85-975B-813AAFD499E1}"/>
              </a:ext>
            </a:extLst>
          </p:cNvPr>
          <p:cNvSpPr>
            <a:spLocks noGrp="1"/>
          </p:cNvSpPr>
          <p:nvPr>
            <p:ph type="title" hasCustomPrompt="1"/>
          </p:nvPr>
        </p:nvSpPr>
        <p:spPr/>
        <p:txBody>
          <a:bodyPr/>
          <a:lstStyle>
            <a:lvl1pPr>
              <a:defRPr/>
            </a:lvl1pPr>
          </a:lstStyle>
          <a:p>
            <a:r>
              <a:rPr lang="en-US" dirty="0"/>
              <a:t>1. Typo </a:t>
            </a:r>
            <a:r>
              <a:rPr lang="en-US" dirty="0" err="1"/>
              <a:t>hier</a:t>
            </a:r>
            <a:r>
              <a:rPr lang="en-US" dirty="0"/>
              <a:t> je </a:t>
            </a:r>
            <a:r>
              <a:rPr lang="en-US" dirty="0" err="1"/>
              <a:t>titel</a:t>
            </a:r>
            <a:endParaRPr lang="nl-BE" dirty="0"/>
          </a:p>
        </p:txBody>
      </p:sp>
      <p:sp>
        <p:nvSpPr>
          <p:cNvPr id="3" name="Content Placeholder 2">
            <a:extLst>
              <a:ext uri="{FF2B5EF4-FFF2-40B4-BE49-F238E27FC236}">
                <a16:creationId xmlns:a16="http://schemas.microsoft.com/office/drawing/2014/main" id="{ED12EB61-A4D1-459D-95E4-234D49FE8F45}"/>
              </a:ext>
            </a:extLst>
          </p:cNvPr>
          <p:cNvSpPr>
            <a:spLocks noGrp="1"/>
          </p:cNvSpPr>
          <p:nvPr>
            <p:ph idx="1"/>
          </p:nvPr>
        </p:nvSpPr>
        <p:spPr>
          <a:xfrm>
            <a:off x="684000" y="3132000"/>
            <a:ext cx="10062000" cy="2746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Footer Placeholder 4">
            <a:extLst>
              <a:ext uri="{FF2B5EF4-FFF2-40B4-BE49-F238E27FC236}">
                <a16:creationId xmlns:a16="http://schemas.microsoft.com/office/drawing/2014/main" id="{8DB4CDE9-9E54-42A1-AF50-28BF5CFEF217}"/>
              </a:ext>
            </a:extLst>
          </p:cNvPr>
          <p:cNvSpPr>
            <a:spLocks noGrp="1"/>
          </p:cNvSpPr>
          <p:nvPr>
            <p:ph type="ftr" sz="quarter" idx="11"/>
          </p:nvPr>
        </p:nvSpPr>
        <p:spPr/>
        <p:txBody>
          <a:bodyPr/>
          <a:lstStyle/>
          <a:p>
            <a:r>
              <a:rPr lang="nl-BE"/>
              <a:t>Voer hier een voetnoot toe</a:t>
            </a:r>
            <a:endParaRPr lang="nl-BE" dirty="0"/>
          </a:p>
        </p:txBody>
      </p:sp>
      <p:sp>
        <p:nvSpPr>
          <p:cNvPr id="6" name="Slide Number Placeholder 5">
            <a:extLst>
              <a:ext uri="{FF2B5EF4-FFF2-40B4-BE49-F238E27FC236}">
                <a16:creationId xmlns:a16="http://schemas.microsoft.com/office/drawing/2014/main" id="{582EB699-25C4-423A-B24C-CE91AA17134C}"/>
              </a:ext>
            </a:extLst>
          </p:cNvPr>
          <p:cNvSpPr>
            <a:spLocks noGrp="1"/>
          </p:cNvSpPr>
          <p:nvPr>
            <p:ph type="sldNum" sz="quarter" idx="12"/>
          </p:nvPr>
        </p:nvSpPr>
        <p:spPr/>
        <p:txBody>
          <a:bodyPr/>
          <a:lstStyle/>
          <a:p>
            <a:fld id="{99E7E419-3960-4C8F-9BC4-967422BCCB6C}" type="slidenum">
              <a:rPr lang="nl-BE" smtClean="0"/>
              <a:t>‹nr.›</a:t>
            </a:fld>
            <a:endParaRPr lang="nl-BE"/>
          </a:p>
        </p:txBody>
      </p:sp>
      <p:sp>
        <p:nvSpPr>
          <p:cNvPr id="9" name="Content Placeholder 2">
            <a:extLst>
              <a:ext uri="{FF2B5EF4-FFF2-40B4-BE49-F238E27FC236}">
                <a16:creationId xmlns:a16="http://schemas.microsoft.com/office/drawing/2014/main" id="{A06EEAFB-34B8-4E45-A0B7-D0A5F266828C}"/>
              </a:ext>
            </a:extLst>
          </p:cNvPr>
          <p:cNvSpPr>
            <a:spLocks noGrp="1"/>
          </p:cNvSpPr>
          <p:nvPr>
            <p:ph idx="13"/>
          </p:nvPr>
        </p:nvSpPr>
        <p:spPr>
          <a:xfrm>
            <a:off x="684000" y="2478464"/>
            <a:ext cx="10062000" cy="360099"/>
          </a:xfrm>
        </p:spPr>
        <p:txBody>
          <a:bodyPr anchor="ctr" anchorCtr="0">
            <a:noAutofit/>
          </a:bodyPr>
          <a:lstStyle>
            <a:lvl1pPr>
              <a:buFont typeface="Arial" panose="020B0604020202020204" pitchFamily="34" charset="0"/>
              <a:buNone/>
              <a:defRPr sz="1800">
                <a:latin typeface="+mj-lt"/>
              </a:defRPr>
            </a:lvl1pPr>
          </a:lstStyle>
          <a:p>
            <a:pPr lvl="0"/>
            <a:r>
              <a:rPr lang="nl-NL"/>
              <a:t>Klik om de modelstijlen te bewerken</a:t>
            </a:r>
          </a:p>
        </p:txBody>
      </p:sp>
      <p:pic>
        <p:nvPicPr>
          <p:cNvPr id="13" name="Graphic 12">
            <a:extLst>
              <a:ext uri="{FF2B5EF4-FFF2-40B4-BE49-F238E27FC236}">
                <a16:creationId xmlns:a16="http://schemas.microsoft.com/office/drawing/2014/main" id="{A57DE145-7ED9-4884-B6DF-1BB5E39E56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000" y="683672"/>
            <a:ext cx="2098800" cy="458754"/>
          </a:xfrm>
          <a:prstGeom prst="rect">
            <a:avLst/>
          </a:prstGeom>
        </p:spPr>
      </p:pic>
    </p:spTree>
    <p:extLst>
      <p:ext uri="{BB962C8B-B14F-4D97-AF65-F5344CB8AC3E}">
        <p14:creationId xmlns:p14="http://schemas.microsoft.com/office/powerpoint/2010/main" val="211282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amp; inhoud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9B763D-D904-49D9-A8E6-B1099BCDCC54}"/>
              </a:ext>
            </a:extLst>
          </p:cNvPr>
          <p:cNvSpPr/>
          <p:nvPr userDrawn="1"/>
        </p:nvSpPr>
        <p:spPr>
          <a:xfrm>
            <a:off x="2200" y="0"/>
            <a:ext cx="11430000" cy="2216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7D277349-E5C1-4F85-975B-813AAFD499E1}"/>
              </a:ext>
            </a:extLst>
          </p:cNvPr>
          <p:cNvSpPr>
            <a:spLocks noGrp="1"/>
          </p:cNvSpPr>
          <p:nvPr>
            <p:ph type="title" hasCustomPrompt="1"/>
          </p:nvPr>
        </p:nvSpPr>
        <p:spPr/>
        <p:txBody>
          <a:bodyPr/>
          <a:lstStyle>
            <a:lvl1pPr>
              <a:defRPr>
                <a:solidFill>
                  <a:schemeClr val="bg1"/>
                </a:solidFill>
              </a:defRPr>
            </a:lvl1pPr>
          </a:lstStyle>
          <a:p>
            <a:r>
              <a:rPr lang="en-US" dirty="0"/>
              <a:t>1. Typo </a:t>
            </a:r>
            <a:r>
              <a:rPr lang="en-US" dirty="0" err="1"/>
              <a:t>hier</a:t>
            </a:r>
            <a:r>
              <a:rPr lang="en-US" dirty="0"/>
              <a:t> je </a:t>
            </a:r>
            <a:r>
              <a:rPr lang="en-US" dirty="0" err="1"/>
              <a:t>titel</a:t>
            </a:r>
            <a:endParaRPr lang="nl-BE" dirty="0"/>
          </a:p>
        </p:txBody>
      </p:sp>
      <p:sp>
        <p:nvSpPr>
          <p:cNvPr id="3" name="Content Placeholder 2">
            <a:extLst>
              <a:ext uri="{FF2B5EF4-FFF2-40B4-BE49-F238E27FC236}">
                <a16:creationId xmlns:a16="http://schemas.microsoft.com/office/drawing/2014/main" id="{ED12EB61-A4D1-459D-95E4-234D49FE8F45}"/>
              </a:ext>
            </a:extLst>
          </p:cNvPr>
          <p:cNvSpPr>
            <a:spLocks noGrp="1"/>
          </p:cNvSpPr>
          <p:nvPr>
            <p:ph idx="1"/>
          </p:nvPr>
        </p:nvSpPr>
        <p:spPr>
          <a:xfrm>
            <a:off x="684000" y="3132000"/>
            <a:ext cx="10062000" cy="27468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Footer Placeholder 4">
            <a:extLst>
              <a:ext uri="{FF2B5EF4-FFF2-40B4-BE49-F238E27FC236}">
                <a16:creationId xmlns:a16="http://schemas.microsoft.com/office/drawing/2014/main" id="{8DB4CDE9-9E54-42A1-AF50-28BF5CFEF217}"/>
              </a:ext>
            </a:extLst>
          </p:cNvPr>
          <p:cNvSpPr>
            <a:spLocks noGrp="1"/>
          </p:cNvSpPr>
          <p:nvPr>
            <p:ph type="ftr" sz="quarter" idx="11"/>
          </p:nvPr>
        </p:nvSpPr>
        <p:spPr/>
        <p:txBody>
          <a:bodyPr/>
          <a:lstStyle/>
          <a:p>
            <a:r>
              <a:rPr lang="nl-BE"/>
              <a:t>Voer hier een voetnoot toe</a:t>
            </a:r>
            <a:endParaRPr lang="nl-BE" dirty="0"/>
          </a:p>
        </p:txBody>
      </p:sp>
      <p:sp>
        <p:nvSpPr>
          <p:cNvPr id="6" name="Slide Number Placeholder 5">
            <a:extLst>
              <a:ext uri="{FF2B5EF4-FFF2-40B4-BE49-F238E27FC236}">
                <a16:creationId xmlns:a16="http://schemas.microsoft.com/office/drawing/2014/main" id="{582EB699-25C4-423A-B24C-CE91AA17134C}"/>
              </a:ext>
            </a:extLst>
          </p:cNvPr>
          <p:cNvSpPr>
            <a:spLocks noGrp="1"/>
          </p:cNvSpPr>
          <p:nvPr>
            <p:ph type="sldNum" sz="quarter" idx="12"/>
          </p:nvPr>
        </p:nvSpPr>
        <p:spPr/>
        <p:txBody>
          <a:bodyPr/>
          <a:lstStyle/>
          <a:p>
            <a:fld id="{99E7E419-3960-4C8F-9BC4-967422BCCB6C}" type="slidenum">
              <a:rPr lang="nl-BE" smtClean="0"/>
              <a:t>‹nr.›</a:t>
            </a:fld>
            <a:endParaRPr lang="nl-BE"/>
          </a:p>
        </p:txBody>
      </p:sp>
      <p:sp>
        <p:nvSpPr>
          <p:cNvPr id="9" name="Content Placeholder 2">
            <a:extLst>
              <a:ext uri="{FF2B5EF4-FFF2-40B4-BE49-F238E27FC236}">
                <a16:creationId xmlns:a16="http://schemas.microsoft.com/office/drawing/2014/main" id="{A06EEAFB-34B8-4E45-A0B7-D0A5F266828C}"/>
              </a:ext>
            </a:extLst>
          </p:cNvPr>
          <p:cNvSpPr>
            <a:spLocks noGrp="1"/>
          </p:cNvSpPr>
          <p:nvPr>
            <p:ph idx="13"/>
          </p:nvPr>
        </p:nvSpPr>
        <p:spPr>
          <a:xfrm>
            <a:off x="684000" y="2478464"/>
            <a:ext cx="10062000" cy="360099"/>
          </a:xfrm>
        </p:spPr>
        <p:txBody>
          <a:bodyPr anchor="ctr" anchorCtr="0">
            <a:noAutofit/>
          </a:bodyPr>
          <a:lstStyle>
            <a:lvl1pPr>
              <a:buFont typeface="Arial" panose="020B0604020202020204" pitchFamily="34" charset="0"/>
              <a:buNone/>
              <a:defRPr sz="1800">
                <a:latin typeface="+mj-lt"/>
              </a:defRPr>
            </a:lvl1pPr>
          </a:lstStyle>
          <a:p>
            <a:pPr lvl="0"/>
            <a:r>
              <a:rPr lang="nl-NL"/>
              <a:t>Klik om de modelstijlen te bewerken</a:t>
            </a:r>
          </a:p>
        </p:txBody>
      </p:sp>
      <p:pic>
        <p:nvPicPr>
          <p:cNvPr id="10" name="Graphic 9">
            <a:extLst>
              <a:ext uri="{FF2B5EF4-FFF2-40B4-BE49-F238E27FC236}">
                <a16:creationId xmlns:a16="http://schemas.microsoft.com/office/drawing/2014/main" id="{B9ABD379-FF72-4329-83DC-4065C9DF8C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4000" y="683672"/>
            <a:ext cx="2098800" cy="458754"/>
          </a:xfrm>
          <a:prstGeom prst="rect">
            <a:avLst/>
          </a:prstGeom>
        </p:spPr>
      </p:pic>
    </p:spTree>
    <p:extLst>
      <p:ext uri="{BB962C8B-B14F-4D97-AF65-F5344CB8AC3E}">
        <p14:creationId xmlns:p14="http://schemas.microsoft.com/office/powerpoint/2010/main" val="1991438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77349-E5C1-4F85-975B-813AAFD499E1}"/>
              </a:ext>
            </a:extLst>
          </p:cNvPr>
          <p:cNvSpPr>
            <a:spLocks noGrp="1"/>
          </p:cNvSpPr>
          <p:nvPr>
            <p:ph type="title" hasCustomPrompt="1"/>
          </p:nvPr>
        </p:nvSpPr>
        <p:spPr>
          <a:xfrm>
            <a:off x="684000" y="524293"/>
            <a:ext cx="10062000" cy="666872"/>
          </a:xfrm>
        </p:spPr>
        <p:txBody>
          <a:bodyPr/>
          <a:lstStyle>
            <a:lvl1pPr>
              <a:defRPr>
                <a:solidFill>
                  <a:schemeClr val="bg1"/>
                </a:solidFill>
              </a:defRPr>
            </a:lvl1pPr>
          </a:lstStyle>
          <a:p>
            <a:r>
              <a:rPr lang="nl-BE" dirty="0"/>
              <a:t>Agenda</a:t>
            </a:r>
          </a:p>
        </p:txBody>
      </p:sp>
      <p:sp>
        <p:nvSpPr>
          <p:cNvPr id="3" name="Content Placeholder 2">
            <a:extLst>
              <a:ext uri="{FF2B5EF4-FFF2-40B4-BE49-F238E27FC236}">
                <a16:creationId xmlns:a16="http://schemas.microsoft.com/office/drawing/2014/main" id="{ED12EB61-A4D1-459D-95E4-234D49FE8F45}"/>
              </a:ext>
            </a:extLst>
          </p:cNvPr>
          <p:cNvSpPr>
            <a:spLocks noGrp="1"/>
          </p:cNvSpPr>
          <p:nvPr>
            <p:ph idx="1"/>
          </p:nvPr>
        </p:nvSpPr>
        <p:spPr>
          <a:xfrm>
            <a:off x="684000" y="3257413"/>
            <a:ext cx="10062000" cy="2746800"/>
          </a:xfrm>
        </p:spPr>
        <p:txBody>
          <a:bodyPr/>
          <a:lstStyle>
            <a:lvl1pPr>
              <a:spcBef>
                <a:spcPts val="7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Footer Placeholder 4">
            <a:extLst>
              <a:ext uri="{FF2B5EF4-FFF2-40B4-BE49-F238E27FC236}">
                <a16:creationId xmlns:a16="http://schemas.microsoft.com/office/drawing/2014/main" id="{8DB4CDE9-9E54-42A1-AF50-28BF5CFEF217}"/>
              </a:ext>
            </a:extLst>
          </p:cNvPr>
          <p:cNvSpPr>
            <a:spLocks noGrp="1"/>
          </p:cNvSpPr>
          <p:nvPr>
            <p:ph type="ftr" sz="quarter" idx="11"/>
          </p:nvPr>
        </p:nvSpPr>
        <p:spPr/>
        <p:txBody>
          <a:bodyPr/>
          <a:lstStyle>
            <a:lvl1pPr>
              <a:defRPr>
                <a:solidFill>
                  <a:schemeClr val="bg1"/>
                </a:solidFill>
              </a:defRPr>
            </a:lvl1pPr>
          </a:lstStyle>
          <a:p>
            <a:r>
              <a:rPr lang="nl-BE"/>
              <a:t>Voer hier een voetnoot toe</a:t>
            </a:r>
            <a:endParaRPr lang="nl-BE" dirty="0"/>
          </a:p>
        </p:txBody>
      </p:sp>
      <p:sp>
        <p:nvSpPr>
          <p:cNvPr id="6" name="Slide Number Placeholder 5">
            <a:extLst>
              <a:ext uri="{FF2B5EF4-FFF2-40B4-BE49-F238E27FC236}">
                <a16:creationId xmlns:a16="http://schemas.microsoft.com/office/drawing/2014/main" id="{582EB699-25C4-423A-B24C-CE91AA17134C}"/>
              </a:ext>
            </a:extLst>
          </p:cNvPr>
          <p:cNvSpPr>
            <a:spLocks noGrp="1"/>
          </p:cNvSpPr>
          <p:nvPr>
            <p:ph type="sldNum" sz="quarter" idx="12"/>
          </p:nvPr>
        </p:nvSpPr>
        <p:spPr/>
        <p:txBody>
          <a:bodyPr/>
          <a:lstStyle>
            <a:lvl1pPr>
              <a:defRPr>
                <a:solidFill>
                  <a:schemeClr val="bg1"/>
                </a:solidFill>
              </a:defRPr>
            </a:lvl1pPr>
          </a:lstStyle>
          <a:p>
            <a:fld id="{99E7E419-3960-4C8F-9BC4-967422BCCB6C}" type="slidenum">
              <a:rPr lang="nl-BE" smtClean="0"/>
              <a:pPr/>
              <a:t>‹nr.›</a:t>
            </a:fld>
            <a:endParaRPr lang="nl-BE"/>
          </a:p>
        </p:txBody>
      </p:sp>
      <p:sp>
        <p:nvSpPr>
          <p:cNvPr id="9" name="Content Placeholder 2">
            <a:extLst>
              <a:ext uri="{FF2B5EF4-FFF2-40B4-BE49-F238E27FC236}">
                <a16:creationId xmlns:a16="http://schemas.microsoft.com/office/drawing/2014/main" id="{A06EEAFB-34B8-4E45-A0B7-D0A5F266828C}"/>
              </a:ext>
            </a:extLst>
          </p:cNvPr>
          <p:cNvSpPr>
            <a:spLocks noGrp="1"/>
          </p:cNvSpPr>
          <p:nvPr>
            <p:ph idx="13"/>
          </p:nvPr>
        </p:nvSpPr>
        <p:spPr>
          <a:xfrm>
            <a:off x="684000" y="2603877"/>
            <a:ext cx="10062000" cy="360099"/>
          </a:xfrm>
        </p:spPr>
        <p:txBody>
          <a:bodyPr anchor="ctr" anchorCtr="0">
            <a:noAutofit/>
          </a:bodyPr>
          <a:lstStyle>
            <a:lvl1pPr>
              <a:buFont typeface="Arial" panose="020B0604020202020204" pitchFamily="34" charset="0"/>
              <a:buNone/>
              <a:defRPr sz="1800">
                <a:solidFill>
                  <a:schemeClr val="bg1"/>
                </a:solidFill>
                <a:latin typeface="+mj-lt"/>
              </a:defRPr>
            </a:lvl1pPr>
          </a:lstStyle>
          <a:p>
            <a:pPr lvl="0"/>
            <a:r>
              <a:rPr lang="nl-NL"/>
              <a:t>Klik om de modelstijlen te bewerken</a:t>
            </a:r>
          </a:p>
        </p:txBody>
      </p:sp>
      <p:pic>
        <p:nvPicPr>
          <p:cNvPr id="11" name="Graphic 10">
            <a:extLst>
              <a:ext uri="{FF2B5EF4-FFF2-40B4-BE49-F238E27FC236}">
                <a16:creationId xmlns:a16="http://schemas.microsoft.com/office/drawing/2014/main" id="{223571AD-9829-40A3-95D7-0AF9CB0FD7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69023" y="6125348"/>
            <a:ext cx="1573200" cy="343869"/>
          </a:xfrm>
          <a:prstGeom prst="rect">
            <a:avLst/>
          </a:prstGeom>
        </p:spPr>
      </p:pic>
    </p:spTree>
    <p:extLst>
      <p:ext uri="{BB962C8B-B14F-4D97-AF65-F5344CB8AC3E}">
        <p14:creationId xmlns:p14="http://schemas.microsoft.com/office/powerpoint/2010/main" val="61468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slid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B4CDE9-9E54-42A1-AF50-28BF5CFEF217}"/>
              </a:ext>
            </a:extLst>
          </p:cNvPr>
          <p:cNvSpPr>
            <a:spLocks noGrp="1"/>
          </p:cNvSpPr>
          <p:nvPr>
            <p:ph type="ftr" sz="quarter" idx="11"/>
          </p:nvPr>
        </p:nvSpPr>
        <p:spPr/>
        <p:txBody>
          <a:bodyPr/>
          <a:lstStyle>
            <a:lvl1pPr>
              <a:defRPr>
                <a:solidFill>
                  <a:schemeClr val="bg1"/>
                </a:solidFill>
              </a:defRPr>
            </a:lvl1pPr>
          </a:lstStyle>
          <a:p>
            <a:r>
              <a:rPr lang="nl-BE"/>
              <a:t>Voer hier een voetnoot toe</a:t>
            </a:r>
            <a:endParaRPr lang="nl-BE" dirty="0"/>
          </a:p>
        </p:txBody>
      </p:sp>
      <p:sp>
        <p:nvSpPr>
          <p:cNvPr id="6" name="Slide Number Placeholder 5">
            <a:extLst>
              <a:ext uri="{FF2B5EF4-FFF2-40B4-BE49-F238E27FC236}">
                <a16:creationId xmlns:a16="http://schemas.microsoft.com/office/drawing/2014/main" id="{582EB699-25C4-423A-B24C-CE91AA17134C}"/>
              </a:ext>
            </a:extLst>
          </p:cNvPr>
          <p:cNvSpPr>
            <a:spLocks noGrp="1"/>
          </p:cNvSpPr>
          <p:nvPr>
            <p:ph type="sldNum" sz="quarter" idx="12"/>
          </p:nvPr>
        </p:nvSpPr>
        <p:spPr/>
        <p:txBody>
          <a:bodyPr/>
          <a:lstStyle>
            <a:lvl1pPr>
              <a:defRPr>
                <a:solidFill>
                  <a:schemeClr val="bg1"/>
                </a:solidFill>
              </a:defRPr>
            </a:lvl1pPr>
          </a:lstStyle>
          <a:p>
            <a:fld id="{99E7E419-3960-4C8F-9BC4-967422BCCB6C}" type="slidenum">
              <a:rPr lang="nl-BE" smtClean="0"/>
              <a:pPr/>
              <a:t>‹nr.›</a:t>
            </a:fld>
            <a:endParaRPr lang="nl-BE"/>
          </a:p>
        </p:txBody>
      </p:sp>
      <p:sp>
        <p:nvSpPr>
          <p:cNvPr id="9" name="Content Placeholder 2">
            <a:extLst>
              <a:ext uri="{FF2B5EF4-FFF2-40B4-BE49-F238E27FC236}">
                <a16:creationId xmlns:a16="http://schemas.microsoft.com/office/drawing/2014/main" id="{A06EEAFB-34B8-4E45-A0B7-D0A5F266828C}"/>
              </a:ext>
            </a:extLst>
          </p:cNvPr>
          <p:cNvSpPr>
            <a:spLocks noGrp="1"/>
          </p:cNvSpPr>
          <p:nvPr>
            <p:ph idx="13" hasCustomPrompt="1"/>
          </p:nvPr>
        </p:nvSpPr>
        <p:spPr>
          <a:xfrm>
            <a:off x="684000" y="2522334"/>
            <a:ext cx="10062002" cy="738664"/>
          </a:xfrm>
        </p:spPr>
        <p:txBody>
          <a:bodyPr wrap="square" anchor="b" anchorCtr="0">
            <a:spAutoFit/>
          </a:bodyPr>
          <a:lstStyle>
            <a:lvl1pPr marL="0" indent="0" algn="ctr">
              <a:lnSpc>
                <a:spcPct val="100000"/>
              </a:lnSpc>
              <a:buFont typeface="Arial" panose="020B0604020202020204" pitchFamily="34" charset="0"/>
              <a:buNone/>
              <a:tabLst/>
              <a:defRPr sz="2400">
                <a:solidFill>
                  <a:schemeClr val="bg1"/>
                </a:solidFill>
                <a:latin typeface="+mj-lt"/>
              </a:defRPr>
            </a:lvl1pPr>
          </a:lstStyle>
          <a:p>
            <a:pPr lvl="0"/>
            <a:r>
              <a:rPr lang="nl-BE" dirty="0"/>
              <a:t>Heeft u nog vragen of </a:t>
            </a:r>
            <a:br>
              <a:rPr lang="nl-BE" dirty="0"/>
            </a:br>
            <a:r>
              <a:rPr lang="nl-BE" dirty="0"/>
              <a:t>heeft u hulp nodig?</a:t>
            </a:r>
          </a:p>
        </p:txBody>
      </p:sp>
      <p:sp>
        <p:nvSpPr>
          <p:cNvPr id="13" name="Content Placeholder 2">
            <a:extLst>
              <a:ext uri="{FF2B5EF4-FFF2-40B4-BE49-F238E27FC236}">
                <a16:creationId xmlns:a16="http://schemas.microsoft.com/office/drawing/2014/main" id="{4C984A6F-DA76-4564-8AA8-922DCE1FB960}"/>
              </a:ext>
            </a:extLst>
          </p:cNvPr>
          <p:cNvSpPr>
            <a:spLocks noGrp="1"/>
          </p:cNvSpPr>
          <p:nvPr>
            <p:ph idx="14" hasCustomPrompt="1"/>
          </p:nvPr>
        </p:nvSpPr>
        <p:spPr>
          <a:xfrm>
            <a:off x="684000" y="3707804"/>
            <a:ext cx="10062002" cy="246221"/>
          </a:xfrm>
        </p:spPr>
        <p:txBody>
          <a:bodyPr wrap="square" anchor="t" anchorCtr="0">
            <a:spAutoFit/>
          </a:bodyPr>
          <a:lstStyle>
            <a:lvl1pPr marL="0" indent="0" algn="ctr">
              <a:lnSpc>
                <a:spcPct val="100000"/>
              </a:lnSpc>
              <a:buFont typeface="Arial" panose="020B0604020202020204" pitchFamily="34" charset="0"/>
              <a:buNone/>
              <a:tabLst/>
              <a:defRPr sz="1600">
                <a:solidFill>
                  <a:schemeClr val="bg1"/>
                </a:solidFill>
                <a:latin typeface="+mn-lt"/>
              </a:defRPr>
            </a:lvl1pPr>
          </a:lstStyle>
          <a:p>
            <a:pPr lvl="0"/>
            <a:r>
              <a:rPr lang="en-US" dirty="0"/>
              <a:t>Meer info op www.oudenaarde.be</a:t>
            </a:r>
            <a:endParaRPr lang="nl-BE" dirty="0"/>
          </a:p>
        </p:txBody>
      </p:sp>
      <p:pic>
        <p:nvPicPr>
          <p:cNvPr id="17" name="Graphic 16">
            <a:extLst>
              <a:ext uri="{FF2B5EF4-FFF2-40B4-BE49-F238E27FC236}">
                <a16:creationId xmlns:a16="http://schemas.microsoft.com/office/drawing/2014/main" id="{1269F3AC-D84D-43AF-8ECD-5C30521D5A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69023" y="6125348"/>
            <a:ext cx="1573200" cy="343869"/>
          </a:xfrm>
          <a:prstGeom prst="rect">
            <a:avLst/>
          </a:prstGeom>
        </p:spPr>
      </p:pic>
    </p:spTree>
    <p:extLst>
      <p:ext uri="{BB962C8B-B14F-4D97-AF65-F5344CB8AC3E}">
        <p14:creationId xmlns:p14="http://schemas.microsoft.com/office/powerpoint/2010/main" val="377359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ABAAB-6889-49F6-A43C-4CF3971A0436}"/>
              </a:ext>
            </a:extLst>
          </p:cNvPr>
          <p:cNvSpPr>
            <a:spLocks noGrp="1"/>
          </p:cNvSpPr>
          <p:nvPr>
            <p:ph type="title"/>
          </p:nvPr>
        </p:nvSpPr>
        <p:spPr>
          <a:xfrm>
            <a:off x="684000" y="1375193"/>
            <a:ext cx="10062000" cy="666872"/>
          </a:xfrm>
          <a:prstGeom prst="rect">
            <a:avLst/>
          </a:prstGeom>
        </p:spPr>
        <p:txBody>
          <a:bodyPr vert="horz" lIns="0" tIns="0" rIns="0" bIns="0" rtlCol="0" anchor="ctr">
            <a:noAutofit/>
          </a:bodyPr>
          <a:lstStyle/>
          <a:p>
            <a:r>
              <a:rPr lang="nl-NL" noProof="0"/>
              <a:t>Klik om de stijl te bewerken</a:t>
            </a:r>
            <a:endParaRPr lang="nl-BE" noProof="0" dirty="0"/>
          </a:p>
        </p:txBody>
      </p:sp>
      <p:sp>
        <p:nvSpPr>
          <p:cNvPr id="3" name="Text Placeholder 2">
            <a:extLst>
              <a:ext uri="{FF2B5EF4-FFF2-40B4-BE49-F238E27FC236}">
                <a16:creationId xmlns:a16="http://schemas.microsoft.com/office/drawing/2014/main" id="{8DFC903D-187C-4FE9-87E6-81BC131A6D84}"/>
              </a:ext>
            </a:extLst>
          </p:cNvPr>
          <p:cNvSpPr>
            <a:spLocks noGrp="1"/>
          </p:cNvSpPr>
          <p:nvPr>
            <p:ph type="body" idx="1"/>
          </p:nvPr>
        </p:nvSpPr>
        <p:spPr>
          <a:xfrm>
            <a:off x="684000" y="3130785"/>
            <a:ext cx="10062000" cy="2748014"/>
          </a:xfrm>
          <a:prstGeom prst="rect">
            <a:avLst/>
          </a:prstGeom>
        </p:spPr>
        <p:txBody>
          <a:bodyPr vert="horz" lIns="0" tIns="0" rIns="0" bIns="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BE" noProof="0" dirty="0"/>
          </a:p>
        </p:txBody>
      </p:sp>
      <p:sp>
        <p:nvSpPr>
          <p:cNvPr id="5" name="Footer Placeholder 4">
            <a:extLst>
              <a:ext uri="{FF2B5EF4-FFF2-40B4-BE49-F238E27FC236}">
                <a16:creationId xmlns:a16="http://schemas.microsoft.com/office/drawing/2014/main" id="{747A0679-382C-4B6E-BCC5-92B20B3513D8}"/>
              </a:ext>
            </a:extLst>
          </p:cNvPr>
          <p:cNvSpPr>
            <a:spLocks noGrp="1"/>
          </p:cNvSpPr>
          <p:nvPr>
            <p:ph type="ftr" sz="quarter" idx="3"/>
          </p:nvPr>
        </p:nvSpPr>
        <p:spPr>
          <a:xfrm>
            <a:off x="683999" y="6209183"/>
            <a:ext cx="4680000" cy="180218"/>
          </a:xfrm>
          <a:prstGeom prst="rect">
            <a:avLst/>
          </a:prstGeom>
        </p:spPr>
        <p:txBody>
          <a:bodyPr vert="horz" lIns="0" tIns="0" rIns="0" bIns="0" rtlCol="0" anchor="ctr"/>
          <a:lstStyle>
            <a:lvl1pPr algn="l">
              <a:defRPr sz="900">
                <a:solidFill>
                  <a:schemeClr val="accent1"/>
                </a:solidFill>
                <a:latin typeface="+mn-lt"/>
              </a:defRPr>
            </a:lvl1pPr>
          </a:lstStyle>
          <a:p>
            <a:r>
              <a:rPr lang="nl-BE" dirty="0"/>
              <a:t>Voer hier een voetnoot toe</a:t>
            </a:r>
          </a:p>
        </p:txBody>
      </p:sp>
      <p:sp>
        <p:nvSpPr>
          <p:cNvPr id="6" name="Slide Number Placeholder 5">
            <a:extLst>
              <a:ext uri="{FF2B5EF4-FFF2-40B4-BE49-F238E27FC236}">
                <a16:creationId xmlns:a16="http://schemas.microsoft.com/office/drawing/2014/main" id="{5AB3F0AC-873D-4336-B7B5-8495D1DDCA0B}"/>
              </a:ext>
            </a:extLst>
          </p:cNvPr>
          <p:cNvSpPr>
            <a:spLocks noGrp="1"/>
          </p:cNvSpPr>
          <p:nvPr>
            <p:ph type="sldNum" sz="quarter" idx="4"/>
          </p:nvPr>
        </p:nvSpPr>
        <p:spPr>
          <a:xfrm>
            <a:off x="5512500" y="6209183"/>
            <a:ext cx="405000" cy="180218"/>
          </a:xfrm>
          <a:prstGeom prst="rect">
            <a:avLst/>
          </a:prstGeom>
        </p:spPr>
        <p:txBody>
          <a:bodyPr vert="horz" lIns="0" tIns="0" rIns="0" bIns="0" rtlCol="0" anchor="ctr"/>
          <a:lstStyle>
            <a:lvl1pPr algn="ctr">
              <a:defRPr sz="900">
                <a:solidFill>
                  <a:schemeClr val="accent1"/>
                </a:solidFill>
                <a:latin typeface="+mn-lt"/>
              </a:defRPr>
            </a:lvl1pPr>
          </a:lstStyle>
          <a:p>
            <a:fld id="{99E7E419-3960-4C8F-9BC4-967422BCCB6C}" type="slidenum">
              <a:rPr lang="nl-BE" smtClean="0"/>
              <a:pPr/>
              <a:t>‹nr.›</a:t>
            </a:fld>
            <a:endParaRPr lang="nl-BE"/>
          </a:p>
        </p:txBody>
      </p:sp>
    </p:spTree>
    <p:extLst>
      <p:ext uri="{BB962C8B-B14F-4D97-AF65-F5344CB8AC3E}">
        <p14:creationId xmlns:p14="http://schemas.microsoft.com/office/powerpoint/2010/main" val="1572375604"/>
      </p:ext>
    </p:extLst>
  </p:cSld>
  <p:clrMap bg1="lt1" tx1="dk1" bg2="lt2" tx2="dk2" accent1="accent1" accent2="accent2" accent3="accent3" accent4="accent4" accent5="accent5" accent6="accent6" hlink="hlink" folHlink="folHlink"/>
  <p:sldLayoutIdLst>
    <p:sldLayoutId id="2147483667" r:id="rId1"/>
    <p:sldLayoutId id="2147483693" r:id="rId2"/>
    <p:sldLayoutId id="2147483694" r:id="rId3"/>
    <p:sldLayoutId id="2147483695" r:id="rId4"/>
    <p:sldLayoutId id="2147483680" r:id="rId5"/>
    <p:sldLayoutId id="2147483668" r:id="rId6"/>
    <p:sldLayoutId id="2147483696" r:id="rId7"/>
    <p:sldLayoutId id="2147483697" r:id="rId8"/>
    <p:sldLayoutId id="2147483692" r:id="rId9"/>
    <p:sldLayoutId id="2147483698" r:id="rId10"/>
  </p:sldLayoutIdLst>
  <p:hf sldNum="0" hdr="0" ftr="0" dt="0"/>
  <p:txStyles>
    <p:titleStyle>
      <a:lvl1pPr algn="l" defTabSz="857250" rtl="0" eaLnBrk="1" latinLnBrk="0" hangingPunct="1">
        <a:lnSpc>
          <a:spcPct val="90000"/>
        </a:lnSpc>
        <a:spcBef>
          <a:spcPct val="0"/>
        </a:spcBef>
        <a:buNone/>
        <a:defRPr sz="2650" kern="1200">
          <a:solidFill>
            <a:schemeClr val="accent1"/>
          </a:solidFill>
          <a:latin typeface="+mj-lt"/>
          <a:ea typeface="+mj-ea"/>
          <a:cs typeface="+mj-cs"/>
        </a:defRPr>
      </a:lvl1pPr>
    </p:titleStyle>
    <p:bodyStyle>
      <a:lvl1pPr marL="180975" indent="-180975" algn="l" defTabSz="857250" rtl="0" eaLnBrk="1" latinLnBrk="0" hangingPunct="1">
        <a:lnSpc>
          <a:spcPct val="90000"/>
        </a:lnSpc>
        <a:spcBef>
          <a:spcPts val="900"/>
        </a:spcBef>
        <a:buClrTx/>
        <a:buFont typeface="Arial" panose="020B0604020202020204" pitchFamily="34" charset="0"/>
        <a:buChar char="•"/>
        <a:tabLst/>
        <a:defRPr sz="1600" kern="1200">
          <a:solidFill>
            <a:schemeClr val="tx1"/>
          </a:solidFill>
          <a:latin typeface="+mn-lt"/>
          <a:ea typeface="+mn-ea"/>
          <a:cs typeface="+mn-cs"/>
        </a:defRPr>
      </a:lvl1pPr>
      <a:lvl2pPr marL="587872" indent="-159247" algn="l" defTabSz="857250" rtl="0" eaLnBrk="1" latinLnBrk="0" hangingPunct="1">
        <a:lnSpc>
          <a:spcPct val="90000"/>
        </a:lnSpc>
        <a:spcBef>
          <a:spcPts val="600"/>
        </a:spcBef>
        <a:buClrTx/>
        <a:buFont typeface="Arial" panose="020B0604020202020204" pitchFamily="34" charset="0"/>
        <a:buChar char="•"/>
        <a:tabLst/>
        <a:defRPr sz="1400" kern="1200">
          <a:solidFill>
            <a:schemeClr val="tx1"/>
          </a:solidFill>
          <a:latin typeface="+mn-lt"/>
          <a:ea typeface="+mn-ea"/>
          <a:cs typeface="+mn-cs"/>
        </a:defRPr>
      </a:lvl2pPr>
      <a:lvl3pPr marL="1007567" indent="-150317" algn="l" defTabSz="857250" rtl="0" eaLnBrk="1" latinLnBrk="0" hangingPunct="1">
        <a:lnSpc>
          <a:spcPct val="90000"/>
        </a:lnSpc>
        <a:spcBef>
          <a:spcPts val="300"/>
        </a:spcBef>
        <a:buClrTx/>
        <a:buFont typeface="Arial" panose="020B0604020202020204" pitchFamily="34" charset="0"/>
        <a:buChar char="•"/>
        <a:tabLst/>
        <a:defRPr sz="1200" kern="1200">
          <a:solidFill>
            <a:schemeClr val="tx1"/>
          </a:solidFill>
          <a:latin typeface="+mn-lt"/>
          <a:ea typeface="+mn-ea"/>
          <a:cs typeface="+mn-cs"/>
        </a:defRPr>
      </a:lvl3pPr>
      <a:lvl4pPr marL="1428750" indent="-142875" algn="l" defTabSz="857250" rtl="0" eaLnBrk="1" latinLnBrk="0" hangingPunct="1">
        <a:lnSpc>
          <a:spcPct val="90000"/>
        </a:lnSpc>
        <a:spcBef>
          <a:spcPts val="300"/>
        </a:spcBef>
        <a:buClrTx/>
        <a:buFont typeface="Arial" panose="020B0604020202020204" pitchFamily="34" charset="0"/>
        <a:buChar char="•"/>
        <a:tabLst/>
        <a:defRPr sz="1100" kern="1200">
          <a:solidFill>
            <a:schemeClr val="tx1"/>
          </a:solidFill>
          <a:latin typeface="+mn-lt"/>
          <a:ea typeface="+mn-ea"/>
          <a:cs typeface="+mn-cs"/>
        </a:defRPr>
      </a:lvl4pPr>
      <a:lvl5pPr marL="1849934" indent="-135434" algn="l" defTabSz="857250" rtl="0" eaLnBrk="1" latinLnBrk="0" hangingPunct="1">
        <a:lnSpc>
          <a:spcPct val="90000"/>
        </a:lnSpc>
        <a:spcBef>
          <a:spcPts val="300"/>
        </a:spcBef>
        <a:buClrTx/>
        <a:buFont typeface="Arial" panose="020B0604020202020204" pitchFamily="34" charset="0"/>
        <a:buChar char="•"/>
        <a:tabLst/>
        <a:defRPr sz="1100"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nl-BE"/>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600" userDrawn="1">
          <p15:clr>
            <a:srgbClr val="F26B43"/>
          </p15:clr>
        </p15:guide>
        <p15:guide id="3" pos="429" userDrawn="1">
          <p15:clr>
            <a:srgbClr val="F26B43"/>
          </p15:clr>
        </p15:guide>
        <p15:guide id="4" orient="horz" pos="1139" userDrawn="1">
          <p15:clr>
            <a:srgbClr val="F26B43"/>
          </p15:clr>
        </p15:guide>
        <p15:guide id="5" orient="horz" pos="3994" userDrawn="1">
          <p15:clr>
            <a:srgbClr val="F26B43"/>
          </p15:clr>
        </p15:guide>
        <p15:guide id="6" orient="horz" pos="3954" userDrawn="1">
          <p15:clr>
            <a:srgbClr val="F26B43"/>
          </p15:clr>
        </p15:guide>
        <p15:guide id="7" pos="67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erfgoedinzicht.be/collecties/?mode=gallery&amp;view=horizontal&amp;q=nezot&amp;rows=1&amp;page=1&amp;fq%5b%5d=search_s_institution:%22MOU%20\(Oudenaarde\)%22&amp;record=008c22ff-5ec1-53f6-8290-4cfcba3db84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visit.oudenaarde.be/" TargetMode="External"/><Relationship Id="rId2" Type="http://schemas.openxmlformats.org/officeDocument/2006/relationships/hyperlink" Target="mailto:visit@oudenaarde.be"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61169" y="741185"/>
            <a:ext cx="4347132" cy="4078039"/>
          </a:xfrm>
        </p:spPr>
        <p:txBody>
          <a:bodyPr/>
          <a:lstStyle/>
          <a:p>
            <a:br>
              <a:rPr lang="en-US" b="1" dirty="0">
                <a:solidFill>
                  <a:schemeClr val="tx1"/>
                </a:solidFill>
              </a:rPr>
            </a:br>
            <a:br>
              <a:rPr lang="en-US" b="1" dirty="0">
                <a:solidFill>
                  <a:schemeClr val="tx1"/>
                </a:solidFill>
              </a:rPr>
            </a:br>
            <a:r>
              <a:rPr lang="en-US" b="1" dirty="0" err="1">
                <a:solidFill>
                  <a:schemeClr val="tx1"/>
                </a:solidFill>
              </a:rPr>
              <a:t>Oudenaarde</a:t>
            </a:r>
            <a:r>
              <a:rPr lang="en-US" b="1" dirty="0">
                <a:solidFill>
                  <a:schemeClr val="tx1"/>
                </a:solidFill>
              </a:rPr>
              <a:t>: Fortress City – Past, Present and Future</a:t>
            </a:r>
            <a:br>
              <a:rPr lang="en-US" b="1" dirty="0">
                <a:solidFill>
                  <a:schemeClr val="tx1"/>
                </a:solidFill>
              </a:rPr>
            </a:br>
            <a:r>
              <a:rPr lang="en-US" b="1" dirty="0">
                <a:solidFill>
                  <a:schemeClr val="tx1"/>
                </a:solidFill>
              </a:rPr>
              <a:t>– History, achievements &amp; vision –</a:t>
            </a:r>
            <a:br>
              <a:rPr lang="en-US" b="1" dirty="0">
                <a:solidFill>
                  <a:schemeClr val="tx1"/>
                </a:solidFill>
              </a:rPr>
            </a:br>
            <a:br>
              <a:rPr lang="nl-BE" b="1" dirty="0">
                <a:solidFill>
                  <a:schemeClr val="tx1"/>
                </a:solidFill>
              </a:rPr>
            </a:br>
            <a:br>
              <a:rPr lang="nl-BE" dirty="0"/>
            </a:br>
            <a:r>
              <a:rPr lang="nl-BE" dirty="0"/>
              <a:t>City of Oudenaarde</a:t>
            </a:r>
            <a:br>
              <a:rPr lang="nl-BE" dirty="0"/>
            </a:br>
            <a:endParaRPr lang="nl-BE" dirty="0"/>
          </a:p>
        </p:txBody>
      </p:sp>
      <p:sp>
        <p:nvSpPr>
          <p:cNvPr id="3" name="Ondertitel 2"/>
          <p:cNvSpPr>
            <a:spLocks noGrp="1"/>
          </p:cNvSpPr>
          <p:nvPr>
            <p:ph type="subTitle" idx="1"/>
          </p:nvPr>
        </p:nvSpPr>
        <p:spPr>
          <a:xfrm>
            <a:off x="684000" y="3846004"/>
            <a:ext cx="4347132" cy="520620"/>
          </a:xfrm>
        </p:spPr>
        <p:txBody>
          <a:bodyPr/>
          <a:lstStyle/>
          <a:p>
            <a:r>
              <a:rPr lang="nl-BE" sz="1600" dirty="0"/>
              <a:t>Eva Roels &amp; Stijn </a:t>
            </a:r>
            <a:r>
              <a:rPr lang="nl-BE" sz="1600" dirty="0" err="1"/>
              <a:t>Lybeert</a:t>
            </a:r>
            <a:endParaRPr lang="nl-BE" sz="1600" dirty="0"/>
          </a:p>
          <a:p>
            <a:endParaRPr lang="nl-BE" sz="1600" dirty="0"/>
          </a:p>
        </p:txBody>
      </p:sp>
      <p:sp>
        <p:nvSpPr>
          <p:cNvPr id="4" name="Tijdelijke aanduiding voor tekst 3"/>
          <p:cNvSpPr>
            <a:spLocks noGrp="1"/>
          </p:cNvSpPr>
          <p:nvPr>
            <p:ph type="body" sz="quarter" idx="13"/>
          </p:nvPr>
        </p:nvSpPr>
        <p:spPr/>
        <p:txBody>
          <a:bodyPr/>
          <a:lstStyle/>
          <a:p>
            <a:r>
              <a:rPr lang="nl-BE" dirty="0"/>
              <a:t>25 / 12 / 3</a:t>
            </a:r>
          </a:p>
        </p:txBody>
      </p:sp>
      <p:pic>
        <p:nvPicPr>
          <p:cNvPr id="6" name="Afbeelding 5">
            <a:extLst>
              <a:ext uri="{FF2B5EF4-FFF2-40B4-BE49-F238E27FC236}">
                <a16:creationId xmlns:a16="http://schemas.microsoft.com/office/drawing/2014/main" id="{79FD3D6E-AB3B-2612-C9A4-9EE30FE6D09A}"/>
              </a:ext>
            </a:extLst>
          </p:cNvPr>
          <p:cNvPicPr>
            <a:picLocks noChangeAspect="1"/>
          </p:cNvPicPr>
          <p:nvPr/>
        </p:nvPicPr>
        <p:blipFill>
          <a:blip r:embed="rId3"/>
          <a:stretch>
            <a:fillRect/>
          </a:stretch>
        </p:blipFill>
        <p:spPr>
          <a:xfrm>
            <a:off x="2859556" y="5443275"/>
            <a:ext cx="1401227" cy="1145755"/>
          </a:xfrm>
          <a:prstGeom prst="rect">
            <a:avLst/>
          </a:prstGeom>
        </p:spPr>
      </p:pic>
      <p:pic>
        <p:nvPicPr>
          <p:cNvPr id="7" name="Afbeelding 6">
            <a:extLst>
              <a:ext uri="{FF2B5EF4-FFF2-40B4-BE49-F238E27FC236}">
                <a16:creationId xmlns:a16="http://schemas.microsoft.com/office/drawing/2014/main" id="{4CFA153D-8D5F-95D6-E8B5-FCC14F54F9CE}"/>
              </a:ext>
            </a:extLst>
          </p:cNvPr>
          <p:cNvPicPr>
            <a:picLocks noChangeAspect="1"/>
          </p:cNvPicPr>
          <p:nvPr/>
        </p:nvPicPr>
        <p:blipFill>
          <a:blip r:embed="rId4"/>
          <a:stretch>
            <a:fillRect/>
          </a:stretch>
        </p:blipFill>
        <p:spPr>
          <a:xfrm>
            <a:off x="170384" y="5373216"/>
            <a:ext cx="2143125" cy="1285875"/>
          </a:xfrm>
          <a:prstGeom prst="rect">
            <a:avLst/>
          </a:prstGeom>
        </p:spPr>
      </p:pic>
    </p:spTree>
    <p:extLst>
      <p:ext uri="{BB962C8B-B14F-4D97-AF65-F5344CB8AC3E}">
        <p14:creationId xmlns:p14="http://schemas.microsoft.com/office/powerpoint/2010/main" val="728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44486" y="2499768"/>
            <a:ext cx="4958992" cy="4046880"/>
          </a:xfrm>
        </p:spPr>
        <p:txBody>
          <a:bodyPr>
            <a:normAutofit fontScale="62500" lnSpcReduction="20000"/>
          </a:bodyPr>
          <a:lstStyle/>
          <a:p>
            <a:pPr>
              <a:lnSpc>
                <a:spcPct val="115000"/>
              </a:lnSpc>
              <a:spcBef>
                <a:spcPts val="800"/>
              </a:spcBef>
              <a:spcAft>
                <a:spcPts val="1600"/>
              </a:spcAft>
              <a:buNone/>
            </a:pPr>
            <a:r>
              <a:rPr lang="nl-BE"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Liedtspark: </a:t>
            </a:r>
            <a:r>
              <a:rPr lang="nl-BE"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restoration</a:t>
            </a:r>
            <a:r>
              <a:rPr lang="nl-BE"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ravelin</a:t>
            </a:r>
            <a:endParaRPr lang="nl-BE"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only</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surviving</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ravelin</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previously</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poor</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condition</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Protected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2010;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restoration</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began</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2011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Interreg</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project Manoeuvres).</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Moat</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reopened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slopes</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partially</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rebuilt</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foot</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cycle</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paths</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bridge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adapted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planting.</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Popular</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park / </a:t>
            </a:r>
            <a:r>
              <a:rPr lang="nl-BE"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guided</a:t>
            </a:r>
            <a:r>
              <a:rPr lang="nl-BE"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tours </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00" dirty="0"/>
          </a:p>
          <a:p>
            <a:pPr marL="0" indent="0">
              <a:buNone/>
            </a:pPr>
            <a:endParaRPr lang="nl-BE" sz="1800" dirty="0"/>
          </a:p>
          <a:p>
            <a:pPr marL="0" indent="0">
              <a:buNone/>
            </a:pPr>
            <a:endParaRPr lang="nl-BE" sz="1875"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976" y="2331861"/>
            <a:ext cx="5718881" cy="4382694"/>
          </a:xfrm>
          <a:prstGeom prst="rect">
            <a:avLst/>
          </a:prstGeom>
        </p:spPr>
      </p:pic>
      <p:cxnSp>
        <p:nvCxnSpPr>
          <p:cNvPr id="11" name="Rechte verbindingslijn 10"/>
          <p:cNvCxnSpPr/>
          <p:nvPr/>
        </p:nvCxnSpPr>
        <p:spPr>
          <a:xfrm flipV="1">
            <a:off x="6363072" y="3068960"/>
            <a:ext cx="1800200" cy="10072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flipH="1" flipV="1">
            <a:off x="6075040" y="3717032"/>
            <a:ext cx="288032" cy="35919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6003032" y="3789040"/>
            <a:ext cx="1080120" cy="12241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flipV="1">
            <a:off x="6003032" y="3717032"/>
            <a:ext cx="72008" cy="720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a:xfrm>
            <a:off x="7083152" y="5013176"/>
            <a:ext cx="1080120" cy="2160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8163272" y="3116018"/>
            <a:ext cx="0" cy="21131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el 5">
            <a:extLst>
              <a:ext uri="{FF2B5EF4-FFF2-40B4-BE49-F238E27FC236}">
                <a16:creationId xmlns:a16="http://schemas.microsoft.com/office/drawing/2014/main" id="{077AF21E-3BDA-4C60-2EF7-E3DAAA609360}"/>
              </a:ext>
            </a:extLst>
          </p:cNvPr>
          <p:cNvSpPr>
            <a:spLocks noGrp="1"/>
          </p:cNvSpPr>
          <p:nvPr>
            <p:ph type="title"/>
          </p:nvPr>
        </p:nvSpPr>
        <p:spPr/>
        <p:txBody>
          <a:bodyPr/>
          <a:lstStyle/>
          <a:p>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latin typeface="NeueHaasGroteskText Pro Md"/>
              </a:rPr>
              <a:t>ourism</a:t>
            </a:r>
            <a:r>
              <a:rPr lang="nl-BE" sz="5100" dirty="0">
                <a:solidFill>
                  <a:prstClr val="white"/>
                </a:solidFill>
                <a:latin typeface="NeueHaasGroteskText Pro Md"/>
              </a:rPr>
              <a:t> &amp; </a:t>
            </a:r>
            <a:r>
              <a:rPr lang="nl-BE" sz="5100" dirty="0" err="1">
                <a:solidFill>
                  <a:prstClr val="white"/>
                </a:solidFill>
                <a:latin typeface="NeueHaasGroteskText Pro Md"/>
              </a:rPr>
              <a:t>heritage</a:t>
            </a:r>
            <a:r>
              <a:rPr lang="nl-BE" sz="5100" dirty="0">
                <a:solidFill>
                  <a:prstClr val="white"/>
                </a:solidFill>
                <a:latin typeface="NeueHaasGroteskText Pro Md"/>
              </a:rPr>
              <a:t> </a:t>
            </a:r>
            <a:r>
              <a:rPr lang="nl-BE" sz="5100" dirty="0" err="1">
                <a:solidFill>
                  <a:prstClr val="white"/>
                </a:solidFill>
                <a:latin typeface="NeueHaasGroteskText Pro Md"/>
              </a:rPr>
              <a:t>initiatives</a:t>
            </a:r>
            <a:endParaRPr lang="nl-BE" dirty="0"/>
          </a:p>
        </p:txBody>
      </p:sp>
    </p:spTree>
    <p:extLst>
      <p:ext uri="{BB962C8B-B14F-4D97-AF65-F5344CB8AC3E}">
        <p14:creationId xmlns:p14="http://schemas.microsoft.com/office/powerpoint/2010/main" val="3777930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4189263" y="2168860"/>
            <a:ext cx="5613205" cy="4248472"/>
          </a:xfrm>
          <a:prstGeom prst="rect">
            <a:avLst/>
          </a:prstGeom>
        </p:spPr>
      </p:pic>
      <p:sp>
        <p:nvSpPr>
          <p:cNvPr id="2" name="Titel 1"/>
          <p:cNvSpPr>
            <a:spLocks noGrp="1"/>
          </p:cNvSpPr>
          <p:nvPr>
            <p:ph type="title"/>
          </p:nvPr>
        </p:nvSpPr>
        <p:spPr>
          <a:xfrm>
            <a:off x="364476" y="1395478"/>
            <a:ext cx="10679116"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p:cNvSpPr>
            <a:spLocks noGrp="1"/>
          </p:cNvSpPr>
          <p:nvPr>
            <p:ph idx="1"/>
          </p:nvPr>
        </p:nvSpPr>
        <p:spPr>
          <a:xfrm>
            <a:off x="319088" y="2476962"/>
            <a:ext cx="4958992" cy="4046880"/>
          </a:xfrm>
        </p:spPr>
        <p:txBody>
          <a:bodyPr>
            <a:normAutofit fontScale="92500" lnSpcReduction="20000"/>
          </a:bodyPr>
          <a:lstStyle/>
          <a:p>
            <a:pPr>
              <a:lnSpc>
                <a:spcPct val="115000"/>
              </a:lnSpc>
              <a:spcBef>
                <a:spcPts val="800"/>
              </a:spcBef>
              <a:spcAft>
                <a:spcPts val="1600"/>
              </a:spcAft>
              <a:buNone/>
            </a:pPr>
            <a:r>
              <a:rPr lang="nl-BE"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Liedtspark</a:t>
            </a:r>
            <a:endParaRPr lang="nl-BE"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military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only</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restored</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but made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legible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again</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concrete profile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wall</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indicates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original</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height</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ramparts.</a:t>
            </a:r>
            <a:endParaRPr lang="nl-BE"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digital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educational</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about</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site’s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military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history</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development.</a:t>
            </a:r>
            <a:endParaRPr lang="nl-BE" sz="1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6" name="Afbeelding 5"/>
          <p:cNvPicPr>
            <a:picLocks noChangeAspect="1"/>
          </p:cNvPicPr>
          <p:nvPr/>
        </p:nvPicPr>
        <p:blipFill>
          <a:blip r:embed="rId4"/>
          <a:stretch>
            <a:fillRect/>
          </a:stretch>
        </p:blipFill>
        <p:spPr>
          <a:xfrm>
            <a:off x="8321791" y="4795651"/>
            <a:ext cx="2961353" cy="1915428"/>
          </a:xfrm>
          <a:prstGeom prst="rect">
            <a:avLst/>
          </a:prstGeom>
        </p:spPr>
      </p:pic>
      <p:sp>
        <p:nvSpPr>
          <p:cNvPr id="7" name="Tekstvak 6"/>
          <p:cNvSpPr txBox="1"/>
          <p:nvPr/>
        </p:nvSpPr>
        <p:spPr>
          <a:xfrm>
            <a:off x="5859016" y="4293096"/>
            <a:ext cx="1136850" cy="215444"/>
          </a:xfrm>
          <a:prstGeom prst="rect">
            <a:avLst/>
          </a:prstGeom>
          <a:noFill/>
        </p:spPr>
        <p:txBody>
          <a:bodyPr wrap="none" rtlCol="0">
            <a:spAutoFit/>
          </a:bodyPr>
          <a:lstStyle/>
          <a:p>
            <a:r>
              <a:rPr lang="nl-BE" sz="800" dirty="0"/>
              <a:t>© Abscis Architecten</a:t>
            </a:r>
          </a:p>
        </p:txBody>
      </p:sp>
    </p:spTree>
    <p:extLst>
      <p:ext uri="{BB962C8B-B14F-4D97-AF65-F5344CB8AC3E}">
        <p14:creationId xmlns:p14="http://schemas.microsoft.com/office/powerpoint/2010/main" val="940531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0E958-08A5-6F10-993C-7009D113E3AB}"/>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5406F01B-8E3A-6F74-5123-4EBDBF30DA25}"/>
              </a:ext>
            </a:extLst>
          </p:cNvPr>
          <p:cNvPicPr>
            <a:picLocks noChangeAspect="1"/>
          </p:cNvPicPr>
          <p:nvPr/>
        </p:nvPicPr>
        <p:blipFill>
          <a:blip r:embed="rId3"/>
          <a:stretch>
            <a:fillRect/>
          </a:stretch>
        </p:blipFill>
        <p:spPr>
          <a:xfrm>
            <a:off x="7107561" y="2204026"/>
            <a:ext cx="4322439" cy="1944793"/>
          </a:xfrm>
          <a:prstGeom prst="rect">
            <a:avLst/>
          </a:prstGeom>
        </p:spPr>
      </p:pic>
      <p:sp>
        <p:nvSpPr>
          <p:cNvPr id="2" name="Titel 1">
            <a:extLst>
              <a:ext uri="{FF2B5EF4-FFF2-40B4-BE49-F238E27FC236}">
                <a16:creationId xmlns:a16="http://schemas.microsoft.com/office/drawing/2014/main" id="{BF9E708A-0EDE-320C-428A-278F76F56277}"/>
              </a:ext>
            </a:extLst>
          </p:cNvPr>
          <p:cNvSpPr>
            <a:spLocks noGrp="1"/>
          </p:cNvSpPr>
          <p:nvPr>
            <p:ph type="title"/>
          </p:nvPr>
        </p:nvSpPr>
        <p:spPr>
          <a:xfrm>
            <a:off x="364476" y="1395478"/>
            <a:ext cx="10463092"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B22380A2-277F-95DB-93F2-549DECFDB610}"/>
              </a:ext>
            </a:extLst>
          </p:cNvPr>
          <p:cNvSpPr>
            <a:spLocks noGrp="1"/>
          </p:cNvSpPr>
          <p:nvPr>
            <p:ph idx="1"/>
          </p:nvPr>
        </p:nvSpPr>
        <p:spPr>
          <a:xfrm>
            <a:off x="364476" y="2478464"/>
            <a:ext cx="4054380" cy="4046880"/>
          </a:xfrm>
        </p:spPr>
        <p:txBody>
          <a:bodyPr>
            <a:normAutofit fontScale="92500"/>
          </a:bodyPr>
          <a:lstStyle/>
          <a:p>
            <a:pPr>
              <a:lnSpc>
                <a:spcPct val="115000"/>
              </a:lnSpc>
              <a:spcBef>
                <a:spcPts val="800"/>
              </a:spcBef>
              <a:spcAft>
                <a:spcPts val="1600"/>
              </a:spcAft>
              <a:buNone/>
            </a:pPr>
            <a:r>
              <a:rPr lang="nl-B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Battle of Oudenaarde (1708)</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Major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battle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War of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Spanish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Succession</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fought</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fields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around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Great impact on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inhabitants</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troops</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were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quartered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fortified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town</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2008 project: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exhibition</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historical</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reenactment</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routes,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product,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lookout</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tower</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archaeological</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pilot “Casus Belli”.</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8" name="Afbeelding 7">
            <a:extLst>
              <a:ext uri="{FF2B5EF4-FFF2-40B4-BE49-F238E27FC236}">
                <a16:creationId xmlns:a16="http://schemas.microsoft.com/office/drawing/2014/main" id="{D022EE22-FE94-4018-CEB0-D04DB75FBD11}"/>
              </a:ext>
            </a:extLst>
          </p:cNvPr>
          <p:cNvPicPr>
            <a:picLocks noChangeAspect="1"/>
          </p:cNvPicPr>
          <p:nvPr/>
        </p:nvPicPr>
        <p:blipFill>
          <a:blip r:embed="rId4"/>
          <a:stretch>
            <a:fillRect/>
          </a:stretch>
        </p:blipFill>
        <p:spPr>
          <a:xfrm>
            <a:off x="7685112" y="4237120"/>
            <a:ext cx="1499746" cy="2450804"/>
          </a:xfrm>
          <a:prstGeom prst="rect">
            <a:avLst/>
          </a:prstGeom>
        </p:spPr>
      </p:pic>
      <p:pic>
        <p:nvPicPr>
          <p:cNvPr id="9" name="Afbeelding 8">
            <a:extLst>
              <a:ext uri="{FF2B5EF4-FFF2-40B4-BE49-F238E27FC236}">
                <a16:creationId xmlns:a16="http://schemas.microsoft.com/office/drawing/2014/main" id="{6526A94A-E11A-6F6E-2E1D-989EE02EAD62}"/>
              </a:ext>
            </a:extLst>
          </p:cNvPr>
          <p:cNvPicPr>
            <a:picLocks noChangeAspect="1"/>
          </p:cNvPicPr>
          <p:nvPr/>
        </p:nvPicPr>
        <p:blipFill>
          <a:blip r:embed="rId5"/>
          <a:stretch>
            <a:fillRect/>
          </a:stretch>
        </p:blipFill>
        <p:spPr>
          <a:xfrm>
            <a:off x="9303946" y="4077072"/>
            <a:ext cx="2133785" cy="1603387"/>
          </a:xfrm>
          <a:prstGeom prst="rect">
            <a:avLst/>
          </a:prstGeom>
        </p:spPr>
      </p:pic>
      <p:pic>
        <p:nvPicPr>
          <p:cNvPr id="10" name="Afbeelding 9">
            <a:extLst>
              <a:ext uri="{FF2B5EF4-FFF2-40B4-BE49-F238E27FC236}">
                <a16:creationId xmlns:a16="http://schemas.microsoft.com/office/drawing/2014/main" id="{96315E93-A1DD-5E29-2973-4B3353553129}"/>
              </a:ext>
            </a:extLst>
          </p:cNvPr>
          <p:cNvPicPr>
            <a:picLocks noChangeAspect="1"/>
          </p:cNvPicPr>
          <p:nvPr/>
        </p:nvPicPr>
        <p:blipFill>
          <a:blip r:embed="rId6"/>
          <a:stretch>
            <a:fillRect/>
          </a:stretch>
        </p:blipFill>
        <p:spPr>
          <a:xfrm>
            <a:off x="9303946" y="5285120"/>
            <a:ext cx="2133785" cy="1603387"/>
          </a:xfrm>
          <a:prstGeom prst="rect">
            <a:avLst/>
          </a:prstGeom>
        </p:spPr>
      </p:pic>
      <p:pic>
        <p:nvPicPr>
          <p:cNvPr id="6" name="Afbeelding 5">
            <a:extLst>
              <a:ext uri="{FF2B5EF4-FFF2-40B4-BE49-F238E27FC236}">
                <a16:creationId xmlns:a16="http://schemas.microsoft.com/office/drawing/2014/main" id="{F136D56B-8E4E-4375-5B85-AB1522749A26}"/>
              </a:ext>
            </a:extLst>
          </p:cNvPr>
          <p:cNvPicPr>
            <a:picLocks noChangeAspect="1"/>
          </p:cNvPicPr>
          <p:nvPr/>
        </p:nvPicPr>
        <p:blipFill>
          <a:blip r:embed="rId7"/>
          <a:stretch>
            <a:fillRect/>
          </a:stretch>
        </p:blipFill>
        <p:spPr>
          <a:xfrm>
            <a:off x="4451239" y="2204026"/>
            <a:ext cx="3114786" cy="4046880"/>
          </a:xfrm>
          <a:prstGeom prst="rect">
            <a:avLst/>
          </a:prstGeom>
        </p:spPr>
      </p:pic>
    </p:spTree>
    <p:extLst>
      <p:ext uri="{BB962C8B-B14F-4D97-AF65-F5344CB8AC3E}">
        <p14:creationId xmlns:p14="http://schemas.microsoft.com/office/powerpoint/2010/main" val="2941940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2DBF-E11D-E835-7EAB-B73074A29F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C13C0DE-0163-C901-AD90-F7F7E6FF57E6}"/>
              </a:ext>
            </a:extLst>
          </p:cNvPr>
          <p:cNvSpPr>
            <a:spLocks noGrp="1"/>
          </p:cNvSpPr>
          <p:nvPr>
            <p:ph type="title"/>
          </p:nvPr>
        </p:nvSpPr>
        <p:spPr>
          <a:xfrm>
            <a:off x="364476" y="1395478"/>
            <a:ext cx="10391084"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AE0C8BDD-8979-0F75-9B84-8DA2D434280B}"/>
              </a:ext>
            </a:extLst>
          </p:cNvPr>
          <p:cNvSpPr>
            <a:spLocks noGrp="1"/>
          </p:cNvSpPr>
          <p:nvPr>
            <p:ph idx="1"/>
          </p:nvPr>
        </p:nvSpPr>
        <p:spPr>
          <a:xfrm>
            <a:off x="364476" y="2478464"/>
            <a:ext cx="4958992" cy="4046880"/>
          </a:xfrm>
        </p:spPr>
        <p:txBody>
          <a:bodyPr>
            <a:normAutofit fontScale="55000" lnSpcReduction="20000"/>
          </a:bodyPr>
          <a:lstStyle/>
          <a:p>
            <a:pPr>
              <a:lnSpc>
                <a:spcPct val="115000"/>
              </a:lnSpc>
              <a:spcBef>
                <a:spcPts val="800"/>
              </a:spcBef>
              <a:spcAft>
                <a:spcPts val="1600"/>
              </a:spcAft>
              <a:buNone/>
            </a:pPr>
            <a:r>
              <a:rPr lang="nl-BE" sz="4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Nézot model (1746)</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Highly</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detailed</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model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showing</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its</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peak.</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Exhibited</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2008;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fully</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digitised</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233 high-</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resolution</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photos</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Publicly</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accessible</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via Erfgoedinzicht.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essential</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tool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visualising</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vanished</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fortification</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structures</a:t>
            </a:r>
            <a:r>
              <a:rPr lang="nl-BE"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4" name="Afbeelding 3">
            <a:extLst>
              <a:ext uri="{FF2B5EF4-FFF2-40B4-BE49-F238E27FC236}">
                <a16:creationId xmlns:a16="http://schemas.microsoft.com/office/drawing/2014/main" id="{241AE52D-8CE9-6CB0-0960-2737D20C566B}"/>
              </a:ext>
            </a:extLst>
          </p:cNvPr>
          <p:cNvPicPr>
            <a:picLocks noChangeAspect="1"/>
          </p:cNvPicPr>
          <p:nvPr/>
        </p:nvPicPr>
        <p:blipFill>
          <a:blip r:embed="rId3"/>
          <a:stretch>
            <a:fillRect/>
          </a:stretch>
        </p:blipFill>
        <p:spPr>
          <a:xfrm>
            <a:off x="5210944" y="2276872"/>
            <a:ext cx="6068076" cy="3700046"/>
          </a:xfrm>
          <a:prstGeom prst="rect">
            <a:avLst/>
          </a:prstGeom>
        </p:spPr>
      </p:pic>
      <p:sp>
        <p:nvSpPr>
          <p:cNvPr id="8" name="Tekstvak 7">
            <a:extLst>
              <a:ext uri="{FF2B5EF4-FFF2-40B4-BE49-F238E27FC236}">
                <a16:creationId xmlns:a16="http://schemas.microsoft.com/office/drawing/2014/main" id="{D5E3C24F-9AE1-815C-A072-CBDB04EA53E9}"/>
              </a:ext>
            </a:extLst>
          </p:cNvPr>
          <p:cNvSpPr txBox="1"/>
          <p:nvPr/>
        </p:nvSpPr>
        <p:spPr>
          <a:xfrm>
            <a:off x="6219056" y="6254094"/>
            <a:ext cx="3960440" cy="369332"/>
          </a:xfrm>
          <a:prstGeom prst="rect">
            <a:avLst/>
          </a:prstGeom>
          <a:noFill/>
        </p:spPr>
        <p:txBody>
          <a:bodyPr wrap="square" rtlCol="0">
            <a:spAutoFit/>
          </a:bodyPr>
          <a:lstStyle/>
          <a:p>
            <a:r>
              <a:rPr lang="nl-BE" sz="1800" dirty="0">
                <a:hlinkClick r:id="rId4"/>
              </a:rPr>
              <a:t>erfgoed in zicht</a:t>
            </a:r>
            <a:endParaRPr lang="nl-BE" sz="1800" dirty="0"/>
          </a:p>
        </p:txBody>
      </p:sp>
    </p:spTree>
    <p:extLst>
      <p:ext uri="{BB962C8B-B14F-4D97-AF65-F5344CB8AC3E}">
        <p14:creationId xmlns:p14="http://schemas.microsoft.com/office/powerpoint/2010/main" val="658180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7827B-8FD6-9D2C-A3F5-C0246EC6B1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EC59A8-F721-49AB-4420-481DC4558ACC}"/>
              </a:ext>
            </a:extLst>
          </p:cNvPr>
          <p:cNvSpPr>
            <a:spLocks noGrp="1"/>
          </p:cNvSpPr>
          <p:nvPr>
            <p:ph type="title"/>
          </p:nvPr>
        </p:nvSpPr>
        <p:spPr>
          <a:xfrm>
            <a:off x="364476" y="1395478"/>
            <a:ext cx="10607108"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9F789983-CA34-C98A-6EAE-F089DE606992}"/>
              </a:ext>
            </a:extLst>
          </p:cNvPr>
          <p:cNvSpPr>
            <a:spLocks noGrp="1"/>
          </p:cNvSpPr>
          <p:nvPr>
            <p:ph idx="1"/>
          </p:nvPr>
        </p:nvSpPr>
        <p:spPr>
          <a:xfrm>
            <a:off x="364476" y="2478464"/>
            <a:ext cx="4958992" cy="4046880"/>
          </a:xfrm>
        </p:spPr>
        <p:txBody>
          <a:bodyPr>
            <a:normAutofit fontScale="47500" lnSpcReduction="20000"/>
          </a:bodyPr>
          <a:lstStyle/>
          <a:p>
            <a:pPr>
              <a:lnSpc>
                <a:spcPct val="115000"/>
              </a:lnSpc>
              <a:spcBef>
                <a:spcPts val="800"/>
              </a:spcBef>
              <a:spcAft>
                <a:spcPts val="1600"/>
              </a:spcAft>
              <a:buNone/>
            </a:pPr>
            <a:r>
              <a:rPr lang="nl-BE" sz="6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 App: digital </a:t>
            </a:r>
            <a:r>
              <a:rPr lang="nl-BE" sz="6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walking</a:t>
            </a:r>
            <a:r>
              <a:rPr lang="nl-BE" sz="6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a:t>
            </a:r>
            <a:endParaRPr lang="nl-BE" sz="3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self-guided</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trail</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comparing</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historical</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images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contemporary</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3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Includes</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photos</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Nézot model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orientation</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3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Encourages</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users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discover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surviving</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traces</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4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3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5" name="Afbeelding 4">
            <a:extLst>
              <a:ext uri="{FF2B5EF4-FFF2-40B4-BE49-F238E27FC236}">
                <a16:creationId xmlns:a16="http://schemas.microsoft.com/office/drawing/2014/main" id="{FCCB2F81-4C7F-72E3-A121-D7A64BB8B5FC}"/>
              </a:ext>
            </a:extLst>
          </p:cNvPr>
          <p:cNvPicPr>
            <a:picLocks noChangeAspect="1"/>
          </p:cNvPicPr>
          <p:nvPr/>
        </p:nvPicPr>
        <p:blipFill>
          <a:blip r:embed="rId3"/>
          <a:stretch>
            <a:fillRect/>
          </a:stretch>
        </p:blipFill>
        <p:spPr>
          <a:xfrm>
            <a:off x="5570984" y="2355188"/>
            <a:ext cx="5692012" cy="3969786"/>
          </a:xfrm>
          <a:prstGeom prst="rect">
            <a:avLst/>
          </a:prstGeom>
        </p:spPr>
      </p:pic>
    </p:spTree>
    <p:extLst>
      <p:ext uri="{BB962C8B-B14F-4D97-AF65-F5344CB8AC3E}">
        <p14:creationId xmlns:p14="http://schemas.microsoft.com/office/powerpoint/2010/main" val="2438806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32DD0-4BB7-550B-2974-FF5EDFCF9A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A029D4-60A9-515F-38F3-697EF03D0A41}"/>
              </a:ext>
            </a:extLst>
          </p:cNvPr>
          <p:cNvSpPr>
            <a:spLocks noGrp="1"/>
          </p:cNvSpPr>
          <p:nvPr>
            <p:ph type="title"/>
          </p:nvPr>
        </p:nvSpPr>
        <p:spPr>
          <a:xfrm>
            <a:off x="364476" y="1395478"/>
            <a:ext cx="10391084"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0DAC9F58-2EB8-EE55-CD27-E6F5ABB25999}"/>
              </a:ext>
            </a:extLst>
          </p:cNvPr>
          <p:cNvSpPr>
            <a:spLocks noGrp="1"/>
          </p:cNvSpPr>
          <p:nvPr>
            <p:ph idx="1"/>
          </p:nvPr>
        </p:nvSpPr>
        <p:spPr>
          <a:xfrm>
            <a:off x="364476" y="2478464"/>
            <a:ext cx="4958992" cy="4046880"/>
          </a:xfrm>
        </p:spPr>
        <p:txBody>
          <a:bodyPr>
            <a:normAutofit fontScale="32500" lnSpcReduction="20000"/>
          </a:bodyPr>
          <a:lstStyle/>
          <a:p>
            <a:pPr>
              <a:lnSpc>
                <a:spcPct val="115000"/>
              </a:lnSpc>
              <a:spcBef>
                <a:spcPts val="800"/>
              </a:spcBef>
              <a:spcAft>
                <a:spcPts val="1600"/>
              </a:spcAft>
              <a:buNone/>
            </a:pPr>
            <a:r>
              <a:rPr lang="nl-BE" sz="8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Archaeology &amp; public </a:t>
            </a:r>
            <a:r>
              <a:rPr lang="nl-BE" sz="8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outreach</a:t>
            </a:r>
            <a:r>
              <a:rPr lang="nl-BE" sz="8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8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8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SOLVA)</a:t>
            </a:r>
            <a:endParaRPr lang="nl-BE" sz="4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Major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excavations</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prior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market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sewer</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works</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historic</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centre</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Results</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shared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through</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brochures, on-site tours,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lectures</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exhibitions</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Permanent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ground</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marking</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installed</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site of a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newly</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discovered</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gate in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Baarstraat</a:t>
            </a:r>
            <a:r>
              <a:rPr lang="nl-BE" sz="6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9227218E-81EB-9D9F-8F72-21081E202C03}"/>
              </a:ext>
            </a:extLst>
          </p:cNvPr>
          <p:cNvPicPr>
            <a:picLocks noChangeAspect="1"/>
          </p:cNvPicPr>
          <p:nvPr/>
        </p:nvPicPr>
        <p:blipFill>
          <a:blip r:embed="rId3"/>
          <a:srcRect t="7216" r="-2222"/>
          <a:stretch>
            <a:fillRect/>
          </a:stretch>
        </p:blipFill>
        <p:spPr>
          <a:xfrm>
            <a:off x="6723112" y="2307871"/>
            <a:ext cx="3456384" cy="4396785"/>
          </a:xfrm>
          <a:prstGeom prst="rect">
            <a:avLst/>
          </a:prstGeom>
        </p:spPr>
      </p:pic>
    </p:spTree>
    <p:extLst>
      <p:ext uri="{BB962C8B-B14F-4D97-AF65-F5344CB8AC3E}">
        <p14:creationId xmlns:p14="http://schemas.microsoft.com/office/powerpoint/2010/main" val="303035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9E526F7-921C-3C19-23D9-23AE271E56B1}"/>
              </a:ext>
            </a:extLst>
          </p:cNvPr>
          <p:cNvSpPr>
            <a:spLocks noGrp="1" noChangeArrowheads="1"/>
          </p:cNvSpPr>
          <p:nvPr>
            <p:ph type="title"/>
          </p:nvPr>
        </p:nvSpPr>
        <p:spPr>
          <a:xfrm>
            <a:off x="386408" y="260648"/>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Location excavated parts </a:t>
            </a:r>
            <a:br>
              <a:rPr lang="en-US" altLang="nl-BE" sz="3125" dirty="0">
                <a:latin typeface="Corbel" panose="020B0503020204020204" pitchFamily="34" charset="0"/>
                <a:cs typeface="Corbel" panose="020B0503020204020204" pitchFamily="34" charset="0"/>
              </a:rPr>
            </a:br>
            <a:r>
              <a:rPr lang="en-US" altLang="nl-BE" sz="3125" dirty="0">
                <a:latin typeface="Corbel" panose="020B0503020204020204" pitchFamily="34" charset="0"/>
                <a:cs typeface="Corbel" panose="020B0503020204020204" pitchFamily="34" charset="0"/>
              </a:rPr>
              <a:t>within the city fortress</a:t>
            </a:r>
          </a:p>
        </p:txBody>
      </p:sp>
      <p:pic>
        <p:nvPicPr>
          <p:cNvPr id="25603" name="Afbeelding 5">
            <a:extLst>
              <a:ext uri="{FF2B5EF4-FFF2-40B4-BE49-F238E27FC236}">
                <a16:creationId xmlns:a16="http://schemas.microsoft.com/office/drawing/2014/main" id="{E0A5FCC6-8A58-C0DF-5635-AD5F56633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67110"/>
            <a:ext cx="5087938" cy="597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DE048D5-6C72-C8A2-1909-3CC9763C21C1}"/>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Bergen-op-</a:t>
            </a:r>
            <a:r>
              <a:rPr lang="en-US" altLang="nl-BE" sz="3125" dirty="0" err="1">
                <a:latin typeface="Corbel" panose="020B0503020204020204" pitchFamily="34" charset="0"/>
                <a:cs typeface="Corbel" panose="020B0503020204020204" pitchFamily="34" charset="0"/>
              </a:rPr>
              <a:t>Zoomplein</a:t>
            </a:r>
            <a:endParaRPr lang="en-US" altLang="nl-BE" sz="3125" dirty="0">
              <a:latin typeface="Corbel" panose="020B0503020204020204" pitchFamily="34" charset="0"/>
              <a:cs typeface="Corbel" panose="020B0503020204020204" pitchFamily="34" charset="0"/>
            </a:endParaRPr>
          </a:p>
        </p:txBody>
      </p:sp>
      <p:sp>
        <p:nvSpPr>
          <p:cNvPr id="17411" name="Tekstvak 4">
            <a:extLst>
              <a:ext uri="{FF2B5EF4-FFF2-40B4-BE49-F238E27FC236}">
                <a16:creationId xmlns:a16="http://schemas.microsoft.com/office/drawing/2014/main" id="{78AC6E72-DD4E-3E1E-AB1E-17DE0D148DB3}"/>
              </a:ext>
            </a:extLst>
          </p:cNvPr>
          <p:cNvSpPr txBox="1">
            <a:spLocks noChangeArrowheads="1"/>
          </p:cNvSpPr>
          <p:nvPr/>
        </p:nvSpPr>
        <p:spPr bwMode="auto">
          <a:xfrm>
            <a:off x="762001" y="1910954"/>
            <a:ext cx="321270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nl-BE" altLang="nl-BE" sz="2250" dirty="0">
                <a:solidFill>
                  <a:schemeClr val="tx1"/>
                </a:solidFill>
              </a:rPr>
              <a:t>Kasteel van </a:t>
            </a:r>
          </a:p>
          <a:p>
            <a:pPr>
              <a:spcBef>
                <a:spcPct val="0"/>
              </a:spcBef>
              <a:buFontTx/>
              <a:buNone/>
            </a:pPr>
            <a:r>
              <a:rPr lang="nl-BE" altLang="nl-BE" sz="2250" dirty="0">
                <a:solidFill>
                  <a:schemeClr val="tx1"/>
                </a:solidFill>
              </a:rPr>
              <a:t>Bourgondië</a:t>
            </a:r>
          </a:p>
          <a:p>
            <a:pPr>
              <a:spcBef>
                <a:spcPct val="0"/>
              </a:spcBef>
              <a:buFontTx/>
              <a:buNone/>
            </a:pPr>
            <a:r>
              <a:rPr lang="nl-BE" altLang="nl-BE" sz="2250" dirty="0">
                <a:solidFill>
                  <a:schemeClr val="tx1"/>
                </a:solidFill>
              </a:rPr>
              <a:t>(</a:t>
            </a:r>
            <a:r>
              <a:rPr lang="nl-BE" altLang="nl-BE" sz="2250" dirty="0" err="1">
                <a:solidFill>
                  <a:schemeClr val="tx1"/>
                </a:solidFill>
              </a:rPr>
              <a:t>castle</a:t>
            </a:r>
            <a:r>
              <a:rPr lang="nl-BE" altLang="nl-BE" sz="2250" dirty="0">
                <a:solidFill>
                  <a:schemeClr val="tx1"/>
                </a:solidFill>
              </a:rPr>
              <a:t> of </a:t>
            </a:r>
            <a:r>
              <a:rPr lang="nl-BE" altLang="nl-BE" sz="2250" dirty="0" err="1">
                <a:solidFill>
                  <a:schemeClr val="tx1"/>
                </a:solidFill>
              </a:rPr>
              <a:t>Burgundy</a:t>
            </a:r>
            <a:r>
              <a:rPr lang="nl-BE" altLang="nl-BE" sz="2250" dirty="0">
                <a:solidFill>
                  <a:schemeClr val="tx1"/>
                </a:solidFill>
              </a:rPr>
              <a:t>)</a:t>
            </a:r>
          </a:p>
          <a:p>
            <a:pPr>
              <a:spcBef>
                <a:spcPct val="0"/>
              </a:spcBef>
              <a:buFontTx/>
              <a:buNone/>
            </a:pPr>
            <a:endParaRPr lang="nl-BE" altLang="nl-BE" sz="2250" dirty="0">
              <a:solidFill>
                <a:schemeClr val="tx1"/>
              </a:solidFill>
            </a:endParaRPr>
          </a:p>
        </p:txBody>
      </p:sp>
      <p:pic>
        <p:nvPicPr>
          <p:cNvPr id="17412" name="Afbeelding 2">
            <a:extLst>
              <a:ext uri="{FF2B5EF4-FFF2-40B4-BE49-F238E27FC236}">
                <a16:creationId xmlns:a16="http://schemas.microsoft.com/office/drawing/2014/main" id="{8BE373D8-E649-E700-9A85-3C74722BC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360" y="1543845"/>
            <a:ext cx="7895828" cy="45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E99D989-2AE1-F115-84B7-07BA1779A90F}"/>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a:t>
            </a:r>
            <a:r>
              <a:rPr lang="en-US" altLang="nl-BE" sz="3125" dirty="0" err="1">
                <a:latin typeface="Corbel" panose="020B0503020204020204" pitchFamily="34" charset="0"/>
                <a:cs typeface="Corbel" panose="020B0503020204020204" pitchFamily="34" charset="0"/>
              </a:rPr>
              <a:t>Kasteelstraat</a:t>
            </a:r>
            <a:endParaRPr lang="en-US" altLang="nl-BE" sz="3125" dirty="0">
              <a:latin typeface="Corbel" panose="020B0503020204020204" pitchFamily="34" charset="0"/>
              <a:cs typeface="Corbel" panose="020B0503020204020204" pitchFamily="34" charset="0"/>
            </a:endParaRPr>
          </a:p>
        </p:txBody>
      </p:sp>
      <p:sp>
        <p:nvSpPr>
          <p:cNvPr id="21507" name="Tekstvak 4">
            <a:extLst>
              <a:ext uri="{FF2B5EF4-FFF2-40B4-BE49-F238E27FC236}">
                <a16:creationId xmlns:a16="http://schemas.microsoft.com/office/drawing/2014/main" id="{30C43E8E-462A-7586-C3FF-D9E500BA959C}"/>
              </a:ext>
            </a:extLst>
          </p:cNvPr>
          <p:cNvSpPr txBox="1">
            <a:spLocks noChangeArrowheads="1"/>
          </p:cNvSpPr>
          <p:nvPr/>
        </p:nvSpPr>
        <p:spPr bwMode="auto">
          <a:xfrm>
            <a:off x="960438" y="1910955"/>
            <a:ext cx="3014266"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nl-BE" altLang="nl-BE" sz="2250" dirty="0">
                <a:solidFill>
                  <a:schemeClr val="tx1"/>
                </a:solidFill>
              </a:rPr>
              <a:t>Agentschap Onroerend Erfgoed &amp; Ruben Willaert </a:t>
            </a:r>
          </a:p>
          <a:p>
            <a:pPr>
              <a:spcBef>
                <a:spcPct val="0"/>
              </a:spcBef>
              <a:buFontTx/>
              <a:buNone/>
            </a:pPr>
            <a:endParaRPr lang="nl-BE" altLang="nl-BE" sz="2250" dirty="0">
              <a:solidFill>
                <a:schemeClr val="tx1"/>
              </a:solidFill>
            </a:endParaRPr>
          </a:p>
          <a:p>
            <a:pPr>
              <a:spcBef>
                <a:spcPct val="0"/>
              </a:spcBef>
              <a:buFontTx/>
              <a:buNone/>
            </a:pPr>
            <a:r>
              <a:rPr lang="en-US" sz="2400" dirty="0">
                <a:solidFill>
                  <a:schemeClr val="tx1"/>
                </a:solidFill>
              </a:rPr>
              <a:t>Fortress of </a:t>
            </a:r>
            <a:r>
              <a:rPr lang="en-US" sz="2400" dirty="0" err="1">
                <a:solidFill>
                  <a:schemeClr val="tx1"/>
                </a:solidFill>
              </a:rPr>
              <a:t>Oudenaarde</a:t>
            </a:r>
            <a:r>
              <a:rPr lang="en-US" sz="2400" dirty="0">
                <a:solidFill>
                  <a:schemeClr val="tx1"/>
                </a:solidFill>
              </a:rPr>
              <a:t> / Castle of </a:t>
            </a:r>
            <a:r>
              <a:rPr lang="en-US" sz="2400" dirty="0" err="1">
                <a:solidFill>
                  <a:schemeClr val="tx1"/>
                </a:solidFill>
              </a:rPr>
              <a:t>Pamele</a:t>
            </a:r>
            <a:r>
              <a:rPr lang="en-US" sz="2400" dirty="0">
                <a:solidFill>
                  <a:schemeClr val="tx1"/>
                </a:solidFill>
              </a:rPr>
              <a:t>, masonry and moat</a:t>
            </a:r>
            <a:endParaRPr lang="nl-BE" altLang="nl-BE" sz="2250" dirty="0">
              <a:solidFill>
                <a:schemeClr val="tx1"/>
              </a:solidFill>
            </a:endParaRPr>
          </a:p>
        </p:txBody>
      </p:sp>
      <p:pic>
        <p:nvPicPr>
          <p:cNvPr id="21508" name="Afbeelding 2">
            <a:extLst>
              <a:ext uri="{FF2B5EF4-FFF2-40B4-BE49-F238E27FC236}">
                <a16:creationId xmlns:a16="http://schemas.microsoft.com/office/drawing/2014/main" id="{0921496F-C267-40B1-2747-75B2212B5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705" y="472282"/>
            <a:ext cx="4724796" cy="586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90A6C56-ED4F-1149-3D20-751127965CF2}"/>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a:t>
            </a:r>
            <a:r>
              <a:rPr lang="en-US" altLang="nl-BE" sz="3125" dirty="0" err="1">
                <a:latin typeface="Corbel" panose="020B0503020204020204" pitchFamily="34" charset="0"/>
                <a:cs typeface="Corbel" panose="020B0503020204020204" pitchFamily="34" charset="0"/>
              </a:rPr>
              <a:t>Brandwoeker</a:t>
            </a:r>
            <a:endParaRPr lang="en-US" altLang="nl-BE" sz="3125" dirty="0">
              <a:latin typeface="Corbel" panose="020B0503020204020204" pitchFamily="34" charset="0"/>
              <a:cs typeface="Corbel" panose="020B0503020204020204" pitchFamily="34" charset="0"/>
            </a:endParaRPr>
          </a:p>
        </p:txBody>
      </p:sp>
      <p:sp>
        <p:nvSpPr>
          <p:cNvPr id="19459" name="Tekstvak 4">
            <a:extLst>
              <a:ext uri="{FF2B5EF4-FFF2-40B4-BE49-F238E27FC236}">
                <a16:creationId xmlns:a16="http://schemas.microsoft.com/office/drawing/2014/main" id="{2D7779BD-9BB8-D72F-751D-A0CBF7EAE4A1}"/>
              </a:ext>
            </a:extLst>
          </p:cNvPr>
          <p:cNvSpPr txBox="1">
            <a:spLocks noChangeArrowheads="1"/>
          </p:cNvSpPr>
          <p:nvPr/>
        </p:nvSpPr>
        <p:spPr bwMode="auto">
          <a:xfrm>
            <a:off x="960438" y="1910955"/>
            <a:ext cx="2810346"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en-US" sz="2400" dirty="0">
                <a:solidFill>
                  <a:schemeClr val="tx1"/>
                </a:solidFill>
              </a:rPr>
              <a:t>City Tower (</a:t>
            </a:r>
            <a:r>
              <a:rPr lang="en-US" sz="2400" dirty="0" err="1">
                <a:solidFill>
                  <a:schemeClr val="tx1"/>
                </a:solidFill>
              </a:rPr>
              <a:t>Kattepoort</a:t>
            </a:r>
            <a:r>
              <a:rPr lang="en-US" sz="2400" dirty="0">
                <a:solidFill>
                  <a:schemeClr val="tx1"/>
                </a:solidFill>
              </a:rPr>
              <a:t>) &amp; City Moat (Bastion)</a:t>
            </a:r>
            <a:endParaRPr lang="nl-BE" altLang="nl-BE" sz="2250" dirty="0">
              <a:solidFill>
                <a:schemeClr val="tx1"/>
              </a:solidFill>
            </a:endParaRPr>
          </a:p>
          <a:p>
            <a:pPr>
              <a:spcBef>
                <a:spcPct val="0"/>
              </a:spcBef>
              <a:buFontTx/>
              <a:buNone/>
            </a:pPr>
            <a:endParaRPr lang="nl-BE" altLang="nl-BE" sz="2250" dirty="0">
              <a:solidFill>
                <a:schemeClr val="tx1"/>
              </a:solidFill>
            </a:endParaRPr>
          </a:p>
        </p:txBody>
      </p:sp>
      <p:pic>
        <p:nvPicPr>
          <p:cNvPr id="19460" name="Afbeelding 6">
            <a:extLst>
              <a:ext uri="{FF2B5EF4-FFF2-40B4-BE49-F238E27FC236}">
                <a16:creationId xmlns:a16="http://schemas.microsoft.com/office/drawing/2014/main" id="{6573A69C-EF48-CD7C-4048-C864FD402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3141" y="1391048"/>
            <a:ext cx="6969125" cy="483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68163" y="2564903"/>
            <a:ext cx="4608512" cy="3928183"/>
          </a:xfrm>
        </p:spPr>
        <p:txBody>
          <a:bodyPr>
            <a:normAutofit fontScale="77500" lnSpcReduction="20000"/>
          </a:bodyPr>
          <a:lstStyle/>
          <a:p>
            <a:pPr marL="0" indent="0">
              <a:buNone/>
            </a:pPr>
            <a:endParaRPr lang="nl-BE" sz="1875" b="1" dirty="0"/>
          </a:p>
          <a:p>
            <a:pPr>
              <a:lnSpc>
                <a:spcPct val="115000"/>
              </a:lnSpc>
              <a:spcBef>
                <a:spcPts val="800"/>
              </a:spcBef>
              <a:spcAft>
                <a:spcPts val="800"/>
              </a:spcAft>
              <a:buNone/>
            </a:pPr>
            <a:r>
              <a:rPr lang="nl-BE" sz="2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Introduction</a:t>
            </a:r>
            <a:endParaRPr lang="nl-BE" sz="26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Oudenaarde has an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exceptional</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yet</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largely</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invisible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insight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into</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historical</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development</a:t>
            </a:r>
            <a:r>
              <a:rPr lang="fr-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the city fortifications.</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Overview</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recent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tourism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initiatives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look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ahead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we make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military past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visible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meaningful</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future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b="1" dirty="0"/>
          </a:p>
          <a:p>
            <a:pPr marL="0" indent="0">
              <a:buNone/>
            </a:pPr>
            <a:endParaRPr lang="nl-BE" sz="1875" dirty="0"/>
          </a:p>
        </p:txBody>
      </p:sp>
      <p:pic>
        <p:nvPicPr>
          <p:cNvPr id="4" name="Afbeelding 3"/>
          <p:cNvPicPr>
            <a:picLocks noChangeAspect="1"/>
          </p:cNvPicPr>
          <p:nvPr/>
        </p:nvPicPr>
        <p:blipFill>
          <a:blip r:embed="rId3"/>
          <a:stretch>
            <a:fillRect/>
          </a:stretch>
        </p:blipFill>
        <p:spPr>
          <a:xfrm>
            <a:off x="4850905" y="2564903"/>
            <a:ext cx="6410932" cy="3928183"/>
          </a:xfrm>
          <a:prstGeom prst="rect">
            <a:avLst/>
          </a:prstGeom>
        </p:spPr>
      </p:pic>
    </p:spTree>
    <p:extLst>
      <p:ext uri="{BB962C8B-B14F-4D97-AF65-F5344CB8AC3E}">
        <p14:creationId xmlns:p14="http://schemas.microsoft.com/office/powerpoint/2010/main" val="295075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A6BEAE0-C45A-65B5-A0BC-73BFA222BBEF}"/>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a:t>
            </a:r>
            <a:r>
              <a:rPr lang="en-US" altLang="nl-BE" sz="3125" dirty="0" err="1">
                <a:latin typeface="Corbel" panose="020B0503020204020204" pitchFamily="34" charset="0"/>
                <a:cs typeface="Corbel" panose="020B0503020204020204" pitchFamily="34" charset="0"/>
              </a:rPr>
              <a:t>Baarstraat</a:t>
            </a:r>
            <a:endParaRPr lang="en-US" altLang="nl-BE" sz="3125" dirty="0">
              <a:latin typeface="Corbel" panose="020B0503020204020204" pitchFamily="34" charset="0"/>
              <a:cs typeface="Corbel" panose="020B0503020204020204" pitchFamily="34" charset="0"/>
            </a:endParaRPr>
          </a:p>
        </p:txBody>
      </p:sp>
      <p:pic>
        <p:nvPicPr>
          <p:cNvPr id="16387" name="Tijdelijke aanduiding voor inhoud 3">
            <a:extLst>
              <a:ext uri="{FF2B5EF4-FFF2-40B4-BE49-F238E27FC236}">
                <a16:creationId xmlns:a16="http://schemas.microsoft.com/office/drawing/2014/main" id="{5E415B67-5425-65D6-6B37-E814211319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7329" y="1631157"/>
            <a:ext cx="5812234" cy="4379516"/>
          </a:xfrm>
        </p:spPr>
      </p:pic>
      <p:sp>
        <p:nvSpPr>
          <p:cNvPr id="16388" name="Tekstvak 4">
            <a:extLst>
              <a:ext uri="{FF2B5EF4-FFF2-40B4-BE49-F238E27FC236}">
                <a16:creationId xmlns:a16="http://schemas.microsoft.com/office/drawing/2014/main" id="{3CECCEF3-2C5B-6C3E-B7BE-CFD05F190821}"/>
              </a:ext>
            </a:extLst>
          </p:cNvPr>
          <p:cNvSpPr txBox="1">
            <a:spLocks noChangeArrowheads="1"/>
          </p:cNvSpPr>
          <p:nvPr/>
        </p:nvSpPr>
        <p:spPr bwMode="auto">
          <a:xfrm>
            <a:off x="602432" y="1988840"/>
            <a:ext cx="301426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nl-BE" altLang="nl-BE" sz="2250" dirty="0" err="1">
                <a:solidFill>
                  <a:schemeClr val="tx1"/>
                </a:solidFill>
              </a:rPr>
              <a:t>Baarpoort</a:t>
            </a:r>
            <a:r>
              <a:rPr lang="nl-BE" altLang="nl-BE" sz="2250" dirty="0">
                <a:solidFill>
                  <a:schemeClr val="tx1"/>
                </a:solidFill>
              </a:rPr>
              <a:t> </a:t>
            </a:r>
          </a:p>
          <a:p>
            <a:pPr>
              <a:spcBef>
                <a:spcPct val="0"/>
              </a:spcBef>
              <a:buFontTx/>
              <a:buNone/>
            </a:pPr>
            <a:r>
              <a:rPr lang="nl-BE" altLang="nl-BE" sz="2250" dirty="0">
                <a:solidFill>
                  <a:schemeClr val="tx1"/>
                </a:solidFill>
              </a:rPr>
              <a:t>(name of </a:t>
            </a:r>
            <a:r>
              <a:rPr lang="nl-BE" altLang="nl-BE" sz="2250" dirty="0" err="1">
                <a:solidFill>
                  <a:schemeClr val="tx1"/>
                </a:solidFill>
              </a:rPr>
              <a:t>the</a:t>
            </a:r>
            <a:r>
              <a:rPr lang="nl-BE" altLang="nl-BE" sz="2250" dirty="0">
                <a:solidFill>
                  <a:schemeClr val="tx1"/>
                </a:solidFill>
              </a:rPr>
              <a:t> gate)</a:t>
            </a:r>
          </a:p>
          <a:p>
            <a:pPr>
              <a:spcBef>
                <a:spcPct val="0"/>
              </a:spcBef>
              <a:buFontTx/>
              <a:buNone/>
            </a:pPr>
            <a:endParaRPr lang="nl-BE" altLang="nl-BE" sz="2250" dirty="0">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7EDBE0D-6C66-9006-D527-54097AF68BA2}"/>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a:t>
            </a:r>
            <a:r>
              <a:rPr lang="en-US" altLang="nl-BE" sz="3125" dirty="0" err="1">
                <a:latin typeface="Corbel" panose="020B0503020204020204" pitchFamily="34" charset="0"/>
                <a:cs typeface="Corbel" panose="020B0503020204020204" pitchFamily="34" charset="0"/>
              </a:rPr>
              <a:t>Broodstraat</a:t>
            </a:r>
            <a:endParaRPr lang="en-US" altLang="nl-BE" sz="3125" dirty="0">
              <a:latin typeface="Corbel" panose="020B0503020204020204" pitchFamily="34" charset="0"/>
              <a:cs typeface="Corbel" panose="020B0503020204020204" pitchFamily="34" charset="0"/>
            </a:endParaRPr>
          </a:p>
        </p:txBody>
      </p:sp>
      <p:sp>
        <p:nvSpPr>
          <p:cNvPr id="18435" name="Tekstvak 4">
            <a:extLst>
              <a:ext uri="{FF2B5EF4-FFF2-40B4-BE49-F238E27FC236}">
                <a16:creationId xmlns:a16="http://schemas.microsoft.com/office/drawing/2014/main" id="{ADA895B6-6C11-185F-14CB-4F435FD88C75}"/>
              </a:ext>
            </a:extLst>
          </p:cNvPr>
          <p:cNvSpPr txBox="1">
            <a:spLocks noChangeArrowheads="1"/>
          </p:cNvSpPr>
          <p:nvPr/>
        </p:nvSpPr>
        <p:spPr bwMode="auto">
          <a:xfrm>
            <a:off x="960438" y="1910955"/>
            <a:ext cx="30142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en-US" sz="2400" dirty="0">
                <a:solidFill>
                  <a:schemeClr val="tx1"/>
                </a:solidFill>
              </a:rPr>
              <a:t>Tower and bridge of the first city fortifications</a:t>
            </a:r>
            <a:endParaRPr lang="nl-BE" altLang="nl-BE" sz="2250" dirty="0">
              <a:solidFill>
                <a:schemeClr val="tx1"/>
              </a:solidFill>
            </a:endParaRPr>
          </a:p>
        </p:txBody>
      </p:sp>
      <p:pic>
        <p:nvPicPr>
          <p:cNvPr id="18436" name="Afbeelding 3">
            <a:extLst>
              <a:ext uri="{FF2B5EF4-FFF2-40B4-BE49-F238E27FC236}">
                <a16:creationId xmlns:a16="http://schemas.microsoft.com/office/drawing/2014/main" id="{60AB0A76-C54B-B4D2-4640-F98EE4C2E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470" y="472281"/>
            <a:ext cx="4393406" cy="57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AD4BCAC4-C1DA-A0FA-42D1-3F46349E4C0D}"/>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De Ham</a:t>
            </a:r>
          </a:p>
        </p:txBody>
      </p:sp>
      <p:sp>
        <p:nvSpPr>
          <p:cNvPr id="22531" name="Tekstvak 4">
            <a:extLst>
              <a:ext uri="{FF2B5EF4-FFF2-40B4-BE49-F238E27FC236}">
                <a16:creationId xmlns:a16="http://schemas.microsoft.com/office/drawing/2014/main" id="{FD32ECAA-44FC-AE56-A63F-0B12159E8EFC}"/>
              </a:ext>
            </a:extLst>
          </p:cNvPr>
          <p:cNvSpPr txBox="1">
            <a:spLocks noChangeArrowheads="1"/>
          </p:cNvSpPr>
          <p:nvPr/>
        </p:nvSpPr>
        <p:spPr bwMode="auto">
          <a:xfrm>
            <a:off x="960438" y="1910954"/>
            <a:ext cx="40957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nl-BE" altLang="nl-BE" sz="2250" dirty="0">
                <a:solidFill>
                  <a:schemeClr val="tx1"/>
                </a:solidFill>
              </a:rPr>
              <a:t>Ename Expertise Centrum</a:t>
            </a:r>
          </a:p>
          <a:p>
            <a:pPr>
              <a:spcBef>
                <a:spcPct val="0"/>
              </a:spcBef>
              <a:buFontTx/>
              <a:buNone/>
            </a:pPr>
            <a:endParaRPr lang="nl-BE" altLang="nl-BE" sz="2250" dirty="0">
              <a:solidFill>
                <a:schemeClr val="tx1"/>
              </a:solidFill>
            </a:endParaRPr>
          </a:p>
          <a:p>
            <a:pPr>
              <a:spcBef>
                <a:spcPct val="0"/>
              </a:spcBef>
              <a:buFontTx/>
              <a:buNone/>
            </a:pPr>
            <a:r>
              <a:rPr lang="nl-BE" altLang="nl-BE" sz="2250" dirty="0">
                <a:solidFill>
                  <a:schemeClr val="tx1"/>
                </a:solidFill>
              </a:rPr>
              <a:t>City </a:t>
            </a:r>
            <a:r>
              <a:rPr lang="nl-BE" altLang="nl-BE" sz="2250" dirty="0" err="1">
                <a:solidFill>
                  <a:schemeClr val="tx1"/>
                </a:solidFill>
              </a:rPr>
              <a:t>wall</a:t>
            </a:r>
            <a:r>
              <a:rPr lang="nl-BE" altLang="nl-BE" sz="2250" dirty="0">
                <a:solidFill>
                  <a:schemeClr val="tx1"/>
                </a:solidFill>
              </a:rPr>
              <a:t> </a:t>
            </a:r>
            <a:r>
              <a:rPr lang="nl-BE" altLang="nl-BE" sz="2250" dirty="0" err="1">
                <a:solidFill>
                  <a:schemeClr val="tx1"/>
                </a:solidFill>
              </a:rPr>
              <a:t>and</a:t>
            </a:r>
            <a:r>
              <a:rPr lang="nl-BE" altLang="nl-BE" sz="2250" dirty="0">
                <a:solidFill>
                  <a:schemeClr val="tx1"/>
                </a:solidFill>
              </a:rPr>
              <a:t> </a:t>
            </a:r>
            <a:r>
              <a:rPr lang="nl-BE" altLang="nl-BE" sz="2250" dirty="0" err="1">
                <a:solidFill>
                  <a:schemeClr val="tx1"/>
                </a:solidFill>
              </a:rPr>
              <a:t>moat</a:t>
            </a:r>
            <a:endParaRPr lang="nl-BE" altLang="nl-BE" sz="2250" dirty="0">
              <a:solidFill>
                <a:schemeClr val="tx1"/>
              </a:solidFill>
            </a:endParaRPr>
          </a:p>
          <a:p>
            <a:pPr>
              <a:spcBef>
                <a:spcPct val="0"/>
              </a:spcBef>
              <a:buFontTx/>
              <a:buNone/>
            </a:pPr>
            <a:endParaRPr lang="nl-BE" altLang="nl-BE" sz="2250" dirty="0">
              <a:solidFill>
                <a:schemeClr val="tx1"/>
              </a:solidFill>
            </a:endParaRPr>
          </a:p>
        </p:txBody>
      </p:sp>
      <p:pic>
        <p:nvPicPr>
          <p:cNvPr id="22532" name="Afbeelding 8">
            <a:extLst>
              <a:ext uri="{FF2B5EF4-FFF2-40B4-BE49-F238E27FC236}">
                <a16:creationId xmlns:a16="http://schemas.microsoft.com/office/drawing/2014/main" id="{FC1A5194-ED1D-A928-7EE3-786204271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813" y="3182938"/>
            <a:ext cx="8050610"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6A3CE283-A673-B7FC-5B69-2B47DEA57B63}"/>
              </a:ext>
            </a:extLst>
          </p:cNvPr>
          <p:cNvSpPr>
            <a:spLocks noGrp="1" noChangeArrowheads="1"/>
          </p:cNvSpPr>
          <p:nvPr>
            <p:ph type="title"/>
          </p:nvPr>
        </p:nvSpPr>
        <p:spPr>
          <a:xfrm>
            <a:off x="960437" y="472281"/>
            <a:ext cx="9898063" cy="1071563"/>
          </a:xfrm>
        </p:spPr>
        <p:txBody>
          <a:bodyPr/>
          <a:lstStyle/>
          <a:p>
            <a:pPr eaLnBrk="1" hangingPunct="1"/>
            <a:r>
              <a:rPr lang="en-US" altLang="nl-BE" sz="3125" dirty="0">
                <a:latin typeface="Corbel" panose="020B0503020204020204" pitchFamily="34" charset="0"/>
                <a:cs typeface="Corbel" panose="020B0503020204020204" pitchFamily="34" charset="0"/>
              </a:rPr>
              <a:t>Oudenaarde </a:t>
            </a:r>
            <a:r>
              <a:rPr lang="en-US" altLang="nl-BE" sz="3125" dirty="0" err="1">
                <a:latin typeface="Corbel" panose="020B0503020204020204" pitchFamily="34" charset="0"/>
                <a:cs typeface="Corbel" panose="020B0503020204020204" pitchFamily="34" charset="0"/>
              </a:rPr>
              <a:t>Tacambaroplein</a:t>
            </a:r>
            <a:endParaRPr lang="en-US" altLang="nl-BE" sz="3125" dirty="0">
              <a:latin typeface="Corbel" panose="020B0503020204020204" pitchFamily="34" charset="0"/>
              <a:cs typeface="Corbel" panose="020B0503020204020204" pitchFamily="34" charset="0"/>
            </a:endParaRPr>
          </a:p>
        </p:txBody>
      </p:sp>
      <p:sp>
        <p:nvSpPr>
          <p:cNvPr id="24579" name="Tekstvak 4">
            <a:extLst>
              <a:ext uri="{FF2B5EF4-FFF2-40B4-BE49-F238E27FC236}">
                <a16:creationId xmlns:a16="http://schemas.microsoft.com/office/drawing/2014/main" id="{C623A837-147B-C610-9F39-C8CEC5235A4B}"/>
              </a:ext>
            </a:extLst>
          </p:cNvPr>
          <p:cNvSpPr txBox="1">
            <a:spLocks noChangeArrowheads="1"/>
          </p:cNvSpPr>
          <p:nvPr/>
        </p:nvSpPr>
        <p:spPr bwMode="auto">
          <a:xfrm>
            <a:off x="960438" y="1910954"/>
            <a:ext cx="301426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5D5D5D"/>
                </a:solidFill>
                <a:latin typeface="Corbel" panose="020B0503020204020204" pitchFamily="34" charset="0"/>
                <a:ea typeface="Corbel" panose="020B0503020204020204" pitchFamily="34" charset="0"/>
                <a:cs typeface="Corbel" panose="020B0503020204020204" pitchFamily="34" charset="0"/>
              </a:defRPr>
            </a:lvl1pPr>
            <a:lvl2pPr marL="742950" indent="-285750">
              <a:spcBef>
                <a:spcPct val="20000"/>
              </a:spcBef>
              <a:buFont typeface="Arial" panose="020B0604020202020204" pitchFamily="34" charset="0"/>
              <a:buChar char="–"/>
              <a:defRPr sz="2800">
                <a:solidFill>
                  <a:srgbClr val="5D5D5D"/>
                </a:solidFill>
                <a:latin typeface="Corbel" panose="020B0503020204020204" pitchFamily="34" charset="0"/>
                <a:ea typeface="Corbel" panose="020B0503020204020204" pitchFamily="34" charset="0"/>
                <a:cs typeface="Corbel" panose="020B0503020204020204" pitchFamily="34" charset="0"/>
              </a:defRPr>
            </a:lvl2pPr>
            <a:lvl3pPr marL="1143000" indent="-228600">
              <a:spcBef>
                <a:spcPct val="20000"/>
              </a:spcBef>
              <a:buFont typeface="Arial" panose="020B0604020202020204" pitchFamily="34" charset="0"/>
              <a:buChar char="•"/>
              <a:defRPr sz="2400">
                <a:solidFill>
                  <a:srgbClr val="5D5D5D"/>
                </a:solidFill>
                <a:latin typeface="Corbel" panose="020B0503020204020204" pitchFamily="34" charset="0"/>
                <a:ea typeface="Corbel" panose="020B0503020204020204" pitchFamily="34" charset="0"/>
                <a:cs typeface="Corbel" panose="020B0503020204020204" pitchFamily="34" charset="0"/>
              </a:defRPr>
            </a:lvl3pPr>
            <a:lvl4pPr marL="16002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4pPr>
            <a:lvl5pPr marL="2057400" indent="-228600">
              <a:spcBef>
                <a:spcPct val="20000"/>
              </a:spcBef>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rgbClr val="5D5D5D"/>
                </a:solidFill>
                <a:latin typeface="Corbel" panose="020B0503020204020204" pitchFamily="34" charset="0"/>
                <a:ea typeface="Corbel" panose="020B0503020204020204" pitchFamily="34" charset="0"/>
                <a:cs typeface="Corbel" panose="020B0503020204020204" pitchFamily="34" charset="0"/>
              </a:defRPr>
            </a:lvl9pPr>
          </a:lstStyle>
          <a:p>
            <a:pPr>
              <a:spcBef>
                <a:spcPct val="0"/>
              </a:spcBef>
              <a:buFontTx/>
              <a:buNone/>
            </a:pPr>
            <a:r>
              <a:rPr lang="nl-BE" altLang="nl-BE" sz="2250" dirty="0">
                <a:solidFill>
                  <a:schemeClr val="tx1"/>
                </a:solidFill>
              </a:rPr>
              <a:t>BAAC</a:t>
            </a:r>
          </a:p>
          <a:p>
            <a:pPr>
              <a:spcBef>
                <a:spcPct val="0"/>
              </a:spcBef>
              <a:buFontTx/>
              <a:buNone/>
            </a:pPr>
            <a:endParaRPr lang="nl-BE" altLang="nl-BE" sz="2250" dirty="0">
              <a:solidFill>
                <a:schemeClr val="tx1"/>
              </a:solidFill>
            </a:endParaRPr>
          </a:p>
          <a:p>
            <a:pPr>
              <a:spcBef>
                <a:spcPct val="0"/>
              </a:spcBef>
              <a:buFontTx/>
              <a:buNone/>
            </a:pPr>
            <a:r>
              <a:rPr lang="nl-BE" altLang="nl-BE" sz="2250" dirty="0">
                <a:solidFill>
                  <a:schemeClr val="tx1"/>
                </a:solidFill>
              </a:rPr>
              <a:t>City </a:t>
            </a:r>
            <a:r>
              <a:rPr lang="nl-BE" altLang="nl-BE" sz="2250" dirty="0" err="1">
                <a:solidFill>
                  <a:schemeClr val="tx1"/>
                </a:solidFill>
              </a:rPr>
              <a:t>moat</a:t>
            </a:r>
            <a:endParaRPr lang="nl-BE" altLang="nl-BE" sz="2250" dirty="0">
              <a:solidFill>
                <a:schemeClr val="tx1"/>
              </a:solidFill>
            </a:endParaRPr>
          </a:p>
          <a:p>
            <a:pPr>
              <a:spcBef>
                <a:spcPct val="0"/>
              </a:spcBef>
              <a:buFontTx/>
              <a:buNone/>
            </a:pPr>
            <a:endParaRPr lang="nl-BE" altLang="nl-BE" sz="2250" dirty="0">
              <a:solidFill>
                <a:schemeClr val="tx1"/>
              </a:solidFill>
            </a:endParaRPr>
          </a:p>
        </p:txBody>
      </p:sp>
      <p:pic>
        <p:nvPicPr>
          <p:cNvPr id="24580" name="Afbeelding 2">
            <a:extLst>
              <a:ext uri="{FF2B5EF4-FFF2-40B4-BE49-F238E27FC236}">
                <a16:creationId xmlns:a16="http://schemas.microsoft.com/office/drawing/2014/main" id="{F58E5D29-C7AC-81C2-5B63-C9A9B57FC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1" y="4296173"/>
            <a:ext cx="7512844" cy="19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Afbeelding 1">
            <a:extLst>
              <a:ext uri="{FF2B5EF4-FFF2-40B4-BE49-F238E27FC236}">
                <a16:creationId xmlns:a16="http://schemas.microsoft.com/office/drawing/2014/main" id="{32C4465C-EB5A-AE99-A492-6FD1599FE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531" y="1369219"/>
            <a:ext cx="6246813" cy="2926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2A094-F398-B5BC-8C66-D1799AB04022}"/>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C6464C0F-FB19-A0C5-8EAA-103896922311}"/>
              </a:ext>
            </a:extLst>
          </p:cNvPr>
          <p:cNvPicPr>
            <a:picLocks noChangeAspect="1"/>
          </p:cNvPicPr>
          <p:nvPr/>
        </p:nvPicPr>
        <p:blipFill>
          <a:blip r:embed="rId3"/>
          <a:stretch>
            <a:fillRect/>
          </a:stretch>
        </p:blipFill>
        <p:spPr>
          <a:xfrm>
            <a:off x="6147048" y="3956052"/>
            <a:ext cx="4371211" cy="2901948"/>
          </a:xfrm>
          <a:prstGeom prst="rect">
            <a:avLst/>
          </a:prstGeom>
        </p:spPr>
      </p:pic>
      <p:sp>
        <p:nvSpPr>
          <p:cNvPr id="2" name="Titel 1">
            <a:extLst>
              <a:ext uri="{FF2B5EF4-FFF2-40B4-BE49-F238E27FC236}">
                <a16:creationId xmlns:a16="http://schemas.microsoft.com/office/drawing/2014/main" id="{EC2ACBFD-568E-DE1C-DB86-C409F567E560}"/>
              </a:ext>
            </a:extLst>
          </p:cNvPr>
          <p:cNvSpPr>
            <a:spLocks noGrp="1"/>
          </p:cNvSpPr>
          <p:nvPr>
            <p:ph type="title"/>
          </p:nvPr>
        </p:nvSpPr>
        <p:spPr>
          <a:xfrm>
            <a:off x="364476" y="1395478"/>
            <a:ext cx="10607108"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2 – T</a:t>
            </a:r>
            <a:r>
              <a:rPr lang="nl-BE" sz="5100" dirty="0" err="1">
                <a:solidFill>
                  <a:prstClr val="white"/>
                </a:solidFill>
              </a:rPr>
              <a:t>ourism</a:t>
            </a:r>
            <a:r>
              <a:rPr lang="nl-BE" sz="5100" dirty="0">
                <a:solidFill>
                  <a:prstClr val="white"/>
                </a:solidFill>
              </a:rPr>
              <a:t> &amp; </a:t>
            </a:r>
            <a:r>
              <a:rPr lang="nl-BE" sz="5100" dirty="0" err="1">
                <a:solidFill>
                  <a:prstClr val="white"/>
                </a:solidFill>
              </a:rPr>
              <a:t>heritage</a:t>
            </a:r>
            <a:r>
              <a:rPr lang="nl-BE" sz="5100" dirty="0">
                <a:solidFill>
                  <a:prstClr val="white"/>
                </a:solidFill>
              </a:rPr>
              <a:t> </a:t>
            </a:r>
            <a:r>
              <a:rPr lang="nl-BE" sz="5100" dirty="0" err="1">
                <a:solidFill>
                  <a:prstClr val="white"/>
                </a:solidFill>
              </a:rPr>
              <a:t>initiatives</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3523DBE7-C2DF-0F82-E064-769795B2926D}"/>
              </a:ext>
            </a:extLst>
          </p:cNvPr>
          <p:cNvSpPr>
            <a:spLocks noGrp="1"/>
          </p:cNvSpPr>
          <p:nvPr>
            <p:ph idx="1"/>
          </p:nvPr>
        </p:nvSpPr>
        <p:spPr>
          <a:xfrm>
            <a:off x="236753" y="2420888"/>
            <a:ext cx="4702452" cy="4104456"/>
          </a:xfrm>
        </p:spPr>
        <p:txBody>
          <a:bodyPr>
            <a:normAutofit fontScale="70000" lnSpcReduction="20000"/>
          </a:bodyPr>
          <a:lstStyle/>
          <a:p>
            <a:pPr>
              <a:lnSpc>
                <a:spcPct val="115000"/>
              </a:lnSpc>
              <a:spcBef>
                <a:spcPts val="800"/>
              </a:spcBef>
              <a:spcAft>
                <a:spcPts val="1600"/>
              </a:spcAft>
              <a:buNone/>
            </a:pPr>
            <a:r>
              <a:rPr lang="nl-BE"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Kezelfort: </a:t>
            </a:r>
            <a:r>
              <a:rPr lang="nl-BE"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potential</a:t>
            </a:r>
            <a:r>
              <a:rPr lang="nl-BE"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challenges</a:t>
            </a:r>
            <a:endParaRPr lang="nl-BE" sz="2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Public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enthusiasm</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high;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guided</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tours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always</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fully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booked</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Main</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challenges</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600"/>
              </a:spcAft>
              <a:buSzPts val="1000"/>
              <a:buFont typeface="Courier New" panose="02070309020205020404" pitchFamily="49" charset="0"/>
              <a:buChar char="o"/>
              <a:tabLst>
                <a:tab pos="9144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habitat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strictly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protected</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600"/>
              </a:spcAft>
              <a:buSzPts val="1000"/>
              <a:buFont typeface="Courier New" panose="02070309020205020404" pitchFamily="49" charset="0"/>
              <a:buChar char="o"/>
              <a:tabLst>
                <a:tab pos="914400" algn="l"/>
              </a:tabLst>
            </a:pP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poor</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structural</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condition</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742950" lvl="1" indent="-285750">
              <a:lnSpc>
                <a:spcPct val="115000"/>
              </a:lnSpc>
              <a:spcAft>
                <a:spcPts val="600"/>
              </a:spcAft>
              <a:buSzPts val="1000"/>
              <a:buFont typeface="Courier New" panose="02070309020205020404" pitchFamily="49" charset="0"/>
              <a:buChar char="o"/>
              <a:tabLst>
                <a:tab pos="914400" algn="l"/>
              </a:tabLst>
            </a:pP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privately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owned</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site.</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Ongoing</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discussions</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partners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explore</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respectful</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access.</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“Virtual Oudenaarde”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offer a 360°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visit</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interior</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F49CA744-1C6F-72C2-B9FF-EE4634825DD7}"/>
              </a:ext>
            </a:extLst>
          </p:cNvPr>
          <p:cNvPicPr>
            <a:picLocks noChangeAspect="1"/>
          </p:cNvPicPr>
          <p:nvPr/>
        </p:nvPicPr>
        <p:blipFill>
          <a:blip r:embed="rId4"/>
          <a:stretch>
            <a:fillRect/>
          </a:stretch>
        </p:blipFill>
        <p:spPr>
          <a:xfrm>
            <a:off x="8163272" y="2062350"/>
            <a:ext cx="3029975" cy="3078747"/>
          </a:xfrm>
          <a:prstGeom prst="rect">
            <a:avLst/>
          </a:prstGeom>
        </p:spPr>
      </p:pic>
      <p:pic>
        <p:nvPicPr>
          <p:cNvPr id="7" name="Afbeelding 6">
            <a:extLst>
              <a:ext uri="{FF2B5EF4-FFF2-40B4-BE49-F238E27FC236}">
                <a16:creationId xmlns:a16="http://schemas.microsoft.com/office/drawing/2014/main" id="{52A2CFF1-D8EB-669B-6BA5-18803E01850A}"/>
              </a:ext>
            </a:extLst>
          </p:cNvPr>
          <p:cNvPicPr>
            <a:picLocks noChangeAspect="1"/>
          </p:cNvPicPr>
          <p:nvPr/>
        </p:nvPicPr>
        <p:blipFill>
          <a:blip r:embed="rId5"/>
          <a:stretch>
            <a:fillRect/>
          </a:stretch>
        </p:blipFill>
        <p:spPr>
          <a:xfrm>
            <a:off x="5418495" y="2040513"/>
            <a:ext cx="2737341" cy="3462828"/>
          </a:xfrm>
          <a:prstGeom prst="rect">
            <a:avLst/>
          </a:prstGeom>
        </p:spPr>
      </p:pic>
    </p:spTree>
    <p:extLst>
      <p:ext uri="{BB962C8B-B14F-4D97-AF65-F5344CB8AC3E}">
        <p14:creationId xmlns:p14="http://schemas.microsoft.com/office/powerpoint/2010/main" val="245439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EB-0A14-8B36-2B07-11A1AE568C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4ABC56-A9F3-F6D5-DB1C-5D402940C2B0}"/>
              </a:ext>
            </a:extLst>
          </p:cNvPr>
          <p:cNvSpPr>
            <a:spLocks noGrp="1"/>
          </p:cNvSpPr>
          <p:nvPr>
            <p:ph type="title"/>
          </p:nvPr>
        </p:nvSpPr>
        <p:spPr>
          <a:xfrm>
            <a:off x="364476" y="1395478"/>
            <a:ext cx="10062000"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3 –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Vision</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for</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the</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future</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AF3F2261-BEC2-00F1-AD7B-C50CF03B0C28}"/>
              </a:ext>
            </a:extLst>
          </p:cNvPr>
          <p:cNvSpPr>
            <a:spLocks noGrp="1"/>
          </p:cNvSpPr>
          <p:nvPr>
            <p:ph idx="1"/>
          </p:nvPr>
        </p:nvSpPr>
        <p:spPr>
          <a:xfrm>
            <a:off x="364476" y="2485938"/>
            <a:ext cx="4414420" cy="4372061"/>
          </a:xfrm>
        </p:spPr>
        <p:txBody>
          <a:bodyPr>
            <a:normAutofit fontScale="32500" lnSpcReduction="20000"/>
          </a:bodyPr>
          <a:lstStyle/>
          <a:p>
            <a:pPr>
              <a:lnSpc>
                <a:spcPct val="115000"/>
              </a:lnSpc>
              <a:spcBef>
                <a:spcPts val="800"/>
              </a:spcBef>
              <a:spcAft>
                <a:spcPts val="1600"/>
              </a:spcAft>
              <a:buNone/>
            </a:pPr>
            <a:r>
              <a:rPr lang="nl-BE"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Principles </a:t>
            </a:r>
            <a:r>
              <a:rPr lang="nl-BE"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future</a:t>
            </a:r>
            <a:r>
              <a:rPr lang="nl-BE"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endParaRPr lang="nl-B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Fortified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cities</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form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basis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contemporary</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spatial</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development</a:t>
            </a: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Military heritage </a:t>
            </a:r>
            <a:r>
              <a:rPr lang="en-US"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can </a:t>
            </a:r>
            <a:r>
              <a:rPr lang="en-US"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play a key role in tackling climate challenges, urban congestion, </a:t>
            </a:r>
            <a:r>
              <a:rPr lang="en-US"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etc</a:t>
            </a:r>
            <a:endPar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Make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invisible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structures</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visible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again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nl-BE" sz="3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Combine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physical</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restoration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digital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interpretation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3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Respect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balance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between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nature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(e.g., bat habitat at Kezelfort).</a:t>
            </a:r>
            <a:endParaRPr lang="nl-BE" sz="3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Strengthen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connections</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between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several</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sites: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ravelin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Liedtspark – Kezelfort – Scheldt.</a:t>
            </a:r>
            <a:endParaRPr lang="nl-BE" sz="3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a:t>
            </a:r>
            <a:r>
              <a:rPr lang="nl-BE" sz="3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kind of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as a driver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tourism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identity</a:t>
            </a:r>
            <a:r>
              <a:rPr lang="nl-BE" sz="3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3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Afbeelding 5">
            <a:extLst>
              <a:ext uri="{FF2B5EF4-FFF2-40B4-BE49-F238E27FC236}">
                <a16:creationId xmlns:a16="http://schemas.microsoft.com/office/drawing/2014/main" id="{7A519C31-FF45-CFD4-88F2-6F6291F1CEC5}"/>
              </a:ext>
            </a:extLst>
          </p:cNvPr>
          <p:cNvPicPr>
            <a:picLocks noChangeAspect="1"/>
          </p:cNvPicPr>
          <p:nvPr/>
        </p:nvPicPr>
        <p:blipFill>
          <a:blip r:embed="rId3"/>
          <a:stretch>
            <a:fillRect/>
          </a:stretch>
        </p:blipFill>
        <p:spPr>
          <a:xfrm>
            <a:off x="6795120" y="2086506"/>
            <a:ext cx="3886537" cy="5418290"/>
          </a:xfrm>
          <a:prstGeom prst="rect">
            <a:avLst/>
          </a:prstGeom>
        </p:spPr>
      </p:pic>
    </p:spTree>
    <p:extLst>
      <p:ext uri="{BB962C8B-B14F-4D97-AF65-F5344CB8AC3E}">
        <p14:creationId xmlns:p14="http://schemas.microsoft.com/office/powerpoint/2010/main" val="339993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A904F-9D8A-1562-C5BE-786EE34FB6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9C8C2B-9318-0265-67BA-8C1B79D455AA}"/>
              </a:ext>
            </a:extLst>
          </p:cNvPr>
          <p:cNvSpPr>
            <a:spLocks noGrp="1"/>
          </p:cNvSpPr>
          <p:nvPr>
            <p:ph type="title"/>
          </p:nvPr>
        </p:nvSpPr>
        <p:spPr>
          <a:xfrm>
            <a:off x="364476" y="1395478"/>
            <a:ext cx="10062000"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3 –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Vision</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for</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the</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future</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2E4E8898-9801-AC18-63EB-4946661E851B}"/>
              </a:ext>
            </a:extLst>
          </p:cNvPr>
          <p:cNvSpPr>
            <a:spLocks noGrp="1"/>
          </p:cNvSpPr>
          <p:nvPr>
            <p:ph idx="1"/>
          </p:nvPr>
        </p:nvSpPr>
        <p:spPr>
          <a:xfrm>
            <a:off x="364476" y="2478464"/>
            <a:ext cx="4054380" cy="4046880"/>
          </a:xfrm>
        </p:spPr>
        <p:txBody>
          <a:bodyPr>
            <a:normAutofit fontScale="40000" lnSpcReduction="20000"/>
          </a:bodyPr>
          <a:lstStyle/>
          <a:p>
            <a:pPr>
              <a:lnSpc>
                <a:spcPct val="115000"/>
              </a:lnSpc>
              <a:spcBef>
                <a:spcPts val="800"/>
              </a:spcBef>
              <a:spcAft>
                <a:spcPts val="1600"/>
              </a:spcAft>
              <a:buNone/>
            </a:pPr>
            <a:r>
              <a:rPr lang="nl-BE" sz="5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Possible </a:t>
            </a:r>
            <a:r>
              <a:rPr lang="nl-BE" sz="5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future</a:t>
            </a:r>
            <a:r>
              <a:rPr lang="nl-BE" sz="5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projects</a:t>
            </a:r>
            <a:endParaRPr lang="nl-BE"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Augmented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reality</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reconstructions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key</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using</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Nézot</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model</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through</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generative</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AI, e.g.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digitalisation</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a:t>
            </a:r>
            <a:endParaRPr lang="nl-BE"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full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walking</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route.</a:t>
            </a:r>
            <a:endParaRPr lang="nl-BE"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Marking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historic</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walls</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/part of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fortifications</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where</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possible</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e.g.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Baarstraat</a:t>
            </a:r>
            <a:endParaRPr lang="nl-BE" sz="2800"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Making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Kezelfort</a:t>
            </a:r>
            <a:r>
              <a:rPr lang="nl-BE"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more </a:t>
            </a:r>
            <a:r>
              <a:rPr lang="nl-BE"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accessible</a:t>
            </a:r>
            <a:endParaRPr lang="nl-BE"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storytelling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themes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Vauban</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Battle of Oudenaarde, frontier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defence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AE36E761-5250-A671-3DC6-BBFFF37D0978}"/>
              </a:ext>
            </a:extLst>
          </p:cNvPr>
          <p:cNvPicPr>
            <a:picLocks noChangeAspect="1"/>
          </p:cNvPicPr>
          <p:nvPr/>
        </p:nvPicPr>
        <p:blipFill>
          <a:blip r:embed="rId3"/>
          <a:stretch>
            <a:fillRect/>
          </a:stretch>
        </p:blipFill>
        <p:spPr>
          <a:xfrm>
            <a:off x="4706888" y="2924944"/>
            <a:ext cx="6517827" cy="2678728"/>
          </a:xfrm>
          <a:prstGeom prst="rect">
            <a:avLst/>
          </a:prstGeom>
        </p:spPr>
      </p:pic>
    </p:spTree>
    <p:extLst>
      <p:ext uri="{BB962C8B-B14F-4D97-AF65-F5344CB8AC3E}">
        <p14:creationId xmlns:p14="http://schemas.microsoft.com/office/powerpoint/2010/main" val="179814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0E5E-4871-8117-F7B6-0E1BA44CF9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F8B418-CC77-73A3-572E-50CE046959FA}"/>
              </a:ext>
            </a:extLst>
          </p:cNvPr>
          <p:cNvSpPr>
            <a:spLocks noGrp="1"/>
          </p:cNvSpPr>
          <p:nvPr>
            <p:ph type="title"/>
          </p:nvPr>
        </p:nvSpPr>
        <p:spPr>
          <a:xfrm>
            <a:off x="364476" y="1395478"/>
            <a:ext cx="10062000" cy="666872"/>
          </a:xfrm>
        </p:spPr>
        <p:txBody>
          <a:bodyPr>
            <a:noAutofit/>
          </a:bodyPr>
          <a:lstStyle/>
          <a:p>
            <a:pPr algn="ct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Part 3 –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Vision</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for</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the</a:t>
            </a:r>
            <a:r>
              <a:rPr kumimoji="0" lang="nl-BE" sz="5100" b="0" i="0" u="none" strike="noStrike" kern="1200" cap="none" spc="0" normalizeH="0" baseline="0" noProof="0" dirty="0">
                <a:ln>
                  <a:noFill/>
                </a:ln>
                <a:solidFill>
                  <a:prstClr val="white"/>
                </a:solidFill>
                <a:effectLst/>
                <a:uLnTx/>
                <a:uFillTx/>
                <a:latin typeface="NeueHaasGroteskText Pro Md"/>
                <a:ea typeface="+mj-ea"/>
                <a:cs typeface="+mj-cs"/>
              </a:rPr>
              <a:t> </a:t>
            </a:r>
            <a:r>
              <a:rPr kumimoji="0" lang="nl-BE" sz="5100" b="0" i="0" u="none" strike="noStrike" kern="1200" cap="none" spc="0" normalizeH="0" baseline="0" noProof="0" dirty="0" err="1">
                <a:ln>
                  <a:noFill/>
                </a:ln>
                <a:solidFill>
                  <a:prstClr val="white"/>
                </a:solidFill>
                <a:effectLst/>
                <a:uLnTx/>
                <a:uFillTx/>
                <a:latin typeface="NeueHaasGroteskText Pro Md"/>
                <a:ea typeface="+mj-ea"/>
                <a:cs typeface="+mj-cs"/>
              </a:rPr>
              <a:t>future</a:t>
            </a:r>
            <a:endParaRPr lang="nl-BE" sz="5100" dirty="0">
              <a:solidFill>
                <a:schemeClr val="bg1"/>
              </a:solidFill>
            </a:endParaRPr>
          </a:p>
        </p:txBody>
      </p:sp>
      <p:sp>
        <p:nvSpPr>
          <p:cNvPr id="3" name="Tijdelijke aanduiding voor inhoud 2">
            <a:extLst>
              <a:ext uri="{FF2B5EF4-FFF2-40B4-BE49-F238E27FC236}">
                <a16:creationId xmlns:a16="http://schemas.microsoft.com/office/drawing/2014/main" id="{B0561D33-17BA-4B0E-D236-22B3E642110A}"/>
              </a:ext>
            </a:extLst>
          </p:cNvPr>
          <p:cNvSpPr>
            <a:spLocks noGrp="1"/>
          </p:cNvSpPr>
          <p:nvPr>
            <p:ph idx="1"/>
          </p:nvPr>
        </p:nvSpPr>
        <p:spPr>
          <a:xfrm>
            <a:off x="364476" y="2478464"/>
            <a:ext cx="4054380" cy="4046880"/>
          </a:xfrm>
        </p:spPr>
        <p:txBody>
          <a:bodyPr>
            <a:normAutofit fontScale="32500" lnSpcReduction="20000"/>
          </a:bodyPr>
          <a:lstStyle/>
          <a:p>
            <a:pPr>
              <a:lnSpc>
                <a:spcPct val="115000"/>
              </a:lnSpc>
              <a:spcBef>
                <a:spcPts val="800"/>
              </a:spcBef>
              <a:spcAft>
                <a:spcPts val="1600"/>
              </a:spcAft>
              <a:buNone/>
            </a:pPr>
            <a:r>
              <a:rPr lang="nl-BE" sz="7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Why</a:t>
            </a:r>
            <a:r>
              <a:rPr lang="nl-BE" sz="7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7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invest</a:t>
            </a:r>
            <a:r>
              <a:rPr lang="nl-BE" sz="7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7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a:t>
            </a:r>
            <a:r>
              <a:rPr lang="nl-BE" sz="7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7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heritage</a:t>
            </a:r>
            <a:r>
              <a:rPr lang="nl-BE" sz="7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Strengthens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identity</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Creates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unique</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tourism assets.</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Raises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historical</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awareness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among</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residents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visitors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Connects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landscape, memory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future</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1600"/>
              </a:spcAft>
              <a:buSzPts val="1000"/>
              <a:buFont typeface="Symbol" panose="05050102010706020507" pitchFamily="18" charset="2"/>
              <a:buChar char=""/>
              <a:tabLst>
                <a:tab pos="457200" algn="l"/>
              </a:tabLst>
            </a:pP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strategic</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long-term investment in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Oudenaarde’s</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character</a:t>
            </a:r>
            <a:r>
              <a:rPr lang="nl-BE" sz="5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6D83091D-5F39-5002-690D-7AC412EBAFF3}"/>
              </a:ext>
            </a:extLst>
          </p:cNvPr>
          <p:cNvPicPr>
            <a:picLocks noChangeAspect="1"/>
          </p:cNvPicPr>
          <p:nvPr/>
        </p:nvPicPr>
        <p:blipFill>
          <a:blip r:embed="rId3"/>
          <a:stretch>
            <a:fillRect/>
          </a:stretch>
        </p:blipFill>
        <p:spPr>
          <a:xfrm>
            <a:off x="4562872" y="2420888"/>
            <a:ext cx="6407451" cy="3926164"/>
          </a:xfrm>
          <a:prstGeom prst="rect">
            <a:avLst/>
          </a:prstGeom>
        </p:spPr>
      </p:pic>
    </p:spTree>
    <p:extLst>
      <p:ext uri="{BB962C8B-B14F-4D97-AF65-F5344CB8AC3E}">
        <p14:creationId xmlns:p14="http://schemas.microsoft.com/office/powerpoint/2010/main" val="286384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p:cNvSpPr>
            <a:spLocks noGrp="1"/>
          </p:cNvSpPr>
          <p:nvPr>
            <p:ph type="pic" sz="quarter" idx="14"/>
          </p:nvPr>
        </p:nvSpPr>
        <p:spPr/>
        <p:txBody>
          <a:bodyPr/>
          <a:lstStyle/>
          <a:p>
            <a:endParaRPr lang="nl-BE"/>
          </a:p>
        </p:txBody>
      </p:sp>
      <p:sp>
        <p:nvSpPr>
          <p:cNvPr id="4" name="Tijdelijke aanduiding voor tekst 3"/>
          <p:cNvSpPr>
            <a:spLocks noGrp="1"/>
          </p:cNvSpPr>
          <p:nvPr>
            <p:ph type="body" sz="quarter" idx="16"/>
          </p:nvPr>
        </p:nvSpPr>
        <p:spPr>
          <a:xfrm>
            <a:off x="8883352" y="6127216"/>
            <a:ext cx="1858871" cy="398127"/>
          </a:xfrm>
        </p:spPr>
        <p:txBody>
          <a:bodyPr/>
          <a:lstStyle/>
          <a:p>
            <a:endParaRPr lang="nl-BE" dirty="0"/>
          </a:p>
        </p:txBody>
      </p:sp>
      <p:sp>
        <p:nvSpPr>
          <p:cNvPr id="5" name="Tijdelijke aanduiding voor tekst 4"/>
          <p:cNvSpPr>
            <a:spLocks noGrp="1"/>
          </p:cNvSpPr>
          <p:nvPr>
            <p:ph type="body" sz="quarter" idx="15"/>
          </p:nvPr>
        </p:nvSpPr>
        <p:spPr>
          <a:xfrm>
            <a:off x="7731224" y="332656"/>
            <a:ext cx="3528391" cy="2736303"/>
          </a:xfrm>
        </p:spPr>
        <p:txBody>
          <a:bodyPr/>
          <a:lstStyle/>
          <a:p>
            <a:r>
              <a:rPr lang="nl-BE" b="1" dirty="0" err="1"/>
              <a:t>Visit</a:t>
            </a:r>
            <a:r>
              <a:rPr lang="nl-BE" b="1" dirty="0"/>
              <a:t> Oudenaarde</a:t>
            </a:r>
          </a:p>
          <a:p>
            <a:r>
              <a:rPr lang="nl-BE" dirty="0"/>
              <a:t>Stadhuis</a:t>
            </a:r>
          </a:p>
          <a:p>
            <a:r>
              <a:rPr lang="nl-BE" dirty="0"/>
              <a:t>Markt </a:t>
            </a:r>
          </a:p>
          <a:p>
            <a:r>
              <a:rPr lang="nl-BE" dirty="0"/>
              <a:t>9700 Oudenaarde</a:t>
            </a:r>
          </a:p>
          <a:p>
            <a:r>
              <a:rPr lang="nl-BE" dirty="0"/>
              <a:t>055 31 72 51</a:t>
            </a:r>
          </a:p>
          <a:p>
            <a:r>
              <a:rPr lang="nl-BE" dirty="0">
                <a:hlinkClick r:id="rId2"/>
              </a:rPr>
              <a:t>visit@oudenaarde.be</a:t>
            </a:r>
            <a:endParaRPr lang="nl-BE" dirty="0"/>
          </a:p>
          <a:p>
            <a:r>
              <a:rPr lang="nl-BE" dirty="0">
                <a:hlinkClick r:id="rId3"/>
              </a:rPr>
              <a:t>https://visit.oudenaarde.be</a:t>
            </a:r>
            <a:r>
              <a:rPr lang="nl-BE" dirty="0"/>
              <a:t>  </a:t>
            </a:r>
          </a:p>
          <a:p>
            <a:r>
              <a:rPr lang="nl-BE" dirty="0"/>
              <a:t>@</a:t>
            </a:r>
            <a:r>
              <a:rPr lang="nl-BE" dirty="0" err="1"/>
              <a:t>visitoudenaarde</a:t>
            </a:r>
            <a:r>
              <a:rPr lang="nl-BE" dirty="0"/>
              <a:t> </a:t>
            </a:r>
          </a:p>
        </p:txBody>
      </p:sp>
    </p:spTree>
    <p:extLst>
      <p:ext uri="{BB962C8B-B14F-4D97-AF65-F5344CB8AC3E}">
        <p14:creationId xmlns:p14="http://schemas.microsoft.com/office/powerpoint/2010/main" val="1323814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FB529-EE84-3471-70AC-850F36F3E3B1}"/>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EA4FACBE-827F-D1F0-575B-FB6F59693CE0}"/>
              </a:ext>
            </a:extLst>
          </p:cNvPr>
          <p:cNvSpPr>
            <a:spLocks noGrp="1"/>
          </p:cNvSpPr>
          <p:nvPr>
            <p:ph idx="1"/>
          </p:nvPr>
        </p:nvSpPr>
        <p:spPr/>
        <p:txBody>
          <a:bodyPr/>
          <a:lstStyle/>
          <a:p>
            <a:endParaRPr lang="nl-BE"/>
          </a:p>
        </p:txBody>
      </p:sp>
      <p:sp>
        <p:nvSpPr>
          <p:cNvPr id="4" name="Tijdelijke aanduiding voor inhoud 3">
            <a:extLst>
              <a:ext uri="{FF2B5EF4-FFF2-40B4-BE49-F238E27FC236}">
                <a16:creationId xmlns:a16="http://schemas.microsoft.com/office/drawing/2014/main" id="{6373BF21-0B89-E084-B02F-049107446221}"/>
              </a:ext>
            </a:extLst>
          </p:cNvPr>
          <p:cNvSpPr>
            <a:spLocks noGrp="1"/>
          </p:cNvSpPr>
          <p:nvPr>
            <p:ph idx="13"/>
          </p:nvPr>
        </p:nvSpPr>
        <p:spPr/>
        <p:txBody>
          <a:bodyPr/>
          <a:lstStyle/>
          <a:p>
            <a:endParaRPr lang="nl-BE"/>
          </a:p>
        </p:txBody>
      </p:sp>
    </p:spTree>
    <p:extLst>
      <p:ext uri="{BB962C8B-B14F-4D97-AF65-F5344CB8AC3E}">
        <p14:creationId xmlns:p14="http://schemas.microsoft.com/office/powerpoint/2010/main" val="136066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54C64-F8E7-28D8-F62C-108D55F493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E04B72-114E-8D9B-047F-D91B3A7BBDF4}"/>
              </a:ext>
            </a:extLst>
          </p:cNvPr>
          <p:cNvSpPr>
            <a:spLocks noGrp="1"/>
          </p:cNvSpPr>
          <p:nvPr>
            <p:ph type="title"/>
          </p:nvPr>
        </p:nvSpPr>
        <p:spPr>
          <a:xfrm>
            <a:off x="684000" y="1225010"/>
            <a:ext cx="10062000" cy="666872"/>
          </a:xfrm>
        </p:spPr>
        <p:txBody>
          <a:bodyPr>
            <a:normAutofit fontScale="90000"/>
          </a:bodyPr>
          <a:lstStyle/>
          <a:p>
            <a:pPr algn="ctr"/>
            <a:r>
              <a:rPr lang="nl-BE" sz="5625" dirty="0"/>
              <a:t> </a:t>
            </a: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a:extLst>
              <a:ext uri="{FF2B5EF4-FFF2-40B4-BE49-F238E27FC236}">
                <a16:creationId xmlns:a16="http://schemas.microsoft.com/office/drawing/2014/main" id="{85C73270-2CD9-816D-7628-24E31845A67F}"/>
              </a:ext>
            </a:extLst>
          </p:cNvPr>
          <p:cNvSpPr>
            <a:spLocks noGrp="1"/>
          </p:cNvSpPr>
          <p:nvPr>
            <p:ph idx="1"/>
          </p:nvPr>
        </p:nvSpPr>
        <p:spPr>
          <a:xfrm>
            <a:off x="458416" y="2420888"/>
            <a:ext cx="4680520" cy="4030312"/>
          </a:xfrm>
        </p:spPr>
        <p:txBody>
          <a:bodyPr>
            <a:normAutofit fontScale="85000" lnSpcReduction="20000"/>
          </a:bodyPr>
          <a:lstStyle/>
          <a:p>
            <a:pPr marL="0" indent="0">
              <a:buNone/>
            </a:pPr>
            <a:endParaRPr lang="nl-BE" sz="1875" b="1" dirty="0"/>
          </a:p>
          <a:p>
            <a:pPr>
              <a:lnSpc>
                <a:spcPct val="115000"/>
              </a:lnSpc>
              <a:spcBef>
                <a:spcPts val="800"/>
              </a:spcBef>
              <a:spcAft>
                <a:spcPts val="800"/>
              </a:spcAft>
              <a:buNone/>
            </a:pPr>
            <a:r>
              <a:rPr lang="nl-BE"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Origins</a:t>
            </a:r>
            <a:r>
              <a:rPr lang="nl-B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(10th–11th </a:t>
            </a:r>
            <a:r>
              <a:rPr lang="nl-BE"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century</a:t>
            </a:r>
            <a:r>
              <a:rPr lang="nl-BE"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mention</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Oudenaarde: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11t</a:t>
            </a:r>
            <a:r>
              <a:rPr lang="nl-BE"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century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Construction of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turris</a:t>
            </a:r>
            <a:r>
              <a:rPr lang="nl-BE" sz="21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Aldenardensis</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along</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Scheldt: military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economic</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First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enclosure</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earthen</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rampart</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+ 500 m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ditch</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covering</a:t>
            </a:r>
            <a:r>
              <a:rPr lang="nl-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5–6 ha.</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fr-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Archaeological</a:t>
            </a:r>
            <a:r>
              <a:rPr lang="fr-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traces </a:t>
            </a:r>
            <a:r>
              <a:rPr lang="fr-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found</a:t>
            </a:r>
            <a:r>
              <a:rPr lang="fr-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on the </a:t>
            </a:r>
            <a:r>
              <a:rPr lang="fr-BE" sz="2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Market</a:t>
            </a:r>
            <a:r>
              <a:rPr lang="fr-BE" sz="2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Square in 2008.</a:t>
            </a:r>
            <a:endParaRPr lang="nl-BE" sz="2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10" name="Afbeelding 9"/>
          <p:cNvPicPr>
            <a:picLocks noChangeAspect="1"/>
          </p:cNvPicPr>
          <p:nvPr/>
        </p:nvPicPr>
        <p:blipFill>
          <a:blip r:embed="rId3"/>
          <a:stretch>
            <a:fillRect/>
          </a:stretch>
        </p:blipFill>
        <p:spPr>
          <a:xfrm>
            <a:off x="5715000" y="2276871"/>
            <a:ext cx="4828335" cy="4468011"/>
          </a:xfrm>
          <a:prstGeom prst="rect">
            <a:avLst/>
          </a:prstGeom>
        </p:spPr>
      </p:pic>
    </p:spTree>
    <p:extLst>
      <p:ext uri="{BB962C8B-B14F-4D97-AF65-F5344CB8AC3E}">
        <p14:creationId xmlns:p14="http://schemas.microsoft.com/office/powerpoint/2010/main" val="3275207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BA629-8726-D8F9-64CF-9A4ED229752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7FF56F34-0C11-629B-BE91-EC7E67B16A8B}"/>
              </a:ext>
            </a:extLst>
          </p:cNvPr>
          <p:cNvSpPr>
            <a:spLocks noGrp="1"/>
          </p:cNvSpPr>
          <p:nvPr>
            <p:ph idx="1"/>
          </p:nvPr>
        </p:nvSpPr>
        <p:spPr/>
        <p:txBody>
          <a:bodyPr/>
          <a:lstStyle/>
          <a:p>
            <a:endParaRPr lang="nl-BE"/>
          </a:p>
        </p:txBody>
      </p:sp>
      <p:sp>
        <p:nvSpPr>
          <p:cNvPr id="4" name="Tijdelijke aanduiding voor inhoud 3">
            <a:extLst>
              <a:ext uri="{FF2B5EF4-FFF2-40B4-BE49-F238E27FC236}">
                <a16:creationId xmlns:a16="http://schemas.microsoft.com/office/drawing/2014/main" id="{D620FADB-573A-FB8D-30D1-5352BA24046D}"/>
              </a:ext>
            </a:extLst>
          </p:cNvPr>
          <p:cNvSpPr>
            <a:spLocks noGrp="1"/>
          </p:cNvSpPr>
          <p:nvPr>
            <p:ph idx="13"/>
          </p:nvPr>
        </p:nvSpPr>
        <p:spPr/>
        <p:txBody>
          <a:bodyPr/>
          <a:lstStyle/>
          <a:p>
            <a:endParaRPr lang="nl-BE"/>
          </a:p>
        </p:txBody>
      </p:sp>
    </p:spTree>
    <p:extLst>
      <p:ext uri="{BB962C8B-B14F-4D97-AF65-F5344CB8AC3E}">
        <p14:creationId xmlns:p14="http://schemas.microsoft.com/office/powerpoint/2010/main" val="1703537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CB2C-DA68-3F49-2999-4093AE582C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FBCC80-0B56-A3AD-F042-41C4D0C0DF6B}"/>
              </a:ext>
            </a:extLst>
          </p:cNvPr>
          <p:cNvSpPr>
            <a:spLocks noGrp="1"/>
          </p:cNvSpPr>
          <p:nvPr>
            <p:ph type="title"/>
          </p:nvPr>
        </p:nvSpPr>
        <p:spPr>
          <a:xfrm>
            <a:off x="684000" y="1225010"/>
            <a:ext cx="10062000" cy="666872"/>
          </a:xfrm>
        </p:spPr>
        <p:txBody>
          <a:bodyPr>
            <a:normAutofit fontScale="90000"/>
          </a:bodyPr>
          <a:lstStyle/>
          <a:p>
            <a:pPr algn="ctr"/>
            <a:r>
              <a:rPr lang="nl-BE" sz="5625" dirty="0"/>
              <a:t> </a:t>
            </a: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a:extLst>
              <a:ext uri="{FF2B5EF4-FFF2-40B4-BE49-F238E27FC236}">
                <a16:creationId xmlns:a16="http://schemas.microsoft.com/office/drawing/2014/main" id="{33013012-F6C7-D5B9-D83B-1FDCD8E89A40}"/>
              </a:ext>
            </a:extLst>
          </p:cNvPr>
          <p:cNvSpPr>
            <a:spLocks noGrp="1"/>
          </p:cNvSpPr>
          <p:nvPr>
            <p:ph idx="1"/>
          </p:nvPr>
        </p:nvSpPr>
        <p:spPr>
          <a:xfrm>
            <a:off x="415185" y="2608075"/>
            <a:ext cx="4735130" cy="4249925"/>
          </a:xfrm>
        </p:spPr>
        <p:txBody>
          <a:bodyPr>
            <a:normAutofit fontScale="40000" lnSpcReduction="20000"/>
          </a:bodyPr>
          <a:lstStyle/>
          <a:p>
            <a:pPr>
              <a:lnSpc>
                <a:spcPct val="115000"/>
              </a:lnSpc>
              <a:spcBef>
                <a:spcPts val="800"/>
              </a:spcBef>
              <a:spcAft>
                <a:spcPts val="800"/>
              </a:spcAft>
              <a:buNone/>
            </a:pPr>
            <a:r>
              <a:rPr lang="nl-BE"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Rivalry</a:t>
            </a:r>
            <a:r>
              <a:rPr lang="nl-BE"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6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6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Ename</a:t>
            </a:r>
            <a:endParaRPr lang="nl-BE" sz="6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After</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Treaty</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Verdun (843),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Scheldt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became</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border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river</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Ename (974)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grew</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into</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Ottonian</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frontier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stronghold</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Counts</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Flanders</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built Oudenaarde as a counterfort (1030).</a:t>
            </a:r>
            <a:endParaRPr lang="nl-BE" sz="4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Destruction</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Ename in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shifted</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population</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trade</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towards</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Oudenaarde.</a:t>
            </a:r>
            <a:endParaRPr lang="nl-BE" sz="4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city’s</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origins</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lie</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military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strategy</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5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territorial</a:t>
            </a:r>
            <a:r>
              <a:rPr lang="nl-BE" sz="45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control.</a:t>
            </a:r>
            <a:endParaRPr lang="nl-BE" sz="4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7" name="Afbeelding 6">
            <a:extLst>
              <a:ext uri="{FF2B5EF4-FFF2-40B4-BE49-F238E27FC236}">
                <a16:creationId xmlns:a16="http://schemas.microsoft.com/office/drawing/2014/main" id="{1BA7F09D-8C8A-E16E-D026-CB81105A5829}"/>
              </a:ext>
            </a:extLst>
          </p:cNvPr>
          <p:cNvPicPr>
            <a:picLocks noChangeAspect="1"/>
          </p:cNvPicPr>
          <p:nvPr/>
        </p:nvPicPr>
        <p:blipFill>
          <a:blip r:embed="rId3"/>
          <a:stretch>
            <a:fillRect/>
          </a:stretch>
        </p:blipFill>
        <p:spPr>
          <a:xfrm>
            <a:off x="5282952" y="2608075"/>
            <a:ext cx="6066046" cy="3414056"/>
          </a:xfrm>
          <a:prstGeom prst="rect">
            <a:avLst/>
          </a:prstGeom>
        </p:spPr>
      </p:pic>
    </p:spTree>
    <p:extLst>
      <p:ext uri="{BB962C8B-B14F-4D97-AF65-F5344CB8AC3E}">
        <p14:creationId xmlns:p14="http://schemas.microsoft.com/office/powerpoint/2010/main" val="1172722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49059-48BA-FD65-403B-512A8A4D36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99950B-02D1-B73B-A3A8-1199EC9E5D5A}"/>
              </a:ext>
            </a:extLst>
          </p:cNvPr>
          <p:cNvSpPr>
            <a:spLocks noGrp="1"/>
          </p:cNvSpPr>
          <p:nvPr>
            <p:ph type="title"/>
          </p:nvPr>
        </p:nvSpPr>
        <p:spPr>
          <a:xfrm>
            <a:off x="684000" y="1225010"/>
            <a:ext cx="10062000" cy="666872"/>
          </a:xfrm>
        </p:spPr>
        <p:txBody>
          <a:bodyPr>
            <a:normAutofit fontScale="90000"/>
          </a:bodyPr>
          <a:lstStyle/>
          <a:p>
            <a:pPr algn="ctr"/>
            <a:r>
              <a:rPr lang="nl-BE" sz="5625" dirty="0"/>
              <a:t> </a:t>
            </a: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a:extLst>
              <a:ext uri="{FF2B5EF4-FFF2-40B4-BE49-F238E27FC236}">
                <a16:creationId xmlns:a16="http://schemas.microsoft.com/office/drawing/2014/main" id="{4C1A81ED-1540-ED56-B352-280B14AD97E2}"/>
              </a:ext>
            </a:extLst>
          </p:cNvPr>
          <p:cNvSpPr>
            <a:spLocks noGrp="1"/>
          </p:cNvSpPr>
          <p:nvPr>
            <p:ph idx="1"/>
          </p:nvPr>
        </p:nvSpPr>
        <p:spPr>
          <a:xfrm>
            <a:off x="403806" y="2634652"/>
            <a:ext cx="4310920" cy="4034707"/>
          </a:xfrm>
        </p:spPr>
        <p:txBody>
          <a:bodyPr>
            <a:normAutofit fontScale="70000" lnSpcReduction="20000"/>
          </a:bodyPr>
          <a:lstStyle/>
          <a:p>
            <a:pPr>
              <a:lnSpc>
                <a:spcPct val="115000"/>
              </a:lnSpc>
              <a:spcBef>
                <a:spcPts val="800"/>
              </a:spcBef>
              <a:spcAft>
                <a:spcPts val="800"/>
              </a:spcAft>
              <a:buNone/>
            </a:pP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Scheldt as a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shaper</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endParaRPr lang="nl-BE"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Scheldt’s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natural</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meanders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strongly</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influenced</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urban</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growth</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Human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interventions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Burgschelde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(10th–11th c.), </a:t>
            </a:r>
            <a:r>
              <a:rPr lang="nl-B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Grachtschelde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(12th c.),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straightening</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t>
            </a:r>
            <a:r>
              <a:rPr lang="nl-B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Spei</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1155).</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Today</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these watercourses are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gone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but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their</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lines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survive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street</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pattern</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 engineering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played</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decisive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role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shaping</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11" name="Afbeelding 10">
            <a:extLst>
              <a:ext uri="{FF2B5EF4-FFF2-40B4-BE49-F238E27FC236}">
                <a16:creationId xmlns:a16="http://schemas.microsoft.com/office/drawing/2014/main" id="{C52C450B-A3A2-FFD3-C45F-5A3321ACB014}"/>
              </a:ext>
            </a:extLst>
          </p:cNvPr>
          <p:cNvPicPr>
            <a:picLocks noChangeAspect="1"/>
          </p:cNvPicPr>
          <p:nvPr/>
        </p:nvPicPr>
        <p:blipFill>
          <a:blip r:embed="rId2"/>
          <a:stretch>
            <a:fillRect/>
          </a:stretch>
        </p:blipFill>
        <p:spPr>
          <a:xfrm>
            <a:off x="5230109" y="2634652"/>
            <a:ext cx="5766329" cy="3890691"/>
          </a:xfrm>
          <a:prstGeom prst="rect">
            <a:avLst/>
          </a:prstGeom>
        </p:spPr>
      </p:pic>
    </p:spTree>
    <p:extLst>
      <p:ext uri="{BB962C8B-B14F-4D97-AF65-F5344CB8AC3E}">
        <p14:creationId xmlns:p14="http://schemas.microsoft.com/office/powerpoint/2010/main" val="420742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1225010"/>
            <a:ext cx="10062000" cy="666872"/>
          </a:xfrm>
        </p:spPr>
        <p:txBody>
          <a:bodyPr>
            <a:normAutofit fontScale="90000"/>
          </a:bodyPr>
          <a:lstStyle/>
          <a:p>
            <a:pPr algn="ct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p:cNvSpPr>
            <a:spLocks noGrp="1"/>
          </p:cNvSpPr>
          <p:nvPr>
            <p:ph idx="1"/>
          </p:nvPr>
        </p:nvSpPr>
        <p:spPr>
          <a:xfrm>
            <a:off x="530424" y="2344018"/>
            <a:ext cx="4849028" cy="4513982"/>
          </a:xfrm>
        </p:spPr>
        <p:txBody>
          <a:bodyPr>
            <a:normAutofit fontScale="77500" lnSpcReduction="20000"/>
          </a:bodyPr>
          <a:lstStyle/>
          <a:p>
            <a:pPr marL="0" indent="0">
              <a:buNone/>
            </a:pPr>
            <a:endParaRPr lang="nl-BE" sz="1875" dirty="0"/>
          </a:p>
          <a:p>
            <a:pPr>
              <a:lnSpc>
                <a:spcPct val="115000"/>
              </a:lnSpc>
              <a:spcBef>
                <a:spcPts val="800"/>
              </a:spcBef>
              <a:spcAft>
                <a:spcPts val="800"/>
              </a:spcAft>
              <a:buNone/>
            </a:pP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Two</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centres</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become</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a:t>
            </a:r>
            <a:endParaRPr lang="nl-BE"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 charter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granted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1189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Philip of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Alsace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Two</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centres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developed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Oudenaarde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left</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bank)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Pamele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(right bank).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Only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1593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were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both</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fully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united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Late 13th-century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expansion</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major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wall</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with</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five gates +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creation</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Market Square.</a:t>
            </a: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In </a:t>
            </a:r>
            <a:r>
              <a:rPr lang="nl-BE" sz="23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the</a:t>
            </a:r>
            <a:r>
              <a:rPr lang="nl-BE" sz="2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16th-century </a:t>
            </a:r>
            <a:r>
              <a:rPr lang="nl-BE" sz="2300" dirty="0" err="1">
                <a:latin typeface="Times New Roman" panose="02020603050405020304" pitchFamily="18" charset="0"/>
                <a:cs typeface="Times New Roman" panose="02020603050405020304" pitchFamily="18" charset="0"/>
              </a:rPr>
              <a:t>the</a:t>
            </a:r>
            <a:r>
              <a:rPr lang="nl-BE" sz="2300" dirty="0">
                <a:latin typeface="Times New Roman" panose="02020603050405020304" pitchFamily="18" charset="0"/>
                <a:cs typeface="Times New Roman" panose="02020603050405020304" pitchFamily="18" charset="0"/>
              </a:rPr>
              <a:t> </a:t>
            </a:r>
            <a:r>
              <a:rPr lang="nl-BE" sz="2300" dirty="0" err="1">
                <a:latin typeface="Times New Roman" panose="02020603050405020304" pitchFamily="18" charset="0"/>
                <a:cs typeface="Times New Roman" panose="02020603050405020304" pitchFamily="18" charset="0"/>
              </a:rPr>
              <a:t>city</a:t>
            </a:r>
            <a:r>
              <a:rPr lang="nl-BE" sz="2300" dirty="0">
                <a:latin typeface="Times New Roman" panose="02020603050405020304" pitchFamily="18" charset="0"/>
                <a:cs typeface="Times New Roman" panose="02020603050405020304" pitchFamily="18" charset="0"/>
              </a:rPr>
              <a:t> </a:t>
            </a:r>
            <a:r>
              <a:rPr lang="nl-BE" sz="2300" dirty="0" err="1">
                <a:latin typeface="Times New Roman" panose="02020603050405020304" pitchFamily="18" charset="0"/>
                <a:cs typeface="Times New Roman" panose="02020603050405020304" pitchFamily="18" charset="0"/>
              </a:rPr>
              <a:t>fortification</a:t>
            </a:r>
            <a:r>
              <a:rPr lang="nl-BE" sz="2300" dirty="0">
                <a:latin typeface="Times New Roman" panose="02020603050405020304" pitchFamily="18" charset="0"/>
                <a:cs typeface="Times New Roman" panose="02020603050405020304" pitchFamily="18" charset="0"/>
              </a:rPr>
              <a:t> was </a:t>
            </a:r>
            <a:r>
              <a:rPr lang="nl-BE" sz="2300" dirty="0" err="1">
                <a:latin typeface="Times New Roman" panose="02020603050405020304" pitchFamily="18" charset="0"/>
                <a:cs typeface="Times New Roman" panose="02020603050405020304" pitchFamily="18" charset="0"/>
              </a:rPr>
              <a:t>equipped</a:t>
            </a:r>
            <a:r>
              <a:rPr lang="nl-BE" sz="2300" dirty="0">
                <a:latin typeface="Times New Roman" panose="02020603050405020304" pitchFamily="18" charset="0"/>
                <a:cs typeface="Times New Roman" panose="02020603050405020304" pitchFamily="18" charset="0"/>
              </a:rPr>
              <a:t> </a:t>
            </a:r>
            <a:r>
              <a:rPr lang="nl-BE" sz="2300" dirty="0" err="1">
                <a:latin typeface="Times New Roman" panose="02020603050405020304" pitchFamily="18" charset="0"/>
                <a:cs typeface="Times New Roman" panose="02020603050405020304" pitchFamily="18" charset="0"/>
              </a:rPr>
              <a:t>with</a:t>
            </a:r>
            <a:r>
              <a:rPr lang="nl-BE" sz="2300" dirty="0">
                <a:latin typeface="Times New Roman" panose="02020603050405020304" pitchFamily="18" charset="0"/>
                <a:cs typeface="Times New Roman" panose="02020603050405020304" pitchFamily="18" charset="0"/>
              </a:rPr>
              <a:t> bastions.</a:t>
            </a:r>
            <a:endParaRPr lang="nl-BE" sz="23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Almost</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nothing</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medieval</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structure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survives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above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ground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sp>
        <p:nvSpPr>
          <p:cNvPr id="9" name="Tekstvak 8"/>
          <p:cNvSpPr txBox="1"/>
          <p:nvPr/>
        </p:nvSpPr>
        <p:spPr>
          <a:xfrm>
            <a:off x="5787008" y="6356067"/>
            <a:ext cx="2658811" cy="338554"/>
          </a:xfrm>
          <a:prstGeom prst="rect">
            <a:avLst/>
          </a:prstGeom>
          <a:noFill/>
        </p:spPr>
        <p:txBody>
          <a:bodyPr wrap="square" rtlCol="0">
            <a:spAutoFit/>
          </a:bodyPr>
          <a:lstStyle/>
          <a:p>
            <a:r>
              <a:rPr lang="nl-BE" sz="800" dirty="0"/>
              <a:t>© Map van Deventer, </a:t>
            </a:r>
          </a:p>
          <a:p>
            <a:r>
              <a:rPr lang="nl-BE" sz="800" dirty="0"/>
              <a:t>ca. 1585</a:t>
            </a:r>
          </a:p>
        </p:txBody>
      </p:sp>
      <p:pic>
        <p:nvPicPr>
          <p:cNvPr id="4" name="Afbeelding 3" descr="Afbeelding met kaart, atlas, tekst&#10;&#10;Door AI gegenereerde inhoud is mogelijk onjuist.">
            <a:extLst>
              <a:ext uri="{FF2B5EF4-FFF2-40B4-BE49-F238E27FC236}">
                <a16:creationId xmlns:a16="http://schemas.microsoft.com/office/drawing/2014/main" id="{BC45A21F-9B6D-F8D2-3936-5011886929FA}"/>
              </a:ext>
            </a:extLst>
          </p:cNvPr>
          <p:cNvPicPr>
            <a:picLocks noChangeAspect="1"/>
          </p:cNvPicPr>
          <p:nvPr/>
        </p:nvPicPr>
        <p:blipFill>
          <a:blip r:embed="rId3">
            <a:extLst>
              <a:ext uri="{28A0092B-C50C-407E-A947-70E740481C1C}">
                <a14:useLocalDpi xmlns:a14="http://schemas.microsoft.com/office/drawing/2010/main" val="0"/>
              </a:ext>
            </a:extLst>
          </a:blip>
          <a:srcRect l="17762" t="17401" b="33713"/>
          <a:stretch>
            <a:fillRect/>
          </a:stretch>
        </p:blipFill>
        <p:spPr bwMode="auto">
          <a:xfrm>
            <a:off x="6050549" y="2708920"/>
            <a:ext cx="5366736" cy="3600400"/>
          </a:xfrm>
          <a:prstGeom prst="rect">
            <a:avLst/>
          </a:prstGeom>
          <a:noFill/>
          <a:ln>
            <a:noFill/>
          </a:ln>
        </p:spPr>
      </p:pic>
    </p:spTree>
    <p:extLst>
      <p:ext uri="{BB962C8B-B14F-4D97-AF65-F5344CB8AC3E}">
        <p14:creationId xmlns:p14="http://schemas.microsoft.com/office/powerpoint/2010/main" val="325753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1225010"/>
            <a:ext cx="10062000" cy="666872"/>
          </a:xfrm>
        </p:spPr>
        <p:txBody>
          <a:bodyPr>
            <a:normAutofit fontScale="90000"/>
          </a:bodyPr>
          <a:lstStyle/>
          <a:p>
            <a:pPr algn="ctr"/>
            <a:r>
              <a:rPr lang="nl-BE" sz="5625" dirty="0"/>
              <a:t> </a:t>
            </a: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p:cNvSpPr>
            <a:spLocks noGrp="1"/>
          </p:cNvSpPr>
          <p:nvPr>
            <p:ph idx="1"/>
          </p:nvPr>
        </p:nvSpPr>
        <p:spPr>
          <a:xfrm>
            <a:off x="228162" y="2501875"/>
            <a:ext cx="6145377" cy="4671541"/>
          </a:xfrm>
        </p:spPr>
        <p:txBody>
          <a:bodyPr>
            <a:normAutofit fontScale="47500" lnSpcReduction="20000"/>
          </a:bodyPr>
          <a:lstStyle/>
          <a:p>
            <a:pPr>
              <a:lnSpc>
                <a:spcPct val="115000"/>
              </a:lnSpc>
              <a:spcBef>
                <a:spcPts val="800"/>
              </a:spcBef>
              <a:spcAft>
                <a:spcPts val="800"/>
              </a:spcAft>
              <a:buNone/>
            </a:pPr>
            <a:r>
              <a:rPr lang="nl-BE" sz="5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Vauban</a:t>
            </a:r>
            <a:r>
              <a:rPr lang="nl-BE" sz="5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5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5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5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17th-century</a:t>
            </a:r>
            <a:endParaRPr lang="nl-BE" sz="5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Around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1670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city</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modernised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as a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under</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Louis XIV.</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Vauban-style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works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four</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bastions,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ravelins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lunettes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wide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moats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After</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War of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Spanish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Succession</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area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returned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Southern Netherlands.</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Emperor</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Joseph II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ordered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demolition</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of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fortifications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1782</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Liedts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family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purchased</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large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sections</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influencing</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later landscape of </a:t>
            </a:r>
            <a:r>
              <a:rPr lang="nl-BE"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Liedtspark.</a:t>
            </a:r>
            <a:endParaRPr lang="nl-BE" sz="4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indent="0">
              <a:buNone/>
            </a:pPr>
            <a:endParaRPr lang="nl-BE" sz="1875" dirty="0"/>
          </a:p>
        </p:txBody>
      </p:sp>
      <p:pic>
        <p:nvPicPr>
          <p:cNvPr id="8" name="Afbeelding 7" descr="Afbeelding met kunst, tekst, kaart&#10;&#10;Door AI gegenereerde inhoud is mogelijk onjuist.">
            <a:extLst>
              <a:ext uri="{FF2B5EF4-FFF2-40B4-BE49-F238E27FC236}">
                <a16:creationId xmlns:a16="http://schemas.microsoft.com/office/drawing/2014/main" id="{D37C3778-EADA-58B6-B3C4-8852B9D1B44B}"/>
              </a:ext>
            </a:extLst>
          </p:cNvPr>
          <p:cNvPicPr>
            <a:picLocks noChangeAspect="1"/>
          </p:cNvPicPr>
          <p:nvPr/>
        </p:nvPicPr>
        <p:blipFill>
          <a:blip r:embed="rId3"/>
          <a:srcRect l="23470" t="29403" r="26186" b="22624"/>
          <a:stretch>
            <a:fillRect/>
          </a:stretch>
        </p:blipFill>
        <p:spPr>
          <a:xfrm>
            <a:off x="6315306" y="2874425"/>
            <a:ext cx="5037815" cy="3631913"/>
          </a:xfrm>
          <a:prstGeom prst="rect">
            <a:avLst/>
          </a:prstGeom>
        </p:spPr>
      </p:pic>
    </p:spTree>
    <p:extLst>
      <p:ext uri="{BB962C8B-B14F-4D97-AF65-F5344CB8AC3E}">
        <p14:creationId xmlns:p14="http://schemas.microsoft.com/office/powerpoint/2010/main" val="2481035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1225010"/>
            <a:ext cx="10062000" cy="666872"/>
          </a:xfrm>
        </p:spPr>
        <p:txBody>
          <a:bodyPr>
            <a:normAutofit fontScale="90000"/>
          </a:bodyPr>
          <a:lstStyle/>
          <a:p>
            <a:pPr algn="ctr"/>
            <a:r>
              <a:rPr lang="nl-BE" sz="5625" dirty="0"/>
              <a:t> </a:t>
            </a:r>
            <a:r>
              <a:rPr lang="nl-BE" sz="5625" dirty="0">
                <a:solidFill>
                  <a:schemeClr val="bg1"/>
                </a:solidFill>
              </a:rPr>
              <a:t>  Part 1 – Historical </a:t>
            </a:r>
            <a:r>
              <a:rPr lang="nl-BE" sz="5625" dirty="0" err="1">
                <a:solidFill>
                  <a:schemeClr val="bg1"/>
                </a:solidFill>
              </a:rPr>
              <a:t>evolution</a:t>
            </a:r>
            <a:endParaRPr lang="nl-BE" sz="5625" dirty="0">
              <a:solidFill>
                <a:schemeClr val="bg1"/>
              </a:solidFill>
            </a:endParaRPr>
          </a:p>
        </p:txBody>
      </p:sp>
      <p:sp>
        <p:nvSpPr>
          <p:cNvPr id="3" name="Tijdelijke aanduiding voor inhoud 2"/>
          <p:cNvSpPr>
            <a:spLocks noGrp="1"/>
          </p:cNvSpPr>
          <p:nvPr>
            <p:ph idx="1"/>
          </p:nvPr>
        </p:nvSpPr>
        <p:spPr>
          <a:xfrm>
            <a:off x="176808" y="2576806"/>
            <a:ext cx="4958992" cy="4046880"/>
          </a:xfrm>
        </p:spPr>
        <p:txBody>
          <a:bodyPr>
            <a:normAutofit/>
          </a:bodyPr>
          <a:lstStyle/>
          <a:p>
            <a:pPr>
              <a:lnSpc>
                <a:spcPct val="115000"/>
              </a:lnSpc>
              <a:spcBef>
                <a:spcPts val="800"/>
              </a:spcBef>
              <a:spcAft>
                <a:spcPts val="800"/>
              </a:spcAft>
              <a:buNone/>
            </a:pPr>
            <a:r>
              <a:rPr lang="nl-B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t>
            </a:r>
            <a:r>
              <a:rPr lang="nl-BE"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impressive</a:t>
            </a:r>
            <a:r>
              <a:rPr lang="nl-BE"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18th-century </a:t>
            </a:r>
            <a:r>
              <a:rPr lang="nl-BE"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fortress</a:t>
            </a:r>
            <a:endParaRPr lang="nl-BE" sz="2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Maps</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Nézot model, c. 1746) show a vast double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defensive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line.</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Clearly</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visible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bastions,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ravelins</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ramparts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moats</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It is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difficult</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imagine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today</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how</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fortified</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Oudenaarde </a:t>
            </a:r>
            <a:r>
              <a:rPr lang="nl-BE"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once</a:t>
            </a:r>
            <a:r>
              <a:rPr lang="nl-BE"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was.</a:t>
            </a:r>
            <a:endParaRPr lang="nl-BE"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kstvak 8"/>
          <p:cNvSpPr txBox="1"/>
          <p:nvPr/>
        </p:nvSpPr>
        <p:spPr>
          <a:xfrm>
            <a:off x="5539634" y="6525344"/>
            <a:ext cx="4927894" cy="338554"/>
          </a:xfrm>
          <a:prstGeom prst="rect">
            <a:avLst/>
          </a:prstGeom>
          <a:noFill/>
        </p:spPr>
        <p:txBody>
          <a:bodyPr wrap="square" rtlCol="0">
            <a:spAutoFit/>
          </a:bodyPr>
          <a:lstStyle/>
          <a:p>
            <a:r>
              <a:rPr lang="nl-BE" sz="800" dirty="0"/>
              <a:t>© ‘Panoramisch waarheidsgetrouw zicht op de stad Oudenaarde met zijn stervormige omwalling en versterking van </a:t>
            </a:r>
            <a:r>
              <a:rPr lang="nl-BE" sz="800" dirty="0" err="1"/>
              <a:t>Vauban</a:t>
            </a:r>
            <a:r>
              <a:rPr lang="nl-BE" sz="800" dirty="0"/>
              <a:t>’ door I.D. </a:t>
            </a:r>
            <a:r>
              <a:rPr lang="nl-BE" sz="800" dirty="0" err="1"/>
              <a:t>Maire</a:t>
            </a:r>
            <a:r>
              <a:rPr lang="nl-BE" sz="800" dirty="0"/>
              <a:t> (stadhuis Oudenaarde)</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960" y="2348880"/>
            <a:ext cx="5898232" cy="4114017"/>
          </a:xfrm>
          <a:prstGeom prst="rect">
            <a:avLst/>
          </a:prstGeom>
        </p:spPr>
      </p:pic>
    </p:spTree>
    <p:extLst>
      <p:ext uri="{BB962C8B-B14F-4D97-AF65-F5344CB8AC3E}">
        <p14:creationId xmlns:p14="http://schemas.microsoft.com/office/powerpoint/2010/main" val="172869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000" y="1225010"/>
            <a:ext cx="10062000" cy="666872"/>
          </a:xfrm>
        </p:spPr>
        <p:txBody>
          <a:bodyPr>
            <a:normAutofit fontScale="90000"/>
          </a:bodyPr>
          <a:lstStyle/>
          <a:p>
            <a:pPr algn="ctr"/>
            <a:r>
              <a:rPr lang="nl-BE" sz="5625" dirty="0"/>
              <a:t>   Part 1 – Historical </a:t>
            </a:r>
            <a:r>
              <a:rPr lang="nl-BE" sz="5625" dirty="0" err="1"/>
              <a:t>evolution</a:t>
            </a:r>
            <a:endParaRPr lang="nl-BE" sz="5625" dirty="0">
              <a:solidFill>
                <a:schemeClr val="bg1"/>
              </a:solidFill>
            </a:endParaRPr>
          </a:p>
        </p:txBody>
      </p:sp>
      <p:sp>
        <p:nvSpPr>
          <p:cNvPr id="3" name="Tijdelijke aanduiding voor inhoud 2"/>
          <p:cNvSpPr>
            <a:spLocks noGrp="1"/>
          </p:cNvSpPr>
          <p:nvPr>
            <p:ph idx="1"/>
          </p:nvPr>
        </p:nvSpPr>
        <p:spPr>
          <a:xfrm>
            <a:off x="458416" y="2276872"/>
            <a:ext cx="4958992" cy="4752528"/>
          </a:xfrm>
        </p:spPr>
        <p:txBody>
          <a:bodyPr>
            <a:normAutofit fontScale="77500" lnSpcReduction="20000"/>
          </a:bodyPr>
          <a:lstStyle/>
          <a:p>
            <a:pPr>
              <a:lnSpc>
                <a:spcPct val="115000"/>
              </a:lnSpc>
              <a:spcBef>
                <a:spcPts val="800"/>
              </a:spcBef>
              <a:spcAft>
                <a:spcPts val="800"/>
              </a:spcAft>
              <a:buNone/>
            </a:pP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19th-century: Dutch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rule</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&amp; </a:t>
            </a:r>
            <a:r>
              <a:rPr lang="nl-BE"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Kezelfort</a:t>
            </a:r>
            <a:endParaRPr lang="nl-BE" sz="14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New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bastioned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fortifications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were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started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 1821, but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halted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after</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Belgian</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independence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Kezelfort built as part of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Wellington Barrier system.</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Features: dry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moat</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bombproof</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casemates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underground passages,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unique</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countermine system.</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Bef>
                <a:spcPts val="800"/>
              </a:spcBef>
              <a:spcAft>
                <a:spcPts val="800"/>
              </a:spcAft>
              <a:buSzPts val="1000"/>
              <a:buFont typeface="Symbol" panose="05050102010706020507" pitchFamily="18" charset="2"/>
              <a:buChar char=""/>
              <a:tabLst>
                <a:tab pos="457200" algn="l"/>
              </a:tabLst>
            </a:pP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Used</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by</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German</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troops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shooting</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exercises</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during</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BE" sz="23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both</a:t>
            </a:r>
            <a:r>
              <a:rPr lang="nl-BE"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World Wars.</a:t>
            </a:r>
            <a:endParaRPr lang="nl-BE" sz="23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spcBef>
                <a:spcPts val="800"/>
              </a:spcBef>
              <a:spcAft>
                <a:spcPts val="800"/>
              </a:spcAft>
              <a:buNone/>
            </a:pPr>
            <a:r>
              <a:rPr lang="nl-BE" sz="2300" dirty="0" err="1">
                <a:effectLst/>
                <a:latin typeface="Times New Roman" panose="02020603050405020304" pitchFamily="18" charset="0"/>
                <a:ea typeface="Times New Roman" panose="02020603050405020304" pitchFamily="18" charset="0"/>
              </a:rPr>
              <a:t>Today</a:t>
            </a:r>
            <a:r>
              <a:rPr lang="nl-BE" sz="2300" dirty="0">
                <a:effectLst/>
                <a:latin typeface="Times New Roman" panose="02020603050405020304" pitchFamily="18" charset="0"/>
                <a:ea typeface="Times New Roman" panose="02020603050405020304" pitchFamily="18" charset="0"/>
              </a:rPr>
              <a:t>: </a:t>
            </a:r>
            <a:r>
              <a:rPr lang="nl-BE" sz="2300" dirty="0" err="1">
                <a:effectLst/>
                <a:latin typeface="Times New Roman" panose="02020603050405020304" pitchFamily="18" charset="0"/>
                <a:ea typeface="Times New Roman" panose="02020603050405020304" pitchFamily="18" charset="0"/>
              </a:rPr>
              <a:t>highly</a:t>
            </a:r>
            <a:r>
              <a:rPr lang="nl-BE" sz="2300" dirty="0">
                <a:effectLst/>
                <a:latin typeface="Times New Roman" panose="02020603050405020304" pitchFamily="18" charset="0"/>
                <a:ea typeface="Times New Roman" panose="02020603050405020304" pitchFamily="18" charset="0"/>
              </a:rPr>
              <a:t> </a:t>
            </a:r>
            <a:r>
              <a:rPr lang="nl-BE" sz="2300" dirty="0" err="1">
                <a:effectLst/>
                <a:latin typeface="Times New Roman" panose="02020603050405020304" pitchFamily="18" charset="0"/>
                <a:ea typeface="Times New Roman" panose="02020603050405020304" pitchFamily="18" charset="0"/>
              </a:rPr>
              <a:t>valuable</a:t>
            </a:r>
            <a:r>
              <a:rPr lang="nl-BE" sz="2300" dirty="0">
                <a:effectLst/>
                <a:latin typeface="Times New Roman" panose="02020603050405020304" pitchFamily="18" charset="0"/>
                <a:ea typeface="Times New Roman" panose="02020603050405020304" pitchFamily="18" charset="0"/>
              </a:rPr>
              <a:t> but fragile </a:t>
            </a:r>
            <a:r>
              <a:rPr lang="nl-BE" sz="2300" dirty="0" err="1">
                <a:effectLst/>
                <a:latin typeface="Times New Roman" panose="02020603050405020304" pitchFamily="18" charset="0"/>
                <a:ea typeface="Times New Roman" panose="02020603050405020304" pitchFamily="18" charset="0"/>
              </a:rPr>
              <a:t>and</a:t>
            </a:r>
            <a:r>
              <a:rPr lang="nl-BE" sz="2300" dirty="0">
                <a:effectLst/>
                <a:latin typeface="Times New Roman" panose="02020603050405020304" pitchFamily="18" charset="0"/>
                <a:ea typeface="Times New Roman" panose="02020603050405020304" pitchFamily="18" charset="0"/>
              </a:rPr>
              <a:t> </a:t>
            </a:r>
            <a:r>
              <a:rPr lang="nl-BE" sz="2300" dirty="0" err="1">
                <a:effectLst/>
                <a:latin typeface="Times New Roman" panose="02020603050405020304" pitchFamily="18" charset="0"/>
                <a:ea typeface="Times New Roman" panose="02020603050405020304" pitchFamily="18" charset="0"/>
              </a:rPr>
              <a:t>partly</a:t>
            </a:r>
            <a:r>
              <a:rPr lang="nl-BE" sz="2300" dirty="0">
                <a:effectLst/>
                <a:latin typeface="Times New Roman" panose="02020603050405020304" pitchFamily="18" charset="0"/>
                <a:ea typeface="Times New Roman" panose="02020603050405020304" pitchFamily="18" charset="0"/>
              </a:rPr>
              <a:t> </a:t>
            </a:r>
            <a:r>
              <a:rPr lang="nl-BE" sz="2300" dirty="0" err="1">
                <a:effectLst/>
                <a:latin typeface="Times New Roman" panose="02020603050405020304" pitchFamily="18" charset="0"/>
                <a:ea typeface="Times New Roman" panose="02020603050405020304" pitchFamily="18" charset="0"/>
              </a:rPr>
              <a:t>inaccessible</a:t>
            </a:r>
            <a:r>
              <a:rPr lang="nl-BE" sz="2300" dirty="0">
                <a:effectLst/>
                <a:latin typeface="Times New Roman" panose="02020603050405020304" pitchFamily="18" charset="0"/>
                <a:ea typeface="Times New Roman" panose="02020603050405020304" pitchFamily="18" charset="0"/>
              </a:rPr>
              <a:t>.</a:t>
            </a:r>
            <a:endParaRPr lang="nl-BE" sz="2300" dirty="0"/>
          </a:p>
        </p:txBody>
      </p:sp>
      <p:pic>
        <p:nvPicPr>
          <p:cNvPr id="1026" name="Picture 2" descr="Kan een afbeelding zijn van de tekst 'KEZELFORT mijngangen grote en kleine 村 koffers droge gracht contra- contra-escarpe escarpe koffers escarpe kazerne Ilmagazijn magazijn gangenstelsei (ondergronds) koffers terreplein keelgalerij toren 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952" y="4703416"/>
            <a:ext cx="3312368" cy="206925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stretch>
            <a:fillRect/>
          </a:stretch>
        </p:blipFill>
        <p:spPr>
          <a:xfrm>
            <a:off x="6434613" y="2208854"/>
            <a:ext cx="4321414" cy="2352770"/>
          </a:xfrm>
          <a:prstGeom prst="rect">
            <a:avLst/>
          </a:prstGeom>
        </p:spPr>
      </p:pic>
      <p:pic>
        <p:nvPicPr>
          <p:cNvPr id="5" name="Picture 2">
            <a:extLst>
              <a:ext uri="{FF2B5EF4-FFF2-40B4-BE49-F238E27FC236}">
                <a16:creationId xmlns:a16="http://schemas.microsoft.com/office/drawing/2014/main" id="{6021ED64-155A-67B5-6F5B-73DF798BF8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01" t="2239" r="25430" b="11052"/>
          <a:stretch>
            <a:fillRect/>
          </a:stretch>
        </p:blipFill>
        <p:spPr bwMode="auto">
          <a:xfrm>
            <a:off x="8595320" y="4578704"/>
            <a:ext cx="2834680" cy="227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371765"/>
      </p:ext>
    </p:extLst>
  </p:cSld>
  <p:clrMapOvr>
    <a:masterClrMapping/>
  </p:clrMapOvr>
</p:sld>
</file>

<file path=ppt/theme/theme1.xml><?xml version="1.0" encoding="utf-8"?>
<a:theme xmlns:a="http://schemas.openxmlformats.org/drawingml/2006/main" name="Stad Oudenaarde">
  <a:themeElements>
    <a:clrScheme name="Stad Oudenaarde">
      <a:dk1>
        <a:sysClr val="windowText" lastClr="000000"/>
      </a:dk1>
      <a:lt1>
        <a:sysClr val="window" lastClr="FFFFFF"/>
      </a:lt1>
      <a:dk2>
        <a:srgbClr val="575757"/>
      </a:dk2>
      <a:lt2>
        <a:srgbClr val="E7E6E6"/>
      </a:lt2>
      <a:accent1>
        <a:srgbClr val="97804A"/>
      </a:accent1>
      <a:accent2>
        <a:srgbClr val="5F5333"/>
      </a:accent2>
      <a:accent3>
        <a:srgbClr val="A5A5A5"/>
      </a:accent3>
      <a:accent4>
        <a:srgbClr val="575757"/>
      </a:accent4>
      <a:accent5>
        <a:srgbClr val="3D3D3D"/>
      </a:accent5>
      <a:accent6>
        <a:srgbClr val="2A2A2A"/>
      </a:accent6>
      <a:hlink>
        <a:srgbClr val="0563C1"/>
      </a:hlink>
      <a:folHlink>
        <a:srgbClr val="954F72"/>
      </a:folHlink>
    </a:clrScheme>
    <a:fontScheme name="NeueHaasGroteskText Pro">
      <a:majorFont>
        <a:latin typeface="NeueHaasGroteskText Pro Md"/>
        <a:ea typeface=""/>
        <a:cs typeface=""/>
      </a:majorFont>
      <a:minorFont>
        <a:latin typeface="NeueHaasGrotesk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d Oudenaarde - PPT template v1.0" id="{3EA89AB4-3300-4C30-A1A6-584D2D0D3E84}" vid="{0C49DEF9-57A3-40B2-9216-C4D9465D74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Stad Oudenaarde - PPT template v1.0 (1)</Template>
  <TotalTime>2373</TotalTime>
  <Words>3118</Words>
  <Application>Microsoft Office PowerPoint</Application>
  <PresentationFormat>Aangepast</PresentationFormat>
  <Paragraphs>230</Paragraphs>
  <Slides>30</Slides>
  <Notes>18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30</vt:i4>
      </vt:variant>
    </vt:vector>
  </HeadingPairs>
  <TitlesOfParts>
    <vt:vector size="39" baseType="lpstr">
      <vt:lpstr>Arial</vt:lpstr>
      <vt:lpstr>Calibri</vt:lpstr>
      <vt:lpstr>Corbel</vt:lpstr>
      <vt:lpstr>Courier New</vt:lpstr>
      <vt:lpstr>NeueHaasGroteskText Pro</vt:lpstr>
      <vt:lpstr>NeueHaasGroteskText Pro Md</vt:lpstr>
      <vt:lpstr>Symbol</vt:lpstr>
      <vt:lpstr>Times New Roman</vt:lpstr>
      <vt:lpstr>Stad Oudenaarde</vt:lpstr>
      <vt:lpstr>  Oudenaarde: Fortress City – Past, Present and Future – History, achievements &amp; vision –   City of Oudenaarde </vt:lpstr>
      <vt:lpstr>PowerPoint-presentatie</vt:lpstr>
      <vt:lpstr>  Part 1 - Historical evolution</vt:lpstr>
      <vt:lpstr>  Part 1 - Historical evolution</vt:lpstr>
      <vt:lpstr>  Part 1 - Historical evolution</vt:lpstr>
      <vt:lpstr>  Part 1 - Historical evolution</vt:lpstr>
      <vt:lpstr>   Part 1 – Historical evolution</vt:lpstr>
      <vt:lpstr>   Part 1 – Historical evolution</vt:lpstr>
      <vt:lpstr>   Part 1 – Historical evolution</vt:lpstr>
      <vt:lpstr> Part 2 – Tourism &amp; heritage initiatives</vt:lpstr>
      <vt:lpstr> Part 2 – Tourism &amp; heritage initiatives</vt:lpstr>
      <vt:lpstr>  Part 2 – Tourism &amp; heritage initiatives</vt:lpstr>
      <vt:lpstr>  Part 2 – Tourism &amp; heritage initiatives</vt:lpstr>
      <vt:lpstr>  Part 2 – Tourism &amp; heritage initiatives</vt:lpstr>
      <vt:lpstr>  Part 2 – Tourism &amp; heritage initiatives</vt:lpstr>
      <vt:lpstr>Location excavated parts  within the city fortress</vt:lpstr>
      <vt:lpstr>Oudenaarde Bergen-op-Zoomplein</vt:lpstr>
      <vt:lpstr>Oudenaarde Kasteelstraat</vt:lpstr>
      <vt:lpstr>Oudenaarde Brandwoeker</vt:lpstr>
      <vt:lpstr>Oudenaarde Baarstraat</vt:lpstr>
      <vt:lpstr>Oudenaarde Broodstraat</vt:lpstr>
      <vt:lpstr>Oudenaarde De Ham</vt:lpstr>
      <vt:lpstr>Oudenaarde Tacambaroplein</vt:lpstr>
      <vt:lpstr>  Part 2 – Tourism &amp; heritage initiatives</vt:lpstr>
      <vt:lpstr>  Part 3 – Vision for the future</vt:lpstr>
      <vt:lpstr>  Part 3 – Vision for the future</vt:lpstr>
      <vt:lpstr>  Part 3 – Vision for the future</vt:lpstr>
      <vt:lpstr>PowerPoint-presentatie</vt:lpstr>
      <vt:lpstr>PowerPoint-presentatie</vt:lpstr>
      <vt:lpstr>PowerPoint-presentatie</vt:lpstr>
    </vt:vector>
  </TitlesOfParts>
  <Company>Stadsbestuur Oudenaarde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Nathalie Lievyns</dc:creator>
  <cp:lastModifiedBy>Eva Roels</cp:lastModifiedBy>
  <cp:revision>83</cp:revision>
  <cp:lastPrinted>2021-10-11T08:06:30Z</cp:lastPrinted>
  <dcterms:created xsi:type="dcterms:W3CDTF">2021-06-08T07:10:40Z</dcterms:created>
  <dcterms:modified xsi:type="dcterms:W3CDTF">2025-12-03T08:30:28Z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2020-12-21T00:00:00Z</vt:filetime>
  </property>
  <property fmtid="{D5CDD505-2E9C-101B-9397-08002B2CF9AE}" pid="3" name="Creator">
    <vt:lpwstr>Adobe InDesign 16.0 (Macintosh)</vt:lpwstr>
  </property>
  <property fmtid="{D5CDD505-2E9C-101B-9397-08002B2CF9AE}" pid="4" name="LastSaved">
    <vt:filetime>2020-12-21T00:00:00Z</vt:filetime>
  </property>
</Properties>
</file>