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851" r:id="rId2"/>
    <p:sldId id="368" r:id="rId3"/>
    <p:sldId id="407" r:id="rId4"/>
    <p:sldId id="853" r:id="rId5"/>
    <p:sldId id="841" r:id="rId6"/>
    <p:sldId id="852" r:id="rId7"/>
    <p:sldId id="842" r:id="rId8"/>
    <p:sldId id="850" r:id="rId9"/>
    <p:sldId id="276" r:id="rId10"/>
    <p:sldId id="854" r:id="rId11"/>
    <p:sldId id="270" r:id="rId12"/>
    <p:sldId id="287" r:id="rId13"/>
    <p:sldId id="28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04ECF-5B9C-46F8-8E25-5BC3C96B01DE}" v="17" dt="2025-12-02T07:37:51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wering, H.M. (Maikel)" userId="0db8bfd6-d997-4a4b-8956-7e6ae30ec335" providerId="ADAL" clId="{EB49EDF6-9C3F-454A-ADCD-754AEB9776C7}"/>
    <pc:docChg chg="delSld modSld sldOrd">
      <pc:chgData name="Zwering, H.M. (Maikel)" userId="0db8bfd6-d997-4a4b-8956-7e6ae30ec335" providerId="ADAL" clId="{EB49EDF6-9C3F-454A-ADCD-754AEB9776C7}" dt="2025-12-02T07:38:03.878" v="142" actId="14100"/>
      <pc:docMkLst>
        <pc:docMk/>
      </pc:docMkLst>
      <pc:sldChg chg="modSp mod">
        <pc:chgData name="Zwering, H.M. (Maikel)" userId="0db8bfd6-d997-4a4b-8956-7e6ae30ec335" providerId="ADAL" clId="{EB49EDF6-9C3F-454A-ADCD-754AEB9776C7}" dt="2025-11-27T14:26:47.738" v="128" actId="255"/>
        <pc:sldMkLst>
          <pc:docMk/>
          <pc:sldMk cId="1852767206" sldId="270"/>
        </pc:sldMkLst>
        <pc:spChg chg="mod">
          <ac:chgData name="Zwering, H.M. (Maikel)" userId="0db8bfd6-d997-4a4b-8956-7e6ae30ec335" providerId="ADAL" clId="{EB49EDF6-9C3F-454A-ADCD-754AEB9776C7}" dt="2025-11-27T14:26:47.738" v="128" actId="255"/>
          <ac:spMkLst>
            <pc:docMk/>
            <pc:sldMk cId="1852767206" sldId="270"/>
            <ac:spMk id="3" creationId="{29840B03-E375-AEC3-DE7F-8940EEA06C30}"/>
          </ac:spMkLst>
        </pc:spChg>
      </pc:sldChg>
      <pc:sldChg chg="addSp modSp mod ord">
        <pc:chgData name="Zwering, H.M. (Maikel)" userId="0db8bfd6-d997-4a4b-8956-7e6ae30ec335" providerId="ADAL" clId="{EB49EDF6-9C3F-454A-ADCD-754AEB9776C7}" dt="2025-11-27T14:25:59.418" v="126" actId="12"/>
        <pc:sldMkLst>
          <pc:docMk/>
          <pc:sldMk cId="3908510720" sldId="276"/>
        </pc:sldMkLst>
        <pc:spChg chg="mod">
          <ac:chgData name="Zwering, H.M. (Maikel)" userId="0db8bfd6-d997-4a4b-8956-7e6ae30ec335" providerId="ADAL" clId="{EB49EDF6-9C3F-454A-ADCD-754AEB9776C7}" dt="2025-11-27T14:25:59.418" v="126" actId="12"/>
          <ac:spMkLst>
            <pc:docMk/>
            <pc:sldMk cId="3908510720" sldId="276"/>
            <ac:spMk id="3" creationId="{29840B03-E375-AEC3-DE7F-8940EEA06C30}"/>
          </ac:spMkLst>
        </pc:spChg>
      </pc:sldChg>
      <pc:sldChg chg="del">
        <pc:chgData name="Zwering, H.M. (Maikel)" userId="0db8bfd6-d997-4a4b-8956-7e6ae30ec335" providerId="ADAL" clId="{EB49EDF6-9C3F-454A-ADCD-754AEB9776C7}" dt="2025-11-27T13:49:02.965" v="0" actId="2696"/>
        <pc:sldMkLst>
          <pc:docMk/>
          <pc:sldMk cId="3739220364" sldId="282"/>
        </pc:sldMkLst>
      </pc:sldChg>
      <pc:sldChg chg="modSp mod">
        <pc:chgData name="Zwering, H.M. (Maikel)" userId="0db8bfd6-d997-4a4b-8956-7e6ae30ec335" providerId="ADAL" clId="{EB49EDF6-9C3F-454A-ADCD-754AEB9776C7}" dt="2025-11-27T14:27:48.062" v="130" actId="255"/>
        <pc:sldMkLst>
          <pc:docMk/>
          <pc:sldMk cId="10827963" sldId="287"/>
        </pc:sldMkLst>
        <pc:spChg chg="mod">
          <ac:chgData name="Zwering, H.M. (Maikel)" userId="0db8bfd6-d997-4a4b-8956-7e6ae30ec335" providerId="ADAL" clId="{EB49EDF6-9C3F-454A-ADCD-754AEB9776C7}" dt="2025-11-27T14:27:48.062" v="130" actId="255"/>
          <ac:spMkLst>
            <pc:docMk/>
            <pc:sldMk cId="10827963" sldId="287"/>
            <ac:spMk id="3" creationId="{29840B03-E375-AEC3-DE7F-8940EEA06C30}"/>
          </ac:spMkLst>
        </pc:spChg>
      </pc:sldChg>
      <pc:sldChg chg="modSp mod">
        <pc:chgData name="Zwering, H.M. (Maikel)" userId="0db8bfd6-d997-4a4b-8956-7e6ae30ec335" providerId="ADAL" clId="{EB49EDF6-9C3F-454A-ADCD-754AEB9776C7}" dt="2025-11-27T14:28:14.520" v="135" actId="12"/>
        <pc:sldMkLst>
          <pc:docMk/>
          <pc:sldMk cId="1254510961" sldId="288"/>
        </pc:sldMkLst>
        <pc:spChg chg="mod">
          <ac:chgData name="Zwering, H.M. (Maikel)" userId="0db8bfd6-d997-4a4b-8956-7e6ae30ec335" providerId="ADAL" clId="{EB49EDF6-9C3F-454A-ADCD-754AEB9776C7}" dt="2025-11-27T14:28:14.520" v="135" actId="12"/>
          <ac:spMkLst>
            <pc:docMk/>
            <pc:sldMk cId="1254510961" sldId="288"/>
            <ac:spMk id="7" creationId="{C03325FE-A53C-229D-E800-765CCCA756B6}"/>
          </ac:spMkLst>
        </pc:spChg>
      </pc:sldChg>
      <pc:sldChg chg="modSp mod">
        <pc:chgData name="Zwering, H.M. (Maikel)" userId="0db8bfd6-d997-4a4b-8956-7e6ae30ec335" providerId="ADAL" clId="{EB49EDF6-9C3F-454A-ADCD-754AEB9776C7}" dt="2025-11-27T14:02:32.295" v="15" actId="113"/>
        <pc:sldMkLst>
          <pc:docMk/>
          <pc:sldMk cId="3091917571" sldId="368"/>
        </pc:sldMkLst>
        <pc:spChg chg="mod">
          <ac:chgData name="Zwering, H.M. (Maikel)" userId="0db8bfd6-d997-4a4b-8956-7e6ae30ec335" providerId="ADAL" clId="{EB49EDF6-9C3F-454A-ADCD-754AEB9776C7}" dt="2025-11-27T14:02:32.295" v="15" actId="113"/>
          <ac:spMkLst>
            <pc:docMk/>
            <pc:sldMk cId="3091917571" sldId="368"/>
            <ac:spMk id="8" creationId="{E4A11C25-19D5-D946-8ABD-8DA3045323BE}"/>
          </ac:spMkLst>
        </pc:spChg>
      </pc:sldChg>
      <pc:sldChg chg="modSp mod">
        <pc:chgData name="Zwering, H.M. (Maikel)" userId="0db8bfd6-d997-4a4b-8956-7e6ae30ec335" providerId="ADAL" clId="{EB49EDF6-9C3F-454A-ADCD-754AEB9776C7}" dt="2025-11-27T14:02:43.242" v="17" actId="113"/>
        <pc:sldMkLst>
          <pc:docMk/>
          <pc:sldMk cId="991032975" sldId="407"/>
        </pc:sldMkLst>
        <pc:spChg chg="mod">
          <ac:chgData name="Zwering, H.M. (Maikel)" userId="0db8bfd6-d997-4a4b-8956-7e6ae30ec335" providerId="ADAL" clId="{EB49EDF6-9C3F-454A-ADCD-754AEB9776C7}" dt="2025-11-27T14:02:43.242" v="17" actId="113"/>
          <ac:spMkLst>
            <pc:docMk/>
            <pc:sldMk cId="991032975" sldId="407"/>
            <ac:spMk id="14" creationId="{DDEB6024-E1AF-654A-947D-C94A1B9B2848}"/>
          </ac:spMkLst>
        </pc:spChg>
      </pc:sldChg>
      <pc:sldChg chg="modSp mod">
        <pc:chgData name="Zwering, H.M. (Maikel)" userId="0db8bfd6-d997-4a4b-8956-7e6ae30ec335" providerId="ADAL" clId="{EB49EDF6-9C3F-454A-ADCD-754AEB9776C7}" dt="2025-11-27T14:04:46.797" v="46" actId="14100"/>
        <pc:sldMkLst>
          <pc:docMk/>
          <pc:sldMk cId="3127930623" sldId="841"/>
        </pc:sldMkLst>
        <pc:spChg chg="mod">
          <ac:chgData name="Zwering, H.M. (Maikel)" userId="0db8bfd6-d997-4a4b-8956-7e6ae30ec335" providerId="ADAL" clId="{EB49EDF6-9C3F-454A-ADCD-754AEB9776C7}" dt="2025-11-27T14:04:46.797" v="46" actId="14100"/>
          <ac:spMkLst>
            <pc:docMk/>
            <pc:sldMk cId="3127930623" sldId="841"/>
            <ac:spMk id="6" creationId="{00000000-0000-0000-0000-000000000000}"/>
          </ac:spMkLst>
        </pc:spChg>
        <pc:spChg chg="mod">
          <ac:chgData name="Zwering, H.M. (Maikel)" userId="0db8bfd6-d997-4a4b-8956-7e6ae30ec335" providerId="ADAL" clId="{EB49EDF6-9C3F-454A-ADCD-754AEB9776C7}" dt="2025-11-27T14:03:57.034" v="39" actId="1076"/>
          <ac:spMkLst>
            <pc:docMk/>
            <pc:sldMk cId="3127930623" sldId="841"/>
            <ac:spMk id="8" creationId="{E4A11C25-19D5-D946-8ABD-8DA3045323BE}"/>
          </ac:spMkLst>
        </pc:spChg>
      </pc:sldChg>
      <pc:sldChg chg="modSp mod">
        <pc:chgData name="Zwering, H.M. (Maikel)" userId="0db8bfd6-d997-4a4b-8956-7e6ae30ec335" providerId="ADAL" clId="{EB49EDF6-9C3F-454A-ADCD-754AEB9776C7}" dt="2025-11-27T14:24:51.268" v="104" actId="20577"/>
        <pc:sldMkLst>
          <pc:docMk/>
          <pc:sldMk cId="50184963" sldId="842"/>
        </pc:sldMkLst>
        <pc:spChg chg="mod">
          <ac:chgData name="Zwering, H.M. (Maikel)" userId="0db8bfd6-d997-4a4b-8956-7e6ae30ec335" providerId="ADAL" clId="{EB49EDF6-9C3F-454A-ADCD-754AEB9776C7}" dt="2025-11-27T14:24:51.268" v="104" actId="20577"/>
          <ac:spMkLst>
            <pc:docMk/>
            <pc:sldMk cId="50184963" sldId="842"/>
            <ac:spMk id="6" creationId="{00000000-0000-0000-0000-000000000000}"/>
          </ac:spMkLst>
        </pc:spChg>
        <pc:spChg chg="mod">
          <ac:chgData name="Zwering, H.M. (Maikel)" userId="0db8bfd6-d997-4a4b-8956-7e6ae30ec335" providerId="ADAL" clId="{EB49EDF6-9C3F-454A-ADCD-754AEB9776C7}" dt="2025-11-27T14:24:17.707" v="82" actId="113"/>
          <ac:spMkLst>
            <pc:docMk/>
            <pc:sldMk cId="50184963" sldId="842"/>
            <ac:spMk id="8" creationId="{E4A11C25-19D5-D946-8ABD-8DA3045323BE}"/>
          </ac:spMkLst>
        </pc:spChg>
      </pc:sldChg>
      <pc:sldChg chg="modSp mod">
        <pc:chgData name="Zwering, H.M. (Maikel)" userId="0db8bfd6-d997-4a4b-8956-7e6ae30ec335" providerId="ADAL" clId="{EB49EDF6-9C3F-454A-ADCD-754AEB9776C7}" dt="2025-11-27T14:25:07.682" v="116" actId="20577"/>
        <pc:sldMkLst>
          <pc:docMk/>
          <pc:sldMk cId="555402175" sldId="850"/>
        </pc:sldMkLst>
        <pc:spChg chg="mod">
          <ac:chgData name="Zwering, H.M. (Maikel)" userId="0db8bfd6-d997-4a4b-8956-7e6ae30ec335" providerId="ADAL" clId="{EB49EDF6-9C3F-454A-ADCD-754AEB9776C7}" dt="2025-11-27T14:25:07.682" v="116" actId="20577"/>
          <ac:spMkLst>
            <pc:docMk/>
            <pc:sldMk cId="555402175" sldId="850"/>
            <ac:spMk id="4" creationId="{E4A11C25-19D5-D946-8ABD-8DA3045323BE}"/>
          </ac:spMkLst>
        </pc:spChg>
      </pc:sldChg>
      <pc:sldChg chg="addSp modSp mod">
        <pc:chgData name="Zwering, H.M. (Maikel)" userId="0db8bfd6-d997-4a4b-8956-7e6ae30ec335" providerId="ADAL" clId="{EB49EDF6-9C3F-454A-ADCD-754AEB9776C7}" dt="2025-12-02T07:38:03.878" v="142" actId="14100"/>
        <pc:sldMkLst>
          <pc:docMk/>
          <pc:sldMk cId="1849201602" sldId="851"/>
        </pc:sldMkLst>
        <pc:spChg chg="mod">
          <ac:chgData name="Zwering, H.M. (Maikel)" userId="0db8bfd6-d997-4a4b-8956-7e6ae30ec335" providerId="ADAL" clId="{EB49EDF6-9C3F-454A-ADCD-754AEB9776C7}" dt="2025-11-27T14:01:36.263" v="6" actId="207"/>
          <ac:spMkLst>
            <pc:docMk/>
            <pc:sldMk cId="1849201602" sldId="851"/>
            <ac:spMk id="12" creationId="{00000000-0000-0000-0000-000000000000}"/>
          </ac:spMkLst>
        </pc:spChg>
        <pc:picChg chg="add mod">
          <ac:chgData name="Zwering, H.M. (Maikel)" userId="0db8bfd6-d997-4a4b-8956-7e6ae30ec335" providerId="ADAL" clId="{EB49EDF6-9C3F-454A-ADCD-754AEB9776C7}" dt="2025-12-02T07:38:03.878" v="142" actId="14100"/>
          <ac:picMkLst>
            <pc:docMk/>
            <pc:sldMk cId="1849201602" sldId="851"/>
            <ac:picMk id="5" creationId="{F3555472-CEB7-F846-4064-BD1F9528A3A3}"/>
          </ac:picMkLst>
        </pc:picChg>
        <pc:picChg chg="mod">
          <ac:chgData name="Zwering, H.M. (Maikel)" userId="0db8bfd6-d997-4a4b-8956-7e6ae30ec335" providerId="ADAL" clId="{EB49EDF6-9C3F-454A-ADCD-754AEB9776C7}" dt="2025-11-27T14:01:39.944" v="8" actId="1076"/>
          <ac:picMkLst>
            <pc:docMk/>
            <pc:sldMk cId="1849201602" sldId="851"/>
            <ac:picMk id="9" creationId="{00000000-0000-0000-0000-000000000000}"/>
          </ac:picMkLst>
        </pc:picChg>
      </pc:sldChg>
      <pc:sldChg chg="modSp mod">
        <pc:chgData name="Zwering, H.M. (Maikel)" userId="0db8bfd6-d997-4a4b-8956-7e6ae30ec335" providerId="ADAL" clId="{EB49EDF6-9C3F-454A-ADCD-754AEB9776C7}" dt="2025-11-27T14:07:53.515" v="77" actId="14100"/>
        <pc:sldMkLst>
          <pc:docMk/>
          <pc:sldMk cId="2651783321" sldId="852"/>
        </pc:sldMkLst>
        <pc:spChg chg="mod">
          <ac:chgData name="Zwering, H.M. (Maikel)" userId="0db8bfd6-d997-4a4b-8956-7e6ae30ec335" providerId="ADAL" clId="{EB49EDF6-9C3F-454A-ADCD-754AEB9776C7}" dt="2025-11-27T14:07:31.451" v="71" actId="255"/>
          <ac:spMkLst>
            <pc:docMk/>
            <pc:sldMk cId="2651783321" sldId="852"/>
            <ac:spMk id="3" creationId="{540EF6E7-54EE-5601-D1FE-18E6D017C6A3}"/>
          </ac:spMkLst>
        </pc:spChg>
        <pc:spChg chg="mod">
          <ac:chgData name="Zwering, H.M. (Maikel)" userId="0db8bfd6-d997-4a4b-8956-7e6ae30ec335" providerId="ADAL" clId="{EB49EDF6-9C3F-454A-ADCD-754AEB9776C7}" dt="2025-11-27T14:07:25.658" v="70" actId="255"/>
          <ac:spMkLst>
            <pc:docMk/>
            <pc:sldMk cId="2651783321" sldId="852"/>
            <ac:spMk id="4" creationId="{235258D3-4903-129E-BC8B-6154BDF5D4E3}"/>
          </ac:spMkLst>
        </pc:spChg>
        <pc:spChg chg="mod">
          <ac:chgData name="Zwering, H.M. (Maikel)" userId="0db8bfd6-d997-4a4b-8956-7e6ae30ec335" providerId="ADAL" clId="{EB49EDF6-9C3F-454A-ADCD-754AEB9776C7}" dt="2025-11-27T14:07:53.515" v="77" actId="14100"/>
          <ac:spMkLst>
            <pc:docMk/>
            <pc:sldMk cId="2651783321" sldId="852"/>
            <ac:spMk id="5" creationId="{30F1163F-927D-E153-4D8E-171DBBCE48A2}"/>
          </ac:spMkLst>
        </pc:spChg>
        <pc:spChg chg="mod">
          <ac:chgData name="Zwering, H.M. (Maikel)" userId="0db8bfd6-d997-4a4b-8956-7e6ae30ec335" providerId="ADAL" clId="{EB49EDF6-9C3F-454A-ADCD-754AEB9776C7}" dt="2025-11-27T14:05:55.816" v="54" actId="12"/>
          <ac:spMkLst>
            <pc:docMk/>
            <pc:sldMk cId="2651783321" sldId="852"/>
            <ac:spMk id="6" creationId="{00000000-0000-0000-0000-000000000000}"/>
          </ac:spMkLst>
        </pc:spChg>
      </pc:sldChg>
      <pc:sldChg chg="modSp mod">
        <pc:chgData name="Zwering, H.M. (Maikel)" userId="0db8bfd6-d997-4a4b-8956-7e6ae30ec335" providerId="ADAL" clId="{EB49EDF6-9C3F-454A-ADCD-754AEB9776C7}" dt="2025-11-27T14:03:02.202" v="31" actId="20577"/>
        <pc:sldMkLst>
          <pc:docMk/>
          <pc:sldMk cId="623580946" sldId="853"/>
        </pc:sldMkLst>
        <pc:spChg chg="mod">
          <ac:chgData name="Zwering, H.M. (Maikel)" userId="0db8bfd6-d997-4a4b-8956-7e6ae30ec335" providerId="ADAL" clId="{EB49EDF6-9C3F-454A-ADCD-754AEB9776C7}" dt="2025-11-27T14:03:02.202" v="31" actId="20577"/>
          <ac:spMkLst>
            <pc:docMk/>
            <pc:sldMk cId="623580946" sldId="853"/>
            <ac:spMk id="4" creationId="{E4A11C25-19D5-D946-8ABD-8DA3045323BE}"/>
          </ac:spMkLst>
        </pc:spChg>
      </pc:sldChg>
      <pc:sldChg chg="ord">
        <pc:chgData name="Zwering, H.M. (Maikel)" userId="0db8bfd6-d997-4a4b-8956-7e6ae30ec335" providerId="ADAL" clId="{EB49EDF6-9C3F-454A-ADCD-754AEB9776C7}" dt="2025-11-27T13:59:35.257" v="4"/>
        <pc:sldMkLst>
          <pc:docMk/>
          <pc:sldMk cId="3070312926" sldId="8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AB85C-7522-40E3-999B-6BA39C35C78C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3713A-5BD2-46CD-A3B7-331917B7D3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88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3713A-5BD2-46CD-A3B7-331917B7D36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2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E9DC6-2638-5FEE-F6D2-11DA972BC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F79731-5C76-AB4A-02E3-6B34E6FC7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38E3B0-3EB9-DA06-B899-8032B505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8FB5-C0E6-4BD2-8170-67D30461E72B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8EFE5B-973C-C523-4609-D3C7B036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6A5DD2-C971-DF32-2224-B41AD429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D7E0-5C8C-4630-992E-765EA9D19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94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1D41B-9E6E-4D51-34B0-247E2C35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DF0FC6-B093-BC70-BF38-4823454DF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9760B0-9C8F-EB11-B650-30897CE9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8FB5-C0E6-4BD2-8170-67D30461E72B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3A8FC2-F646-1C44-2A71-D116ACA1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749F64-716F-E0F1-B0A0-3F24159C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D7E0-5C8C-4630-992E-765EA9D19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47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32E4C54-ACB0-4CA5-F3B2-A1E8CCA96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6D93D2-94DA-94B0-5F09-6101F5E4D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E283E2-B4B3-19EE-49C5-11E0B6BA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8FB5-C0E6-4BD2-8170-67D30461E72B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CBCA27-79D6-53F2-5DA3-7D1782CDE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6B67EA-AE8D-88AE-D6DD-684E43FB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D7E0-5C8C-4630-992E-765EA9D19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326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102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A0CF5-DADA-EA87-3AD4-13E969A5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147BF3-E9E4-53E4-CE0C-2A9EFBAF1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4BDB3-EA95-BB8E-ABEF-E833E707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8FB5-C0E6-4BD2-8170-67D30461E72B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FB7BF5-1649-3177-C938-DB537A63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2E353C-2079-7F8A-1B88-2E1FBC7F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D7E0-5C8C-4630-992E-765EA9D19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96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78533-27BD-72A1-F657-6FDB493B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E99695-6BB0-32A3-158E-3DE73B90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A16438-0EA4-7F67-7B8A-09560DCC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8FB5-C0E6-4BD2-8170-67D30461E72B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7E8A3A-EBB2-286D-F3D7-93D716A2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221FF5-F899-ADFE-8F16-FD681FC1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D7E0-5C8C-4630-992E-765EA9D19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90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68B0A-5209-A12C-CAE1-D99447E1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82D549-B3AF-3988-E695-745D03FDF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5E0EB9-5DF8-6055-2D9C-18CC334F2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8FABA6-B1F6-F014-39B3-6492FB66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8FB5-C0E6-4BD2-8170-67D30461E72B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8069D8-911A-6282-C90E-34CE1674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A25B56-A649-F0F8-E7FA-89F36BB3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D7E0-5C8C-4630-992E-765EA9D19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3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2C2DB-B445-D4C8-262D-2D56FA29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4FD6CB-2521-EFBD-B84C-D53F66645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59BDF7A-780C-5477-9AE8-2487C5F7A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13CD0B-2EAC-A0B4-7993-EEF00BAC8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4E037EE-74C8-47A8-6C7B-8BB2BA0DB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7FA26B6-A7CC-730E-87A9-F8BAC7E2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8FB5-C0E6-4BD2-8170-67D30461E72B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6F2259A-4945-A9AF-C8E5-CEAC3F0EA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8BC6A30-D95F-1404-4DDB-B9FE7651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D7E0-5C8C-4630-992E-765EA9D19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84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06DC2-3EE9-85C1-9CF3-F0957551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27350D-3116-591D-BAF9-788030F53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8FB5-C0E6-4BD2-8170-67D30461E72B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54DB0BC-1516-7C45-B262-16E163F6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BE9C13-BB0E-5912-87C4-F84CA3D5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D7E0-5C8C-4630-992E-765EA9D19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04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80713F-67C7-D111-EA73-2132CAA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8FB5-C0E6-4BD2-8170-67D30461E72B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F73F43C-4D73-043B-0819-5ED88AA2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4D4F0A-B237-FFDF-5299-90CECC62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D7E0-5C8C-4630-992E-765EA9D19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74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DC163-FAFF-CF41-A88A-E912CA8A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4818FC-72E0-61AB-1CEF-D720B45C1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06F952-8006-0A4E-5AA2-7E8C09479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533714-7E4E-2516-B504-ECA22C33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8FB5-C0E6-4BD2-8170-67D30461E72B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6007AF-CA84-8BE9-32D3-397761D7A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29C0FE-A83C-E581-638A-485405CB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D7E0-5C8C-4630-992E-765EA9D19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87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AE809-F56B-B91B-48B1-9892B5AF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43EFA3-55E4-1E87-B6BA-9D6FC45B6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8BBDFC-62F4-92FF-640A-11F8B7DB4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7E18C2-FBB0-C5EF-140B-754413E44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8FB5-C0E6-4BD2-8170-67D30461E72B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30B0B7-A260-0E4D-6710-BD965FB7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B303B7-86D0-78C7-7D02-1118306B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D7E0-5C8C-4630-992E-765EA9D19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2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818D81-66DB-4800-5C1D-FA1BF524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71C6EE-DDC7-E9F9-0328-1A9D43339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F8F0F3-6AB8-C01F-B6DF-397F89C1E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8FB5-C0E6-4BD2-8170-67D30461E72B}" type="datetimeFigureOut">
              <a:rPr lang="nl-NL" smtClean="0"/>
              <a:t>2-12-2025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25FF42-2DD1-A498-158C-4C59588D6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052946-B25B-5FAB-37E2-574C674B9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41D7E0-5C8C-4630-992E-765EA9D197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7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57" y="6270517"/>
            <a:ext cx="12244558" cy="58748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-35169"/>
            <a:ext cx="12230101" cy="559616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79" y="4012456"/>
            <a:ext cx="12244558" cy="2761039"/>
          </a:xfrm>
          <a:prstGeom prst="rect">
            <a:avLst/>
          </a:prstGeom>
        </p:spPr>
      </p:pic>
      <p:sp>
        <p:nvSpPr>
          <p:cNvPr id="3" name="AutoShape 2" descr="IVN Zeeland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679620" y="4606892"/>
            <a:ext cx="10888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Geopark Schelde Delta – UNESCO label </a:t>
            </a:r>
            <a:r>
              <a:rPr lang="nl-NL" sz="2800" dirty="0" err="1">
                <a:solidFill>
                  <a:schemeClr val="bg1"/>
                </a:solidFill>
              </a:rPr>
              <a:t>for</a:t>
            </a:r>
            <a:r>
              <a:rPr lang="nl-NL" sz="2800" dirty="0">
                <a:solidFill>
                  <a:schemeClr val="bg1"/>
                </a:solidFill>
              </a:rPr>
              <a:t> a </a:t>
            </a:r>
            <a:r>
              <a:rPr lang="nl-NL" sz="2800" dirty="0" err="1">
                <a:solidFill>
                  <a:schemeClr val="bg1"/>
                </a:solidFill>
              </a:rPr>
              <a:t>Flemish</a:t>
            </a:r>
            <a:r>
              <a:rPr lang="nl-NL" sz="2800" dirty="0">
                <a:solidFill>
                  <a:schemeClr val="bg1"/>
                </a:solidFill>
              </a:rPr>
              <a:t>–Dutch partner </a:t>
            </a:r>
            <a:r>
              <a:rPr lang="nl-NL" sz="2800" dirty="0" err="1">
                <a:solidFill>
                  <a:schemeClr val="bg1"/>
                </a:solidFill>
              </a:rPr>
              <a:t>network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9941668" y="0"/>
            <a:ext cx="2130668" cy="190662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Graphics, grafische vormgeving, schermopname, tekst&#10;&#10;Automatisch gegenereerde beschrijving">
            <a:extLst>
              <a:ext uri="{FF2B5EF4-FFF2-40B4-BE49-F238E27FC236}">
                <a16:creationId xmlns:a16="http://schemas.microsoft.com/office/drawing/2014/main" id="{9F50B53D-05A6-D3D1-E972-E8592DBD61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161" y="238058"/>
            <a:ext cx="1611682" cy="1456047"/>
          </a:xfrm>
          <a:prstGeom prst="rect">
            <a:avLst/>
          </a:prstGeom>
        </p:spPr>
      </p:pic>
      <p:pic>
        <p:nvPicPr>
          <p:cNvPr id="5" name="Afbeelding 4" descr="Afbeelding met tekst, poster, symbool, Lettertype&#10;&#10;Door AI gegenereerde inhoud is mogelijk onjuist.">
            <a:extLst>
              <a:ext uri="{FF2B5EF4-FFF2-40B4-BE49-F238E27FC236}">
                <a16:creationId xmlns:a16="http://schemas.microsoft.com/office/drawing/2014/main" id="{F3555472-CEB7-F846-4064-BD1F9528A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9" y="7937"/>
            <a:ext cx="2301501" cy="190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0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DF4F6-762D-0089-6FFB-6CCD6017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E95C2E8C-89E6-9B71-F1AB-C654359BB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75" y="175464"/>
            <a:ext cx="10209125" cy="6507071"/>
          </a:xfrm>
        </p:spPr>
      </p:pic>
    </p:spTree>
    <p:extLst>
      <p:ext uri="{BB962C8B-B14F-4D97-AF65-F5344CB8AC3E}">
        <p14:creationId xmlns:p14="http://schemas.microsoft.com/office/powerpoint/2010/main" val="307031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074D5-CF1C-0C00-8830-FBC6E6AB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83" y="1153572"/>
            <a:ext cx="3608151" cy="4461163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FFFFFF"/>
                </a:solidFill>
              </a:rPr>
              <a:t>Betekenis Geopark voor de Brabantse Wal</a:t>
            </a:r>
            <a:br>
              <a:rPr lang="nl-NL" sz="3600" dirty="0">
                <a:solidFill>
                  <a:srgbClr val="FFFFFF"/>
                </a:solidFill>
              </a:rPr>
            </a:br>
            <a:endParaRPr lang="nl-NL" sz="36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840B03-E375-AEC3-DE7F-8940EEA06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063" y="840141"/>
            <a:ext cx="8692399" cy="5285355"/>
          </a:xfrm>
        </p:spPr>
        <p:txBody>
          <a:bodyPr anchor="ctr">
            <a:noAutofit/>
          </a:bodyPr>
          <a:lstStyle/>
          <a:p>
            <a:r>
              <a:rPr lang="nl-NL" sz="1200" b="1" dirty="0" err="1"/>
              <a:t>Meaning</a:t>
            </a:r>
            <a:r>
              <a:rPr lang="nl-NL" sz="1200" b="1" dirty="0"/>
              <a:t> of the Geopark </a:t>
            </a:r>
            <a:r>
              <a:rPr lang="nl-NL" sz="1200" b="1" dirty="0" err="1"/>
              <a:t>for</a:t>
            </a:r>
            <a:r>
              <a:rPr lang="nl-NL" sz="1200" b="1" dirty="0"/>
              <a:t> Brabantse Wal</a:t>
            </a:r>
          </a:p>
          <a:p>
            <a:r>
              <a:rPr lang="nl-NL" sz="1200" b="1" dirty="0" err="1"/>
              <a:t>Municipality</a:t>
            </a:r>
            <a:r>
              <a:rPr lang="nl-NL" sz="1200" b="1" dirty="0"/>
              <a:t> of Steenbergen</a:t>
            </a:r>
          </a:p>
          <a:p>
            <a:r>
              <a:rPr lang="nl-NL" sz="1200" i="1" dirty="0"/>
              <a:t>(Policy Framework </a:t>
            </a:r>
            <a:r>
              <a:rPr lang="nl-NL" sz="1200" i="1" dirty="0" err="1"/>
              <a:t>Economic</a:t>
            </a:r>
            <a:r>
              <a:rPr lang="nl-NL" sz="1200" i="1" dirty="0"/>
              <a:t> </a:t>
            </a:r>
            <a:r>
              <a:rPr lang="nl-NL" sz="1200" i="1" dirty="0" err="1"/>
              <a:t>Strength</a:t>
            </a:r>
            <a:r>
              <a:rPr lang="nl-NL" sz="1200" i="1" dirty="0"/>
              <a:t> 2022–2025)</a:t>
            </a:r>
            <a:endParaRPr lang="nl-NL" sz="1200" dirty="0"/>
          </a:p>
          <a:p>
            <a:r>
              <a:rPr lang="nl-NL" sz="1200" dirty="0"/>
              <a:t>Agrofood </a:t>
            </a:r>
            <a:r>
              <a:rPr lang="nl-NL" sz="1200" dirty="0" err="1"/>
              <a:t>related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leisure</a:t>
            </a:r>
            <a:r>
              <a:rPr lang="nl-NL" sz="1200" dirty="0"/>
              <a:t> economy</a:t>
            </a:r>
          </a:p>
          <a:p>
            <a:r>
              <a:rPr lang="nl-NL" sz="1200" dirty="0" err="1"/>
              <a:t>Geofood</a:t>
            </a:r>
            <a:endParaRPr lang="nl-NL" sz="1200" dirty="0"/>
          </a:p>
          <a:p>
            <a:r>
              <a:rPr lang="nl-NL" sz="1200" dirty="0"/>
              <a:t>Using </a:t>
            </a:r>
            <a:r>
              <a:rPr lang="nl-NL" sz="1200" dirty="0" err="1"/>
              <a:t>heritage</a:t>
            </a:r>
            <a:r>
              <a:rPr lang="nl-NL" sz="1200" dirty="0"/>
              <a:t> </a:t>
            </a:r>
            <a:r>
              <a:rPr lang="nl-NL" sz="1200" dirty="0" err="1"/>
              <a:t>to</a:t>
            </a:r>
            <a:r>
              <a:rPr lang="nl-NL" sz="1200" dirty="0"/>
              <a:t> </a:t>
            </a:r>
            <a:r>
              <a:rPr lang="nl-NL" sz="1200" dirty="0" err="1"/>
              <a:t>strengthen</a:t>
            </a:r>
            <a:r>
              <a:rPr lang="nl-NL" sz="1200" dirty="0"/>
              <a:t> </a:t>
            </a:r>
            <a:r>
              <a:rPr lang="nl-NL" sz="1200" dirty="0" err="1"/>
              <a:t>recreational</a:t>
            </a:r>
            <a:r>
              <a:rPr lang="nl-NL" sz="1200" dirty="0"/>
              <a:t> </a:t>
            </a:r>
            <a:r>
              <a:rPr lang="nl-NL" sz="1200" dirty="0" err="1"/>
              <a:t>opportunities</a:t>
            </a:r>
            <a:endParaRPr lang="nl-NL" sz="1200" dirty="0"/>
          </a:p>
          <a:p>
            <a:r>
              <a:rPr lang="nl-NL" sz="1200" dirty="0" err="1"/>
              <a:t>Work</a:t>
            </a:r>
            <a:r>
              <a:rPr lang="nl-NL" sz="1200" dirty="0"/>
              <a:t> package Communication/Marketing</a:t>
            </a:r>
          </a:p>
          <a:p>
            <a:r>
              <a:rPr lang="nl-NL" sz="1200" dirty="0"/>
              <a:t>Linie van de Eendracht / Living Schelde</a:t>
            </a:r>
          </a:p>
          <a:p>
            <a:r>
              <a:rPr lang="nl-NL" sz="1200" b="1" dirty="0" err="1"/>
              <a:t>Municipality</a:t>
            </a:r>
            <a:r>
              <a:rPr lang="nl-NL" sz="1200" b="1" dirty="0"/>
              <a:t> of Bergen op Zoom</a:t>
            </a:r>
          </a:p>
          <a:p>
            <a:r>
              <a:rPr lang="nl-NL" sz="1200" i="1" dirty="0"/>
              <a:t>(</a:t>
            </a:r>
            <a:r>
              <a:rPr lang="nl-NL" sz="1200" i="1" dirty="0" err="1"/>
              <a:t>Economic</a:t>
            </a:r>
            <a:r>
              <a:rPr lang="nl-NL" sz="1200" i="1" dirty="0"/>
              <a:t> </a:t>
            </a:r>
            <a:r>
              <a:rPr lang="nl-NL" sz="1200" i="1" dirty="0" err="1"/>
              <a:t>Vision</a:t>
            </a:r>
            <a:r>
              <a:rPr lang="nl-NL" sz="1200" i="1" dirty="0"/>
              <a:t> / </a:t>
            </a:r>
            <a:r>
              <a:rPr lang="nl-NL" sz="1200" i="1" dirty="0" err="1"/>
              <a:t>Vision</a:t>
            </a:r>
            <a:r>
              <a:rPr lang="nl-NL" sz="1200" i="1" dirty="0"/>
              <a:t> 2035)</a:t>
            </a:r>
            <a:endParaRPr lang="nl-NL" sz="1200" dirty="0"/>
          </a:p>
          <a:p>
            <a:r>
              <a:rPr lang="nl-NL" sz="1200" dirty="0"/>
              <a:t>Leisure economy as a </a:t>
            </a:r>
            <a:r>
              <a:rPr lang="nl-NL" sz="1200" dirty="0" err="1"/>
              <a:t>leading</a:t>
            </a:r>
            <a:r>
              <a:rPr lang="nl-NL" sz="1200" dirty="0"/>
              <a:t> </a:t>
            </a:r>
            <a:r>
              <a:rPr lang="nl-NL" sz="1200" dirty="0" err="1"/>
              <a:t>economic</a:t>
            </a:r>
            <a:r>
              <a:rPr lang="nl-NL" sz="1200" dirty="0"/>
              <a:t> </a:t>
            </a:r>
            <a:r>
              <a:rPr lang="nl-NL" sz="1200" dirty="0" err="1"/>
              <a:t>principle</a:t>
            </a:r>
            <a:endParaRPr lang="nl-NL" sz="1200" dirty="0"/>
          </a:p>
          <a:p>
            <a:r>
              <a:rPr lang="nl-NL" sz="1200" dirty="0" err="1"/>
              <a:t>Sustainable</a:t>
            </a:r>
            <a:r>
              <a:rPr lang="nl-NL" sz="1200" dirty="0"/>
              <a:t> </a:t>
            </a:r>
            <a:r>
              <a:rPr lang="nl-NL" sz="1200" dirty="0" err="1"/>
              <a:t>tourism</a:t>
            </a:r>
            <a:endParaRPr lang="nl-NL" sz="1200" dirty="0"/>
          </a:p>
          <a:p>
            <a:r>
              <a:rPr lang="nl-NL" sz="1200" dirty="0" err="1"/>
              <a:t>Further</a:t>
            </a:r>
            <a:r>
              <a:rPr lang="nl-NL" sz="1200" dirty="0"/>
              <a:t> </a:t>
            </a:r>
            <a:r>
              <a:rPr lang="nl-NL" sz="1200" dirty="0" err="1"/>
              <a:t>developing</a:t>
            </a:r>
            <a:r>
              <a:rPr lang="nl-NL" sz="1200" dirty="0"/>
              <a:t> (</a:t>
            </a:r>
            <a:r>
              <a:rPr lang="nl-NL" sz="1200" dirty="0" err="1"/>
              <a:t>im</a:t>
            </a:r>
            <a:r>
              <a:rPr lang="nl-NL" sz="1200" dirty="0"/>
              <a:t>)</a:t>
            </a:r>
            <a:r>
              <a:rPr lang="nl-NL" sz="1200" dirty="0" err="1"/>
              <a:t>material</a:t>
            </a:r>
            <a:r>
              <a:rPr lang="nl-NL" sz="1200" dirty="0"/>
              <a:t> </a:t>
            </a:r>
            <a:r>
              <a:rPr lang="nl-NL" sz="1200" dirty="0" err="1"/>
              <a:t>heritage</a:t>
            </a:r>
            <a:endParaRPr lang="nl-NL" sz="1200" dirty="0"/>
          </a:p>
          <a:p>
            <a:r>
              <a:rPr lang="nl-NL" sz="1200" dirty="0"/>
              <a:t>Entering (supra)</a:t>
            </a:r>
            <a:r>
              <a:rPr lang="nl-NL" sz="1200" dirty="0" err="1"/>
              <a:t>regional</a:t>
            </a:r>
            <a:r>
              <a:rPr lang="nl-NL" sz="1200" dirty="0"/>
              <a:t> </a:t>
            </a:r>
            <a:r>
              <a:rPr lang="nl-NL" sz="1200" dirty="0" err="1"/>
              <a:t>collaborations</a:t>
            </a:r>
            <a:endParaRPr lang="nl-NL" sz="1200" dirty="0"/>
          </a:p>
          <a:p>
            <a:r>
              <a:rPr lang="nl-NL" sz="1200" dirty="0" err="1"/>
              <a:t>Collaboration</a:t>
            </a:r>
            <a:r>
              <a:rPr lang="nl-NL" sz="1200" dirty="0"/>
              <a:t> as </a:t>
            </a:r>
            <a:r>
              <a:rPr lang="nl-NL" sz="1200" dirty="0" err="1"/>
              <a:t>one</a:t>
            </a:r>
            <a:r>
              <a:rPr lang="nl-NL" sz="1200" dirty="0"/>
              <a:t> of five </a:t>
            </a:r>
            <a:r>
              <a:rPr lang="nl-NL" sz="1200" dirty="0" err="1"/>
              <a:t>programme</a:t>
            </a:r>
            <a:r>
              <a:rPr lang="nl-NL" sz="1200" dirty="0"/>
              <a:t> </a:t>
            </a:r>
            <a:r>
              <a:rPr lang="nl-NL" sz="1200" dirty="0" err="1"/>
              <a:t>lines</a:t>
            </a:r>
            <a:endParaRPr lang="nl-NL" sz="1200" dirty="0"/>
          </a:p>
          <a:p>
            <a:r>
              <a:rPr lang="nl-NL" sz="1200" dirty="0" err="1"/>
              <a:t>Sustainable</a:t>
            </a:r>
            <a:r>
              <a:rPr lang="nl-NL" sz="1200" dirty="0"/>
              <a:t> Living City on the Schelde</a:t>
            </a:r>
          </a:p>
          <a:p>
            <a:r>
              <a:rPr lang="nl-NL" sz="1200" dirty="0"/>
              <a:t>Management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sustainable</a:t>
            </a:r>
            <a:r>
              <a:rPr lang="nl-NL" sz="1200" dirty="0"/>
              <a:t> development as </a:t>
            </a:r>
            <a:r>
              <a:rPr lang="nl-NL" sz="1200" dirty="0" err="1"/>
              <a:t>programme</a:t>
            </a:r>
            <a:r>
              <a:rPr lang="nl-NL" sz="1200" dirty="0"/>
              <a:t> line</a:t>
            </a:r>
          </a:p>
          <a:p>
            <a:r>
              <a:rPr lang="nl-NL" sz="1200" b="1" dirty="0" err="1"/>
              <a:t>Municipality</a:t>
            </a:r>
            <a:r>
              <a:rPr lang="nl-NL" sz="1200" b="1" dirty="0"/>
              <a:t> of Woensdrecht</a:t>
            </a:r>
          </a:p>
          <a:p>
            <a:r>
              <a:rPr lang="nl-NL" sz="1200" i="1" dirty="0"/>
              <a:t>(</a:t>
            </a:r>
            <a:r>
              <a:rPr lang="nl-NL" sz="1200" i="1" dirty="0" err="1"/>
              <a:t>Economic</a:t>
            </a:r>
            <a:r>
              <a:rPr lang="nl-NL" sz="1200" i="1" dirty="0"/>
              <a:t> </a:t>
            </a:r>
            <a:r>
              <a:rPr lang="nl-NL" sz="1200" i="1" dirty="0" err="1"/>
              <a:t>Vision</a:t>
            </a:r>
            <a:r>
              <a:rPr lang="nl-NL" sz="1200" i="1" dirty="0"/>
              <a:t> Woensdrecht / </a:t>
            </a:r>
            <a:r>
              <a:rPr lang="nl-NL" sz="1200" i="1" dirty="0" err="1"/>
              <a:t>Vision</a:t>
            </a:r>
            <a:r>
              <a:rPr lang="nl-NL" sz="1200" i="1" dirty="0"/>
              <a:t> 2035)</a:t>
            </a:r>
            <a:endParaRPr lang="nl-NL" sz="1200" dirty="0"/>
          </a:p>
          <a:p>
            <a:r>
              <a:rPr lang="nl-NL" sz="1200" dirty="0" err="1"/>
              <a:t>Cycling</a:t>
            </a:r>
            <a:r>
              <a:rPr lang="nl-NL" sz="1200" dirty="0"/>
              <a:t> </a:t>
            </a:r>
            <a:r>
              <a:rPr lang="nl-NL" sz="1200" dirty="0" err="1"/>
              <a:t>municipality</a:t>
            </a:r>
            <a:r>
              <a:rPr lang="nl-NL" sz="1200" dirty="0"/>
              <a:t> </a:t>
            </a:r>
            <a:r>
              <a:rPr lang="nl-NL" sz="1200" dirty="0" err="1"/>
              <a:t>with</a:t>
            </a:r>
            <a:r>
              <a:rPr lang="nl-NL" sz="1200" dirty="0"/>
              <a:t> high </a:t>
            </a:r>
            <a:r>
              <a:rPr lang="nl-NL" sz="1200" dirty="0" err="1"/>
              <a:t>natural</a:t>
            </a:r>
            <a:r>
              <a:rPr lang="nl-NL" sz="1200" dirty="0"/>
              <a:t> </a:t>
            </a:r>
            <a:r>
              <a:rPr lang="nl-NL" sz="1200" dirty="0" err="1"/>
              <a:t>quality</a:t>
            </a:r>
            <a:endParaRPr lang="nl-NL" sz="1200" dirty="0"/>
          </a:p>
          <a:p>
            <a:r>
              <a:rPr lang="nl-NL" sz="1200" dirty="0" err="1"/>
              <a:t>Ambition</a:t>
            </a:r>
            <a:r>
              <a:rPr lang="nl-NL" sz="1200" dirty="0"/>
              <a:t> </a:t>
            </a:r>
            <a:r>
              <a:rPr lang="nl-NL" sz="1200" dirty="0" err="1"/>
              <a:t>for</a:t>
            </a:r>
            <a:r>
              <a:rPr lang="nl-NL" sz="1200" dirty="0"/>
              <a:t> </a:t>
            </a:r>
            <a:r>
              <a:rPr lang="nl-NL" sz="1200" dirty="0" err="1"/>
              <a:t>sustainable</a:t>
            </a:r>
            <a:r>
              <a:rPr lang="nl-NL" sz="1200" dirty="0"/>
              <a:t> </a:t>
            </a:r>
            <a:r>
              <a:rPr lang="nl-NL" sz="1200" dirty="0" err="1"/>
              <a:t>tourism</a:t>
            </a:r>
            <a:r>
              <a:rPr lang="nl-NL" sz="1200" dirty="0"/>
              <a:t>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recreation</a:t>
            </a:r>
            <a:r>
              <a:rPr lang="nl-NL" sz="1200" dirty="0"/>
              <a:t> </a:t>
            </a:r>
            <a:r>
              <a:rPr lang="nl-NL" sz="1200" dirty="0" err="1"/>
              <a:t>offering</a:t>
            </a:r>
            <a:endParaRPr lang="nl-NL" sz="1200" dirty="0"/>
          </a:p>
          <a:p>
            <a:pPr marL="1371600" lvl="2" indent="-457200">
              <a:buAutoNum type="arabicPeriod"/>
            </a:pPr>
            <a:endParaRPr lang="nl-NL" dirty="0"/>
          </a:p>
          <a:p>
            <a:pPr marL="914400" lvl="1" indent="-457200">
              <a:buAutoNum type="arabicPeriod"/>
            </a:pPr>
            <a:endParaRPr lang="nl-NL" dirty="0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0BC22473-714F-45F3-F24B-8624CF867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32" y="5005135"/>
            <a:ext cx="2133600" cy="1219200"/>
          </a:xfrm>
          <a:prstGeom prst="rect">
            <a:avLst/>
          </a:prstGeom>
        </p:spPr>
      </p:pic>
      <p:pic>
        <p:nvPicPr>
          <p:cNvPr id="4" name="Afbeelding 3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44333458-9399-A86F-428D-9188D0D57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45" y="729699"/>
            <a:ext cx="2857021" cy="12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6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074D5-CF1C-0C00-8830-FBC6E6AB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83" y="1153572"/>
            <a:ext cx="3608151" cy="4461163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FFFFFF"/>
                </a:solidFill>
              </a:rPr>
              <a:t>Betekenis Geopark voor de Brabantse Wal</a:t>
            </a:r>
            <a:br>
              <a:rPr lang="nl-NL" sz="3600" dirty="0">
                <a:solidFill>
                  <a:srgbClr val="FFFFFF"/>
                </a:solidFill>
              </a:rPr>
            </a:br>
            <a:endParaRPr lang="nl-NL" sz="3600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840B03-E375-AEC3-DE7F-8940EEA06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307" y="393290"/>
            <a:ext cx="7030938" cy="4827373"/>
          </a:xfrm>
        </p:spPr>
        <p:txBody>
          <a:bodyPr anchor="ctr">
            <a:noAutofit/>
          </a:bodyPr>
          <a:lstStyle/>
          <a:p>
            <a:r>
              <a:rPr lang="en-US" sz="2400" dirty="0"/>
              <a:t>Geopark Schelde Delta is a tool to:</a:t>
            </a:r>
          </a:p>
          <a:p>
            <a:r>
              <a:rPr lang="en-US" sz="2400" dirty="0"/>
              <a:t>Strengthen the pride of our own residents</a:t>
            </a:r>
          </a:p>
          <a:p>
            <a:r>
              <a:rPr lang="en-US" sz="2400" dirty="0"/>
              <a:t>Implement our strategic visions</a:t>
            </a:r>
          </a:p>
          <a:p>
            <a:r>
              <a:rPr lang="en-US" sz="2400" dirty="0"/>
              <a:t>Enrich our living environment</a:t>
            </a:r>
          </a:p>
          <a:p>
            <a:r>
              <a:rPr lang="en-US" sz="2400" dirty="0"/>
              <a:t>Increase </a:t>
            </a:r>
            <a:r>
              <a:rPr lang="en-US" sz="2400" dirty="0" err="1"/>
              <a:t>Brabantse</a:t>
            </a:r>
            <a:r>
              <a:rPr lang="en-US" sz="2400" dirty="0"/>
              <a:t> Wal visibility</a:t>
            </a:r>
          </a:p>
          <a:p>
            <a:r>
              <a:rPr lang="en-US" sz="2400" dirty="0"/>
              <a:t>Collaborate regionally on shared themes</a:t>
            </a:r>
          </a:p>
          <a:p>
            <a:r>
              <a:rPr lang="en-US" sz="2400" b="1" dirty="0"/>
              <a:t>Sustainable Development Goals</a:t>
            </a:r>
          </a:p>
          <a:p>
            <a:r>
              <a:rPr lang="en-US" sz="2400" b="1" dirty="0"/>
              <a:t>SDG 8</a:t>
            </a:r>
            <a:r>
              <a:rPr lang="en-US" sz="2400" dirty="0"/>
              <a:t> – Decent work and economic growth</a:t>
            </a:r>
          </a:p>
          <a:p>
            <a:r>
              <a:rPr lang="en-US" sz="2400" b="1" dirty="0"/>
              <a:t>SDG 11</a:t>
            </a:r>
            <a:r>
              <a:rPr lang="en-US" sz="2400" dirty="0"/>
              <a:t> – Sustainable cities and communities</a:t>
            </a:r>
          </a:p>
          <a:p>
            <a:r>
              <a:rPr lang="en-US" sz="2400" b="1" dirty="0"/>
              <a:t>SDG 17</a:t>
            </a:r>
            <a:r>
              <a:rPr lang="en-US" sz="2400" dirty="0"/>
              <a:t> – Partnerships for the goals</a:t>
            </a:r>
          </a:p>
          <a:p>
            <a:pPr marL="914400" lvl="1" indent="-457200">
              <a:buAutoNum type="arabicPeriod"/>
            </a:pP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F04BFD3-873B-40B7-D072-F7CCFB267F31}"/>
              </a:ext>
            </a:extLst>
          </p:cNvPr>
          <p:cNvSpPr/>
          <p:nvPr/>
        </p:nvSpPr>
        <p:spPr>
          <a:xfrm>
            <a:off x="9548734" y="5220663"/>
            <a:ext cx="2364184" cy="157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0BC22473-714F-45F3-F24B-8624CF867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235" y="5369719"/>
            <a:ext cx="2133600" cy="1219200"/>
          </a:xfrm>
          <a:prstGeom prst="rect">
            <a:avLst/>
          </a:prstGeom>
        </p:spPr>
      </p:pic>
      <p:pic>
        <p:nvPicPr>
          <p:cNvPr id="4" name="Afbeelding 3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44333458-9399-A86F-428D-9188D0D57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658" y="5282034"/>
            <a:ext cx="2857021" cy="12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074D5-CF1C-0C00-8830-FBC6E6AB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83" y="1153572"/>
            <a:ext cx="3608151" cy="4461163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FFFFFF"/>
                </a:solidFill>
              </a:rPr>
              <a:t>4. Toekomstbeeld/</a:t>
            </a:r>
            <a:br>
              <a:rPr lang="nl-NL" sz="3600" dirty="0">
                <a:solidFill>
                  <a:srgbClr val="FFFFFF"/>
                </a:solidFill>
              </a:rPr>
            </a:br>
            <a:r>
              <a:rPr lang="nl-NL" sz="3600" dirty="0">
                <a:solidFill>
                  <a:srgbClr val="FFFFFF"/>
                </a:solidFill>
              </a:rPr>
              <a:t>Ideaalbeeld</a:t>
            </a:r>
            <a:br>
              <a:rPr lang="nl-NL" sz="3600" dirty="0">
                <a:solidFill>
                  <a:srgbClr val="FFFFFF"/>
                </a:solidFill>
              </a:rPr>
            </a:br>
            <a:endParaRPr lang="nl-NL" sz="3600" dirty="0">
              <a:solidFill>
                <a:srgbClr val="FFFFFF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F04BFD3-873B-40B7-D072-F7CCFB267F31}"/>
              </a:ext>
            </a:extLst>
          </p:cNvPr>
          <p:cNvSpPr/>
          <p:nvPr/>
        </p:nvSpPr>
        <p:spPr>
          <a:xfrm>
            <a:off x="8920901" y="4435824"/>
            <a:ext cx="3219450" cy="2360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03325FE-A53C-229D-E800-765CCCA756B6}"/>
              </a:ext>
            </a:extLst>
          </p:cNvPr>
          <p:cNvSpPr txBox="1"/>
          <p:nvPr/>
        </p:nvSpPr>
        <p:spPr>
          <a:xfrm>
            <a:off x="4163269" y="428640"/>
            <a:ext cx="71122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Future Vision / Ideal 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Geopark Schelde Delta as a widely </a:t>
            </a:r>
            <a:r>
              <a:rPr lang="en-US" sz="2800" dirty="0" err="1"/>
              <a:t>recognised</a:t>
            </a:r>
            <a:r>
              <a:rPr lang="en-US" sz="2800" dirty="0"/>
              <a:t> concept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Multiple tangible successes on the </a:t>
            </a:r>
            <a:r>
              <a:rPr lang="en-US" sz="2800" dirty="0" err="1"/>
              <a:t>Brabantse</a:t>
            </a:r>
            <a:r>
              <a:rPr lang="en-US" sz="2800" dirty="0"/>
              <a:t> Wal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Stronger profiling of the </a:t>
            </a:r>
            <a:r>
              <a:rPr lang="en-US" sz="2800" dirty="0" err="1"/>
              <a:t>Brabantse</a:t>
            </a:r>
            <a:r>
              <a:rPr lang="en-US" sz="2800" dirty="0"/>
              <a:t> Wal outside North Brabant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Extension of the UNESCO label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F69CE2-F43D-9F49-F4C2-A954E362A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318" y="5384006"/>
            <a:ext cx="2133600" cy="1219200"/>
          </a:xfrm>
          <a:prstGeom prst="rect">
            <a:avLst/>
          </a:prstGeom>
        </p:spPr>
      </p:pic>
      <p:pic>
        <p:nvPicPr>
          <p:cNvPr id="4" name="Afbeelding 3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0F226314-C576-3B95-17CB-C36316A00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214" y="5365167"/>
            <a:ext cx="2857021" cy="12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E4A11C25-19D5-D946-8ABD-8DA3045323BE}"/>
              </a:ext>
            </a:extLst>
          </p:cNvPr>
          <p:cNvSpPr txBox="1"/>
          <p:nvPr/>
        </p:nvSpPr>
        <p:spPr>
          <a:xfrm>
            <a:off x="743494" y="480778"/>
            <a:ext cx="1070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The Schelde Delta as a unique cross-border region</a:t>
            </a:r>
            <a:r>
              <a:rPr lang="nl-NL" sz="2800" b="1" cap="al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345" y="1192307"/>
            <a:ext cx="2455184" cy="22644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16" y="1192306"/>
            <a:ext cx="2455185" cy="226441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616" y="3589587"/>
            <a:ext cx="2455185" cy="2264415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BC59F35-C602-E440-686E-4B57D180F2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345" y="3589587"/>
            <a:ext cx="2455185" cy="226441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D3BCF34-9954-252F-C650-29C8FC60E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145" y="1192306"/>
            <a:ext cx="4834902" cy="48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858" y="1245326"/>
            <a:ext cx="5455636" cy="472745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67" y="1210293"/>
            <a:ext cx="920379" cy="911194"/>
          </a:xfrm>
          <a:prstGeom prst="rect">
            <a:avLst/>
          </a:prstGeom>
        </p:spPr>
      </p:pic>
      <p:sp>
        <p:nvSpPr>
          <p:cNvPr id="8" name="Vrije vorm 7"/>
          <p:cNvSpPr/>
          <p:nvPr/>
        </p:nvSpPr>
        <p:spPr>
          <a:xfrm>
            <a:off x="2296923" y="1677812"/>
            <a:ext cx="2777617" cy="4083795"/>
          </a:xfrm>
          <a:custGeom>
            <a:avLst/>
            <a:gdLst>
              <a:gd name="connsiteX0" fmla="*/ 0 w 4366726"/>
              <a:gd name="connsiteY0" fmla="*/ 6270171 h 6270171"/>
              <a:gd name="connsiteX1" fmla="*/ 699796 w 4366726"/>
              <a:gd name="connsiteY1" fmla="*/ 5756988 h 6270171"/>
              <a:gd name="connsiteX2" fmla="*/ 1707502 w 4366726"/>
              <a:gd name="connsiteY2" fmla="*/ 6102220 h 6270171"/>
              <a:gd name="connsiteX3" fmla="*/ 3256384 w 4366726"/>
              <a:gd name="connsiteY3" fmla="*/ 5812971 h 6270171"/>
              <a:gd name="connsiteX4" fmla="*/ 3993502 w 4366726"/>
              <a:gd name="connsiteY4" fmla="*/ 5113176 h 6270171"/>
              <a:gd name="connsiteX5" fmla="*/ 4366726 w 4366726"/>
              <a:gd name="connsiteY5" fmla="*/ 4310743 h 6270171"/>
              <a:gd name="connsiteX6" fmla="*/ 3862873 w 4366726"/>
              <a:gd name="connsiteY6" fmla="*/ 2836506 h 6270171"/>
              <a:gd name="connsiteX7" fmla="*/ 3554963 w 4366726"/>
              <a:gd name="connsiteY7" fmla="*/ 1604865 h 6270171"/>
              <a:gd name="connsiteX8" fmla="*/ 3359020 w 4366726"/>
              <a:gd name="connsiteY8" fmla="*/ 1324947 h 6270171"/>
              <a:gd name="connsiteX9" fmla="*/ 3694922 w 4366726"/>
              <a:gd name="connsiteY9" fmla="*/ 961053 h 6270171"/>
              <a:gd name="connsiteX10" fmla="*/ 3163077 w 4366726"/>
              <a:gd name="connsiteY10" fmla="*/ 0 h 6270171"/>
              <a:gd name="connsiteX0" fmla="*/ 0 w 4366726"/>
              <a:gd name="connsiteY0" fmla="*/ 6438122 h 6438122"/>
              <a:gd name="connsiteX1" fmla="*/ 699796 w 4366726"/>
              <a:gd name="connsiteY1" fmla="*/ 5924939 h 6438122"/>
              <a:gd name="connsiteX2" fmla="*/ 1707502 w 4366726"/>
              <a:gd name="connsiteY2" fmla="*/ 6270171 h 6438122"/>
              <a:gd name="connsiteX3" fmla="*/ 3256384 w 4366726"/>
              <a:gd name="connsiteY3" fmla="*/ 5980922 h 6438122"/>
              <a:gd name="connsiteX4" fmla="*/ 3993502 w 4366726"/>
              <a:gd name="connsiteY4" fmla="*/ 5281127 h 6438122"/>
              <a:gd name="connsiteX5" fmla="*/ 4366726 w 4366726"/>
              <a:gd name="connsiteY5" fmla="*/ 4478694 h 6438122"/>
              <a:gd name="connsiteX6" fmla="*/ 3862873 w 4366726"/>
              <a:gd name="connsiteY6" fmla="*/ 3004457 h 6438122"/>
              <a:gd name="connsiteX7" fmla="*/ 3554963 w 4366726"/>
              <a:gd name="connsiteY7" fmla="*/ 1772816 h 6438122"/>
              <a:gd name="connsiteX8" fmla="*/ 3359020 w 4366726"/>
              <a:gd name="connsiteY8" fmla="*/ 1492898 h 6438122"/>
              <a:gd name="connsiteX9" fmla="*/ 3694922 w 4366726"/>
              <a:gd name="connsiteY9" fmla="*/ 1129004 h 6438122"/>
              <a:gd name="connsiteX10" fmla="*/ 2295330 w 4366726"/>
              <a:gd name="connsiteY10" fmla="*/ 0 h 6438122"/>
              <a:gd name="connsiteX0" fmla="*/ 0 w 4366726"/>
              <a:gd name="connsiteY0" fmla="*/ 6438122 h 6438122"/>
              <a:gd name="connsiteX1" fmla="*/ 699796 w 4366726"/>
              <a:gd name="connsiteY1" fmla="*/ 5924939 h 6438122"/>
              <a:gd name="connsiteX2" fmla="*/ 1707502 w 4366726"/>
              <a:gd name="connsiteY2" fmla="*/ 6270171 h 6438122"/>
              <a:gd name="connsiteX3" fmla="*/ 3256384 w 4366726"/>
              <a:gd name="connsiteY3" fmla="*/ 5980922 h 6438122"/>
              <a:gd name="connsiteX4" fmla="*/ 3993502 w 4366726"/>
              <a:gd name="connsiteY4" fmla="*/ 5281127 h 6438122"/>
              <a:gd name="connsiteX5" fmla="*/ 4366726 w 4366726"/>
              <a:gd name="connsiteY5" fmla="*/ 4478694 h 6438122"/>
              <a:gd name="connsiteX6" fmla="*/ 3862873 w 4366726"/>
              <a:gd name="connsiteY6" fmla="*/ 3004457 h 6438122"/>
              <a:gd name="connsiteX7" fmla="*/ 3554963 w 4366726"/>
              <a:gd name="connsiteY7" fmla="*/ 1772816 h 6438122"/>
              <a:gd name="connsiteX8" fmla="*/ 3359020 w 4366726"/>
              <a:gd name="connsiteY8" fmla="*/ 1492898 h 6438122"/>
              <a:gd name="connsiteX9" fmla="*/ 3265713 w 4366726"/>
              <a:gd name="connsiteY9" fmla="*/ 625151 h 6438122"/>
              <a:gd name="connsiteX10" fmla="*/ 2295330 w 4366726"/>
              <a:gd name="connsiteY10" fmla="*/ 0 h 643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66726" h="6438122">
                <a:moveTo>
                  <a:pt x="0" y="6438122"/>
                </a:moveTo>
                <a:lnTo>
                  <a:pt x="699796" y="5924939"/>
                </a:lnTo>
                <a:lnTo>
                  <a:pt x="1707502" y="6270171"/>
                </a:lnTo>
                <a:lnTo>
                  <a:pt x="3256384" y="5980922"/>
                </a:lnTo>
                <a:lnTo>
                  <a:pt x="3993502" y="5281127"/>
                </a:lnTo>
                <a:lnTo>
                  <a:pt x="4366726" y="4478694"/>
                </a:lnTo>
                <a:lnTo>
                  <a:pt x="3862873" y="3004457"/>
                </a:lnTo>
                <a:lnTo>
                  <a:pt x="3554963" y="1772816"/>
                </a:lnTo>
                <a:lnTo>
                  <a:pt x="3359020" y="1492898"/>
                </a:lnTo>
                <a:lnTo>
                  <a:pt x="3265713" y="625151"/>
                </a:lnTo>
                <a:cubicBezTo>
                  <a:pt x="3088431" y="304800"/>
                  <a:pt x="2472612" y="320351"/>
                  <a:pt x="2295330" y="0"/>
                </a:cubicBezTo>
              </a:path>
            </a:pathLst>
          </a:custGeom>
          <a:noFill/>
          <a:ln w="92075">
            <a:solidFill>
              <a:srgbClr val="2486BC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Vrije vorm 8"/>
          <p:cNvSpPr/>
          <p:nvPr/>
        </p:nvSpPr>
        <p:spPr>
          <a:xfrm>
            <a:off x="2350339" y="1923437"/>
            <a:ext cx="2611435" cy="3844087"/>
          </a:xfrm>
          <a:custGeom>
            <a:avLst/>
            <a:gdLst>
              <a:gd name="connsiteX0" fmla="*/ 55984 w 4105470"/>
              <a:gd name="connsiteY0" fmla="*/ 6251510 h 6251510"/>
              <a:gd name="connsiteX1" fmla="*/ 839756 w 4105470"/>
              <a:gd name="connsiteY1" fmla="*/ 5635690 h 6251510"/>
              <a:gd name="connsiteX2" fmla="*/ 1604866 w 4105470"/>
              <a:gd name="connsiteY2" fmla="*/ 5896947 h 6251510"/>
              <a:gd name="connsiteX3" fmla="*/ 3069772 w 4105470"/>
              <a:gd name="connsiteY3" fmla="*/ 5663682 h 6251510"/>
              <a:gd name="connsiteX4" fmla="*/ 3797560 w 4105470"/>
              <a:gd name="connsiteY4" fmla="*/ 5010539 h 6251510"/>
              <a:gd name="connsiteX5" fmla="*/ 4105470 w 4105470"/>
              <a:gd name="connsiteY5" fmla="*/ 4282751 h 6251510"/>
              <a:gd name="connsiteX6" fmla="*/ 3396343 w 4105470"/>
              <a:gd name="connsiteY6" fmla="*/ 1679510 h 6251510"/>
              <a:gd name="connsiteX7" fmla="*/ 2388637 w 4105470"/>
              <a:gd name="connsiteY7" fmla="*/ 1464906 h 6251510"/>
              <a:gd name="connsiteX8" fmla="*/ 1670180 w 4105470"/>
              <a:gd name="connsiteY8" fmla="*/ 709126 h 6251510"/>
              <a:gd name="connsiteX9" fmla="*/ 0 w 4105470"/>
              <a:gd name="connsiteY9" fmla="*/ 0 h 62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05470" h="6251510">
                <a:moveTo>
                  <a:pt x="55984" y="6251510"/>
                </a:moveTo>
                <a:lnTo>
                  <a:pt x="839756" y="5635690"/>
                </a:lnTo>
                <a:lnTo>
                  <a:pt x="1604866" y="5896947"/>
                </a:lnTo>
                <a:lnTo>
                  <a:pt x="3069772" y="5663682"/>
                </a:lnTo>
                <a:lnTo>
                  <a:pt x="3797560" y="5010539"/>
                </a:lnTo>
                <a:lnTo>
                  <a:pt x="4105470" y="4282751"/>
                </a:lnTo>
                <a:lnTo>
                  <a:pt x="3396343" y="1679510"/>
                </a:lnTo>
                <a:lnTo>
                  <a:pt x="2388637" y="1464906"/>
                </a:lnTo>
                <a:lnTo>
                  <a:pt x="1670180" y="709126"/>
                </a:lnTo>
                <a:lnTo>
                  <a:pt x="0" y="0"/>
                </a:lnTo>
              </a:path>
            </a:pathLst>
          </a:custGeom>
          <a:noFill/>
          <a:ln w="92075"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Vrije vorm 9"/>
          <p:cNvSpPr/>
          <p:nvPr/>
        </p:nvSpPr>
        <p:spPr>
          <a:xfrm>
            <a:off x="1626259" y="2997647"/>
            <a:ext cx="3252423" cy="2817227"/>
          </a:xfrm>
          <a:custGeom>
            <a:avLst/>
            <a:gdLst>
              <a:gd name="connsiteX0" fmla="*/ 139959 w 3965510"/>
              <a:gd name="connsiteY0" fmla="*/ 3993502 h 3993502"/>
              <a:gd name="connsiteX1" fmla="*/ 1007706 w 3965510"/>
              <a:gd name="connsiteY1" fmla="*/ 3237722 h 3993502"/>
              <a:gd name="connsiteX2" fmla="*/ 1614196 w 3965510"/>
              <a:gd name="connsiteY2" fmla="*/ 3433665 h 3993502"/>
              <a:gd name="connsiteX3" fmla="*/ 2976465 w 3965510"/>
              <a:gd name="connsiteY3" fmla="*/ 3256384 h 3993502"/>
              <a:gd name="connsiteX4" fmla="*/ 3666931 w 3965510"/>
              <a:gd name="connsiteY4" fmla="*/ 2659224 h 3993502"/>
              <a:gd name="connsiteX5" fmla="*/ 3965510 w 3965510"/>
              <a:gd name="connsiteY5" fmla="*/ 1875453 h 3993502"/>
              <a:gd name="connsiteX6" fmla="*/ 3666931 w 3965510"/>
              <a:gd name="connsiteY6" fmla="*/ 765110 h 3993502"/>
              <a:gd name="connsiteX7" fmla="*/ 3331029 w 3965510"/>
              <a:gd name="connsiteY7" fmla="*/ 391886 h 3993502"/>
              <a:gd name="connsiteX8" fmla="*/ 2565918 w 3965510"/>
              <a:gd name="connsiteY8" fmla="*/ 382555 h 3993502"/>
              <a:gd name="connsiteX9" fmla="*/ 1884784 w 3965510"/>
              <a:gd name="connsiteY9" fmla="*/ 0 h 3993502"/>
              <a:gd name="connsiteX10" fmla="*/ 1436914 w 3965510"/>
              <a:gd name="connsiteY10" fmla="*/ 457200 h 3993502"/>
              <a:gd name="connsiteX11" fmla="*/ 998376 w 3965510"/>
              <a:gd name="connsiteY11" fmla="*/ 578498 h 3993502"/>
              <a:gd name="connsiteX12" fmla="*/ 0 w 3965510"/>
              <a:gd name="connsiteY12" fmla="*/ 130629 h 3993502"/>
              <a:gd name="connsiteX0" fmla="*/ 1287624 w 5113175"/>
              <a:gd name="connsiteY0" fmla="*/ 4441371 h 4441371"/>
              <a:gd name="connsiteX1" fmla="*/ 2155371 w 5113175"/>
              <a:gd name="connsiteY1" fmla="*/ 3685591 h 4441371"/>
              <a:gd name="connsiteX2" fmla="*/ 2761861 w 5113175"/>
              <a:gd name="connsiteY2" fmla="*/ 3881534 h 4441371"/>
              <a:gd name="connsiteX3" fmla="*/ 4124130 w 5113175"/>
              <a:gd name="connsiteY3" fmla="*/ 3704253 h 4441371"/>
              <a:gd name="connsiteX4" fmla="*/ 4814596 w 5113175"/>
              <a:gd name="connsiteY4" fmla="*/ 3107093 h 4441371"/>
              <a:gd name="connsiteX5" fmla="*/ 5113175 w 5113175"/>
              <a:gd name="connsiteY5" fmla="*/ 2323322 h 4441371"/>
              <a:gd name="connsiteX6" fmla="*/ 4814596 w 5113175"/>
              <a:gd name="connsiteY6" fmla="*/ 1212979 h 4441371"/>
              <a:gd name="connsiteX7" fmla="*/ 4478694 w 5113175"/>
              <a:gd name="connsiteY7" fmla="*/ 839755 h 4441371"/>
              <a:gd name="connsiteX8" fmla="*/ 3713583 w 5113175"/>
              <a:gd name="connsiteY8" fmla="*/ 830424 h 4441371"/>
              <a:gd name="connsiteX9" fmla="*/ 3032449 w 5113175"/>
              <a:gd name="connsiteY9" fmla="*/ 447869 h 4441371"/>
              <a:gd name="connsiteX10" fmla="*/ 2584579 w 5113175"/>
              <a:gd name="connsiteY10" fmla="*/ 905069 h 4441371"/>
              <a:gd name="connsiteX11" fmla="*/ 2146041 w 5113175"/>
              <a:gd name="connsiteY11" fmla="*/ 1026367 h 4441371"/>
              <a:gd name="connsiteX12" fmla="*/ 0 w 5113175"/>
              <a:gd name="connsiteY12" fmla="*/ 0 h 444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3175" h="4441371">
                <a:moveTo>
                  <a:pt x="1287624" y="4441371"/>
                </a:moveTo>
                <a:lnTo>
                  <a:pt x="2155371" y="3685591"/>
                </a:lnTo>
                <a:lnTo>
                  <a:pt x="2761861" y="3881534"/>
                </a:lnTo>
                <a:lnTo>
                  <a:pt x="4124130" y="3704253"/>
                </a:lnTo>
                <a:lnTo>
                  <a:pt x="4814596" y="3107093"/>
                </a:lnTo>
                <a:lnTo>
                  <a:pt x="5113175" y="2323322"/>
                </a:lnTo>
                <a:lnTo>
                  <a:pt x="4814596" y="1212979"/>
                </a:lnTo>
                <a:lnTo>
                  <a:pt x="4478694" y="839755"/>
                </a:lnTo>
                <a:lnTo>
                  <a:pt x="3713583" y="830424"/>
                </a:lnTo>
                <a:lnTo>
                  <a:pt x="3032449" y="447869"/>
                </a:lnTo>
                <a:lnTo>
                  <a:pt x="2584579" y="905069"/>
                </a:lnTo>
                <a:lnTo>
                  <a:pt x="2146041" y="1026367"/>
                </a:lnTo>
                <a:cubicBezTo>
                  <a:pt x="1813249" y="877077"/>
                  <a:pt x="332792" y="149290"/>
                  <a:pt x="0" y="0"/>
                </a:cubicBezTo>
              </a:path>
            </a:pathLst>
          </a:custGeom>
          <a:noFill/>
          <a:ln w="92075">
            <a:solidFill>
              <a:schemeClr val="accent5">
                <a:lumMod val="5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Vrije vorm 10"/>
          <p:cNvSpPr/>
          <p:nvPr/>
        </p:nvSpPr>
        <p:spPr>
          <a:xfrm>
            <a:off x="2249443" y="2009251"/>
            <a:ext cx="860587" cy="3705008"/>
          </a:xfrm>
          <a:custGeom>
            <a:avLst/>
            <a:gdLst>
              <a:gd name="connsiteX0" fmla="*/ 0 w 1259633"/>
              <a:gd name="connsiteY0" fmla="*/ 5589037 h 5589037"/>
              <a:gd name="connsiteX1" fmla="*/ 550506 w 1259633"/>
              <a:gd name="connsiteY1" fmla="*/ 5178490 h 5589037"/>
              <a:gd name="connsiteX2" fmla="*/ 709127 w 1259633"/>
              <a:gd name="connsiteY2" fmla="*/ 4777273 h 5589037"/>
              <a:gd name="connsiteX3" fmla="*/ 830425 w 1259633"/>
              <a:gd name="connsiteY3" fmla="*/ 4376057 h 5589037"/>
              <a:gd name="connsiteX4" fmla="*/ 951723 w 1259633"/>
              <a:gd name="connsiteY4" fmla="*/ 4012163 h 5589037"/>
              <a:gd name="connsiteX5" fmla="*/ 1007706 w 1259633"/>
              <a:gd name="connsiteY5" fmla="*/ 3564294 h 5589037"/>
              <a:gd name="connsiteX6" fmla="*/ 1259633 w 1259633"/>
              <a:gd name="connsiteY6" fmla="*/ 3069771 h 5589037"/>
              <a:gd name="connsiteX7" fmla="*/ 1156996 w 1259633"/>
              <a:gd name="connsiteY7" fmla="*/ 2547257 h 5589037"/>
              <a:gd name="connsiteX8" fmla="*/ 27992 w 1259633"/>
              <a:gd name="connsiteY8" fmla="*/ 0 h 5589037"/>
              <a:gd name="connsiteX0" fmla="*/ 93306 w 1352939"/>
              <a:gd name="connsiteY0" fmla="*/ 5840963 h 5840963"/>
              <a:gd name="connsiteX1" fmla="*/ 643812 w 1352939"/>
              <a:gd name="connsiteY1" fmla="*/ 5430416 h 5840963"/>
              <a:gd name="connsiteX2" fmla="*/ 802433 w 1352939"/>
              <a:gd name="connsiteY2" fmla="*/ 5029199 h 5840963"/>
              <a:gd name="connsiteX3" fmla="*/ 923731 w 1352939"/>
              <a:gd name="connsiteY3" fmla="*/ 4627983 h 5840963"/>
              <a:gd name="connsiteX4" fmla="*/ 1045029 w 1352939"/>
              <a:gd name="connsiteY4" fmla="*/ 4264089 h 5840963"/>
              <a:gd name="connsiteX5" fmla="*/ 1101012 w 1352939"/>
              <a:gd name="connsiteY5" fmla="*/ 3816220 h 5840963"/>
              <a:gd name="connsiteX6" fmla="*/ 1352939 w 1352939"/>
              <a:gd name="connsiteY6" fmla="*/ 3321697 h 5840963"/>
              <a:gd name="connsiteX7" fmla="*/ 1250302 w 1352939"/>
              <a:gd name="connsiteY7" fmla="*/ 2799183 h 5840963"/>
              <a:gd name="connsiteX8" fmla="*/ 0 w 1352939"/>
              <a:gd name="connsiteY8" fmla="*/ 0 h 5840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939" h="5840963">
                <a:moveTo>
                  <a:pt x="93306" y="5840963"/>
                </a:moveTo>
                <a:lnTo>
                  <a:pt x="643812" y="5430416"/>
                </a:lnTo>
                <a:lnTo>
                  <a:pt x="802433" y="5029199"/>
                </a:lnTo>
                <a:lnTo>
                  <a:pt x="923731" y="4627983"/>
                </a:lnTo>
                <a:lnTo>
                  <a:pt x="1045029" y="4264089"/>
                </a:lnTo>
                <a:lnTo>
                  <a:pt x="1101012" y="3816220"/>
                </a:lnTo>
                <a:lnTo>
                  <a:pt x="1352939" y="3321697"/>
                </a:lnTo>
                <a:lnTo>
                  <a:pt x="1250302" y="2799183"/>
                </a:lnTo>
                <a:cubicBezTo>
                  <a:pt x="873967" y="1950097"/>
                  <a:pt x="376335" y="849086"/>
                  <a:pt x="0" y="0"/>
                </a:cubicBezTo>
              </a:path>
            </a:pathLst>
          </a:custGeom>
          <a:noFill/>
          <a:ln w="92075" cmpd="sng">
            <a:solidFill>
              <a:srgbClr val="0070C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514" y="2665192"/>
            <a:ext cx="2487355" cy="150224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514" y="1245326"/>
            <a:ext cx="5206585" cy="123661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8503" y="2665192"/>
            <a:ext cx="2539596" cy="150470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513" y="4350690"/>
            <a:ext cx="5206585" cy="1410788"/>
          </a:xfrm>
          <a:prstGeom prst="rect">
            <a:avLst/>
          </a:prstGeom>
        </p:spPr>
      </p:pic>
      <p:sp>
        <p:nvSpPr>
          <p:cNvPr id="2" name="Vrije vorm 1"/>
          <p:cNvSpPr/>
          <p:nvPr/>
        </p:nvSpPr>
        <p:spPr>
          <a:xfrm>
            <a:off x="1461247" y="3603812"/>
            <a:ext cx="1201271" cy="2034988"/>
          </a:xfrm>
          <a:custGeom>
            <a:avLst/>
            <a:gdLst>
              <a:gd name="connsiteX0" fmla="*/ 851647 w 1201271"/>
              <a:gd name="connsiteY0" fmla="*/ 2034988 h 2034988"/>
              <a:gd name="connsiteX1" fmla="*/ 1201271 w 1201271"/>
              <a:gd name="connsiteY1" fmla="*/ 1792941 h 2034988"/>
              <a:gd name="connsiteX2" fmla="*/ 1147482 w 1201271"/>
              <a:gd name="connsiteY2" fmla="*/ 1452282 h 2034988"/>
              <a:gd name="connsiteX3" fmla="*/ 582706 w 1201271"/>
              <a:gd name="connsiteY3" fmla="*/ 923364 h 2034988"/>
              <a:gd name="connsiteX4" fmla="*/ 0 w 1201271"/>
              <a:gd name="connsiteY4" fmla="*/ 0 h 2034988"/>
              <a:gd name="connsiteX5" fmla="*/ 0 w 1201271"/>
              <a:gd name="connsiteY5" fmla="*/ 0 h 20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1271" h="2034988">
                <a:moveTo>
                  <a:pt x="851647" y="2034988"/>
                </a:moveTo>
                <a:lnTo>
                  <a:pt x="1201271" y="1792941"/>
                </a:lnTo>
                <a:lnTo>
                  <a:pt x="1147482" y="1452282"/>
                </a:lnTo>
                <a:lnTo>
                  <a:pt x="582706" y="92336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82550">
            <a:solidFill>
              <a:srgbClr val="00B0F0"/>
            </a:solidFill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DEB6024-E1AF-654A-947D-C94A1B9B2848}"/>
              </a:ext>
            </a:extLst>
          </p:cNvPr>
          <p:cNvSpPr txBox="1"/>
          <p:nvPr/>
        </p:nvSpPr>
        <p:spPr>
          <a:xfrm>
            <a:off x="851262" y="536220"/>
            <a:ext cx="1024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Characteristic: The continuous shifting of the Schelde River</a:t>
            </a:r>
            <a:endParaRPr lang="nl-NL" sz="2800" b="1" cap="all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926757" y="374650"/>
            <a:ext cx="0" cy="1571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E4A11C25-19D5-D946-8ABD-8DA3045323BE}"/>
              </a:ext>
            </a:extLst>
          </p:cNvPr>
          <p:cNvSpPr txBox="1"/>
          <p:nvPr/>
        </p:nvSpPr>
        <p:spPr>
          <a:xfrm>
            <a:off x="851263" y="536220"/>
            <a:ext cx="1074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cap="all" dirty="0">
                <a:solidFill>
                  <a:srgbClr val="2486BC"/>
                </a:solidFill>
              </a:rPr>
              <a:t>Experience map </a:t>
            </a:r>
            <a:r>
              <a:rPr lang="nl-NL" sz="2800" b="1" cap="all" dirty="0" err="1">
                <a:solidFill>
                  <a:srgbClr val="2486BC"/>
                </a:solidFill>
              </a:rPr>
              <a:t>geopark</a:t>
            </a:r>
            <a:r>
              <a:rPr lang="nl-NL" sz="2800" b="1" cap="all" dirty="0">
                <a:solidFill>
                  <a:srgbClr val="2486BC"/>
                </a:solidFill>
              </a:rPr>
              <a:t> schelde delta</a:t>
            </a:r>
          </a:p>
        </p:txBody>
      </p:sp>
      <p:sp>
        <p:nvSpPr>
          <p:cNvPr id="2" name="Rechthoek 1"/>
          <p:cNvSpPr/>
          <p:nvPr/>
        </p:nvSpPr>
        <p:spPr>
          <a:xfrm>
            <a:off x="10443882" y="5034651"/>
            <a:ext cx="1604683" cy="873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fbeelding met tekst, kaart, schermopname, atlas&#10;&#10;Automatisch gegenereerde beschrijving">
            <a:extLst>
              <a:ext uri="{FF2B5EF4-FFF2-40B4-BE49-F238E27FC236}">
                <a16:creationId xmlns:a16="http://schemas.microsoft.com/office/drawing/2014/main" id="{2FDA5FCB-683A-33F2-D4DE-7D460386A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56" y="1188095"/>
            <a:ext cx="6180437" cy="4719646"/>
          </a:xfrm>
          <a:prstGeom prst="rect">
            <a:avLst/>
          </a:prstGeom>
        </p:spPr>
      </p:pic>
      <p:pic>
        <p:nvPicPr>
          <p:cNvPr id="22" name="Afbeelding 21" descr="Afbeelding met buitenshuis, gras, wolk, landschap&#10;&#10;Automatisch gegenereerde beschrijving">
            <a:extLst>
              <a:ext uri="{FF2B5EF4-FFF2-40B4-BE49-F238E27FC236}">
                <a16:creationId xmlns:a16="http://schemas.microsoft.com/office/drawing/2014/main" id="{4BC29A9A-8396-669A-D58C-9CF0A78C4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499" y="1019230"/>
            <a:ext cx="2601186" cy="1949524"/>
          </a:xfrm>
          <a:prstGeom prst="rect">
            <a:avLst/>
          </a:prstGeom>
        </p:spPr>
      </p:pic>
      <p:pic>
        <p:nvPicPr>
          <p:cNvPr id="24" name="Afbeelding 23" descr="Afbeelding met buitenshuis, hemel, landschap, veld&#10;&#10;Automatisch gegenereerde beschrijving">
            <a:extLst>
              <a:ext uri="{FF2B5EF4-FFF2-40B4-BE49-F238E27FC236}">
                <a16:creationId xmlns:a16="http://schemas.microsoft.com/office/drawing/2014/main" id="{4143DE9B-80D6-6CBB-AD15-41A677CC5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34" y="4016962"/>
            <a:ext cx="2515730" cy="1415098"/>
          </a:xfrm>
          <a:prstGeom prst="rect">
            <a:avLst/>
          </a:prstGeom>
        </p:spPr>
      </p:pic>
      <p:pic>
        <p:nvPicPr>
          <p:cNvPr id="26" name="Afbeelding 25" descr="Afbeelding met buitenshuis, persoon, hemel, kleding&#10;&#10;Automatisch gegenereerde beschrijving">
            <a:extLst>
              <a:ext uri="{FF2B5EF4-FFF2-40B4-BE49-F238E27FC236}">
                <a16:creationId xmlns:a16="http://schemas.microsoft.com/office/drawing/2014/main" id="{F28D585A-E990-D9C2-9557-087F92737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030" y="3950912"/>
            <a:ext cx="2155535" cy="1616651"/>
          </a:xfrm>
          <a:prstGeom prst="rect">
            <a:avLst/>
          </a:prstGeom>
        </p:spPr>
      </p:pic>
      <p:pic>
        <p:nvPicPr>
          <p:cNvPr id="28" name="Afbeelding 27" descr="Afbeelding met buitenshuis, hemel, boom, grond&#10;&#10;Automatisch gegenereerde beschrijving">
            <a:extLst>
              <a:ext uri="{FF2B5EF4-FFF2-40B4-BE49-F238E27FC236}">
                <a16:creationId xmlns:a16="http://schemas.microsoft.com/office/drawing/2014/main" id="{435B42BC-50E7-579A-D0F4-A64302E9E0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208" y="874856"/>
            <a:ext cx="2514265" cy="141427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910B0BB1-AC6E-EB45-8769-C11AD3F7D2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7481" y="2220501"/>
            <a:ext cx="2489503" cy="1865914"/>
          </a:xfrm>
          <a:prstGeom prst="rect">
            <a:avLst/>
          </a:prstGeom>
        </p:spPr>
      </p:pic>
      <p:pic>
        <p:nvPicPr>
          <p:cNvPr id="2050" name="Picture 2" descr="De Vroente wordt gerestaureerd (Kalmthout) | Het Nieuwsblad Mobile">
            <a:extLst>
              <a:ext uri="{FF2B5EF4-FFF2-40B4-BE49-F238E27FC236}">
                <a16:creationId xmlns:a16="http://schemas.microsoft.com/office/drawing/2014/main" id="{AF5ADB72-F4AD-EF18-241A-6C76E778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690" y="2542647"/>
            <a:ext cx="2302600" cy="15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926756" y="1105066"/>
            <a:ext cx="8500708" cy="5004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globally unique combination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Geology, landscape, cultural (and historical) heritage, and 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Numerous locations that make the story visible and tangible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Related education, sustainable tourism/recreation, and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origin and the past offering lessons, inspiration, and direction for a sustainable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partner network committed to shared ambition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revolves around the 4 B’s:</a:t>
            </a:r>
            <a:br>
              <a:rPr lang="en-US" sz="2400" dirty="0"/>
            </a:br>
            <a:r>
              <a:rPr lang="en-US" sz="2400" b="1" dirty="0"/>
              <a:t>Experience – Awareness – </a:t>
            </a:r>
            <a:r>
              <a:rPr lang="en-US" sz="2400" b="1" dirty="0" err="1"/>
              <a:t>Utilisation</a:t>
            </a:r>
            <a:r>
              <a:rPr lang="en-US" sz="2400" b="1" dirty="0"/>
              <a:t> – Management</a:t>
            </a:r>
            <a:endParaRPr lang="en-US" sz="2400" dirty="0"/>
          </a:p>
          <a:p>
            <a:pPr>
              <a:lnSpc>
                <a:spcPts val="3500"/>
              </a:lnSpc>
            </a:pPr>
            <a:endParaRPr lang="nl-NL" sz="2400" dirty="0">
              <a:ea typeface="Proxima Nova" charset="0"/>
              <a:cs typeface="Proxima Nova" charset="0"/>
            </a:endParaRPr>
          </a:p>
          <a:p>
            <a:pPr>
              <a:lnSpc>
                <a:spcPts val="3500"/>
              </a:lnSpc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4A11C25-19D5-D946-8ABD-8DA3045323BE}"/>
              </a:ext>
            </a:extLst>
          </p:cNvPr>
          <p:cNvSpPr txBox="1"/>
          <p:nvPr/>
        </p:nvSpPr>
        <p:spPr>
          <a:xfrm>
            <a:off x="750679" y="234468"/>
            <a:ext cx="8146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cap="all" dirty="0" err="1">
                <a:solidFill>
                  <a:srgbClr val="2486BC"/>
                </a:solidFill>
              </a:rPr>
              <a:t>WhAT</a:t>
            </a:r>
            <a:r>
              <a:rPr lang="nl-NL" sz="2800" b="1" cap="all" dirty="0">
                <a:solidFill>
                  <a:srgbClr val="2486BC"/>
                </a:solidFill>
              </a:rPr>
              <a:t> IS the UNESCO Global GEOPARK status?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151" y="3939923"/>
            <a:ext cx="2251136" cy="150075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152" y="2725416"/>
            <a:ext cx="2251135" cy="1266108"/>
          </a:xfrm>
          <a:prstGeom prst="rect">
            <a:avLst/>
          </a:prstGeom>
        </p:spPr>
      </p:pic>
      <p:pic>
        <p:nvPicPr>
          <p:cNvPr id="5" name="Afbeelding 4" descr="Afbeelding met buitenshuis, hemel, wolk, grond&#10;&#10;Automatisch gegenereerde beschrijving">
            <a:extLst>
              <a:ext uri="{FF2B5EF4-FFF2-40B4-BE49-F238E27FC236}">
                <a16:creationId xmlns:a16="http://schemas.microsoft.com/office/drawing/2014/main" id="{E8E46205-B46B-928B-969F-E358FC5297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151" y="1459464"/>
            <a:ext cx="2251135" cy="12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derlandse vertaling van de SDG's - GCE-NL">
            <a:extLst>
              <a:ext uri="{FF2B5EF4-FFF2-40B4-BE49-F238E27FC236}">
                <a16:creationId xmlns:a16="http://schemas.microsoft.com/office/drawing/2014/main" id="{9BA5300B-7786-6248-7DFD-90739492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227" y="225854"/>
            <a:ext cx="3040527" cy="234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22474" y="2551995"/>
            <a:ext cx="2574226" cy="3988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Visitor </a:t>
            </a:r>
            <a:r>
              <a:rPr lang="en-US" sz="2200" dirty="0" err="1"/>
              <a:t>centres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Geosites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Museums and exhibitions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Walking and cycling 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Application of innovations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nl-NL" sz="2400" dirty="0">
              <a:ea typeface="Proxima Nova" charset="0"/>
              <a:cs typeface="Proxima Nova" charset="0"/>
            </a:endParaRPr>
          </a:p>
          <a:p>
            <a:pPr>
              <a:lnSpc>
                <a:spcPts val="3500"/>
              </a:lnSpc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4A11C25-19D5-D946-8ABD-8DA3045323BE}"/>
              </a:ext>
            </a:extLst>
          </p:cNvPr>
          <p:cNvSpPr txBox="1"/>
          <p:nvPr/>
        </p:nvSpPr>
        <p:spPr>
          <a:xfrm>
            <a:off x="851263" y="536220"/>
            <a:ext cx="1077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cap="all" dirty="0">
                <a:solidFill>
                  <a:srgbClr val="2486BC"/>
                </a:solidFill>
              </a:rPr>
              <a:t>Waar het om draait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40EF6E7-54EE-5601-D1FE-18E6D017C6A3}"/>
              </a:ext>
            </a:extLst>
          </p:cNvPr>
          <p:cNvSpPr txBox="1"/>
          <p:nvPr/>
        </p:nvSpPr>
        <p:spPr>
          <a:xfrm>
            <a:off x="3415776" y="2551995"/>
            <a:ext cx="2537622" cy="3680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School </a:t>
            </a:r>
            <a:r>
              <a:rPr lang="nl-NL" sz="2200" dirty="0" err="1"/>
              <a:t>programmes</a:t>
            </a: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/>
              <a:t>Lectures</a:t>
            </a: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/>
              <a:t>Excursions</a:t>
            </a: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/>
              <a:t>Scientific</a:t>
            </a:r>
            <a:r>
              <a:rPr lang="nl-NL" sz="2200" dirty="0"/>
              <a:t> research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nl-NL" sz="2400" dirty="0">
              <a:ea typeface="Proxima Nova" charset="0"/>
              <a:cs typeface="Proxima Nova" charset="0"/>
            </a:endParaRPr>
          </a:p>
          <a:p>
            <a:pPr>
              <a:lnSpc>
                <a:spcPts val="3500"/>
              </a:lnSpc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35258D3-4903-129E-BC8B-6154BDF5D4E3}"/>
              </a:ext>
            </a:extLst>
          </p:cNvPr>
          <p:cNvSpPr txBox="1"/>
          <p:nvPr/>
        </p:nvSpPr>
        <p:spPr>
          <a:xfrm>
            <a:off x="6342643" y="2551995"/>
            <a:ext cx="2840353" cy="323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err="1"/>
              <a:t>Utilisation</a:t>
            </a: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Area 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Partners/</a:t>
            </a:r>
            <a:r>
              <a:rPr lang="nl-NL" sz="2200" dirty="0" err="1"/>
              <a:t>ambassadors</a:t>
            </a: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/>
              <a:t>Geo-</a:t>
            </a:r>
            <a:r>
              <a:rPr lang="nl-NL" sz="2200" dirty="0" err="1"/>
              <a:t>tourism</a:t>
            </a:r>
            <a:endParaRPr lang="nl-N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/>
              <a:t>Supporting</a:t>
            </a:r>
            <a:r>
              <a:rPr lang="nl-NL" sz="2200" dirty="0"/>
              <a:t> entrepreneurs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200" dirty="0" err="1"/>
              <a:t>Regional</a:t>
            </a:r>
            <a:r>
              <a:rPr lang="nl-NL" sz="2200" dirty="0"/>
              <a:t> </a:t>
            </a:r>
            <a:r>
              <a:rPr lang="nl-NL" sz="2200" dirty="0" err="1"/>
              <a:t>products</a:t>
            </a:r>
            <a:endParaRPr lang="nl-NL" sz="2200" dirty="0"/>
          </a:p>
          <a:p>
            <a:pPr>
              <a:lnSpc>
                <a:spcPts val="3500"/>
              </a:lnSpc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0F1163F-927D-E153-4D8E-171DBBCE48A2}"/>
              </a:ext>
            </a:extLst>
          </p:cNvPr>
          <p:cNvSpPr txBox="1"/>
          <p:nvPr/>
        </p:nvSpPr>
        <p:spPr>
          <a:xfrm>
            <a:off x="9412934" y="2574810"/>
            <a:ext cx="2519986" cy="3896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Embedding in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Knowledge exchange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Participation in projects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lang="nl-NL" dirty="0">
              <a:ea typeface="Proxima Nova" charset="0"/>
              <a:cs typeface="Proxima Nova" charset="0"/>
            </a:endParaRPr>
          </a:p>
          <a:p>
            <a:pPr>
              <a:lnSpc>
                <a:spcPts val="3500"/>
              </a:lnSpc>
            </a:pP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D6B1B-66B9-6E02-D78B-B4EC26AB0038}"/>
              </a:ext>
            </a:extLst>
          </p:cNvPr>
          <p:cNvSpPr/>
          <p:nvPr/>
        </p:nvSpPr>
        <p:spPr>
          <a:xfrm>
            <a:off x="396404" y="2568099"/>
            <a:ext cx="2721700" cy="3182923"/>
          </a:xfrm>
          <a:prstGeom prst="rect">
            <a:avLst/>
          </a:prstGeom>
          <a:noFill/>
          <a:ln w="63500">
            <a:solidFill>
              <a:srgbClr val="2486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0C68593-128C-3B14-8CB2-26AFBA011F5D}"/>
              </a:ext>
            </a:extLst>
          </p:cNvPr>
          <p:cNvSpPr/>
          <p:nvPr/>
        </p:nvSpPr>
        <p:spPr>
          <a:xfrm>
            <a:off x="3308822" y="2574803"/>
            <a:ext cx="2721700" cy="3182930"/>
          </a:xfrm>
          <a:prstGeom prst="rect">
            <a:avLst/>
          </a:prstGeom>
          <a:noFill/>
          <a:ln w="63500">
            <a:solidFill>
              <a:srgbClr val="2486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DE375AB-3C3A-BB64-8684-F32CF283CDDA}"/>
              </a:ext>
            </a:extLst>
          </p:cNvPr>
          <p:cNvSpPr/>
          <p:nvPr/>
        </p:nvSpPr>
        <p:spPr>
          <a:xfrm>
            <a:off x="6238603" y="2561713"/>
            <a:ext cx="2840354" cy="3182930"/>
          </a:xfrm>
          <a:prstGeom prst="rect">
            <a:avLst/>
          </a:prstGeom>
          <a:noFill/>
          <a:ln w="63500">
            <a:solidFill>
              <a:srgbClr val="2486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F9EF50B-7C9D-5E62-4905-5C719FE3BA9E}"/>
              </a:ext>
            </a:extLst>
          </p:cNvPr>
          <p:cNvSpPr/>
          <p:nvPr/>
        </p:nvSpPr>
        <p:spPr>
          <a:xfrm>
            <a:off x="9287038" y="2568106"/>
            <a:ext cx="2721700" cy="3182923"/>
          </a:xfrm>
          <a:prstGeom prst="rect">
            <a:avLst/>
          </a:prstGeom>
          <a:noFill/>
          <a:ln w="63500">
            <a:solidFill>
              <a:srgbClr val="2486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78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926756" y="1105067"/>
            <a:ext cx="11361038" cy="587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 partner network receives the UNESCO Global Geopark status.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Locations that take </a:t>
            </a:r>
            <a:r>
              <a:rPr lang="en-US" sz="2400" dirty="0" err="1"/>
              <a:t>centre</a:t>
            </a:r>
            <a:r>
              <a:rPr lang="en-US" sz="2400" dirty="0"/>
              <a:t> stage must have adequate protection under existing frameworks.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Partners maintain their own identity but communicate in a </a:t>
            </a:r>
            <a:r>
              <a:rPr lang="en-US" sz="2400" dirty="0" err="1"/>
              <a:t>recognisable</a:t>
            </a:r>
            <a:r>
              <a:rPr lang="en-US" sz="2400" dirty="0"/>
              <a:t> way.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It contributes to (inter)national visibility and reputation.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It increases access to (European) funding: Living/Experiencing the Schelde.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It adds another layer to regional storytelling.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It offers opportunities for sustainable (geo)tourism and tourism dispersal.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It embeds sustainability in the context of historical development.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It stimulates cross-border cooperation.</a:t>
            </a:r>
            <a:endParaRPr lang="nl-NL" sz="2400" dirty="0">
              <a:ea typeface="Proxima Nova" charset="0"/>
              <a:cs typeface="Proxima Nova" charset="0"/>
            </a:endParaRPr>
          </a:p>
          <a:p>
            <a:pPr>
              <a:lnSpc>
                <a:spcPts val="3500"/>
              </a:lnSpc>
            </a:pPr>
            <a:endParaRPr lang="nl-NL" sz="2400" dirty="0">
              <a:solidFill>
                <a:srgbClr val="2486BC"/>
              </a:solidFill>
              <a:ea typeface="Proxima Nova" charset="0"/>
              <a:cs typeface="Proxima Nova" charset="0"/>
            </a:endParaRPr>
          </a:p>
          <a:p>
            <a:pPr>
              <a:lnSpc>
                <a:spcPts val="3500"/>
              </a:lnSpc>
            </a:pPr>
            <a:endParaRPr lang="nl-NL" sz="2400" dirty="0">
              <a:ea typeface="Proxima Nova" charset="0"/>
              <a:cs typeface="Proxima Nova" charset="0"/>
            </a:endParaRPr>
          </a:p>
          <a:p>
            <a:pPr>
              <a:lnSpc>
                <a:spcPts val="3500"/>
              </a:lnSpc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4A11C25-19D5-D946-8ABD-8DA3045323BE}"/>
              </a:ext>
            </a:extLst>
          </p:cNvPr>
          <p:cNvSpPr txBox="1"/>
          <p:nvPr/>
        </p:nvSpPr>
        <p:spPr>
          <a:xfrm>
            <a:off x="1061575" y="447351"/>
            <a:ext cx="1077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 “Michelin star” </a:t>
            </a:r>
            <a:r>
              <a:rPr lang="nl-NL" sz="28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nl-NL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8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unique</a:t>
            </a:r>
            <a:r>
              <a:rPr lang="nl-NL" sz="28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landscapes</a:t>
            </a:r>
            <a:endParaRPr lang="nl-NL" sz="2800" b="1" cap="all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1151" y="4226172"/>
            <a:ext cx="2251136" cy="157499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152" y="2725540"/>
            <a:ext cx="2251135" cy="1687254"/>
          </a:xfrm>
          <a:prstGeom prst="rect">
            <a:avLst/>
          </a:prstGeom>
        </p:spPr>
      </p:pic>
      <p:pic>
        <p:nvPicPr>
          <p:cNvPr id="4" name="Afbeelding 3" descr="Afbeelding met buitenshuis, hemel, landschap, veld&#10;&#10;Automatisch gegenereerde beschrijving">
            <a:extLst>
              <a:ext uri="{FF2B5EF4-FFF2-40B4-BE49-F238E27FC236}">
                <a16:creationId xmlns:a16="http://schemas.microsoft.com/office/drawing/2014/main" id="{2E70FA1B-D858-5097-E986-89E9ED55DD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152" y="1459277"/>
            <a:ext cx="2251136" cy="126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/>
          <p:cNvCxnSpPr/>
          <p:nvPr/>
        </p:nvCxnSpPr>
        <p:spPr>
          <a:xfrm>
            <a:off x="926757" y="374650"/>
            <a:ext cx="0" cy="15711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E4A11C25-19D5-D946-8ABD-8DA3045323BE}"/>
              </a:ext>
            </a:extLst>
          </p:cNvPr>
          <p:cNvSpPr txBox="1"/>
          <p:nvPr/>
        </p:nvSpPr>
        <p:spPr>
          <a:xfrm>
            <a:off x="851263" y="536220"/>
            <a:ext cx="1074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cap="all" dirty="0" err="1">
                <a:solidFill>
                  <a:srgbClr val="2486BC"/>
                </a:solidFill>
              </a:rPr>
              <a:t>Storylines</a:t>
            </a:r>
            <a:r>
              <a:rPr lang="nl-NL" sz="2800" b="1" cap="all" dirty="0">
                <a:solidFill>
                  <a:srgbClr val="2486BC"/>
                </a:solidFill>
              </a:rPr>
              <a:t> </a:t>
            </a:r>
            <a:r>
              <a:rPr lang="nl-NL" sz="2800" b="1" cap="all" dirty="0" err="1">
                <a:solidFill>
                  <a:srgbClr val="2486BC"/>
                </a:solidFill>
              </a:rPr>
              <a:t>geopark</a:t>
            </a:r>
            <a:r>
              <a:rPr lang="nl-NL" sz="2800" b="1" cap="all" dirty="0">
                <a:solidFill>
                  <a:srgbClr val="2486BC"/>
                </a:solidFill>
              </a:rPr>
              <a:t> schelde delta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926758" y="1420846"/>
            <a:ext cx="10969408" cy="4279384"/>
            <a:chOff x="926757" y="1648804"/>
            <a:chExt cx="11045775" cy="4279384"/>
          </a:xfrm>
        </p:grpSpPr>
        <p:sp>
          <p:nvSpPr>
            <p:cNvPr id="6" name="Tekstvak 5"/>
            <p:cNvSpPr txBox="1"/>
            <p:nvPr/>
          </p:nvSpPr>
          <p:spPr>
            <a:xfrm>
              <a:off x="2318336" y="1831474"/>
              <a:ext cx="3425151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nl-NL" sz="2400" dirty="0">
                  <a:ea typeface="Proxima Nova" charset="0"/>
                  <a:cs typeface="Proxima Nova" charset="0"/>
                </a:rPr>
                <a:t>TUSSEN OERLAND </a:t>
              </a:r>
              <a:br>
                <a:rPr lang="nl-NL" sz="2400" dirty="0">
                  <a:ea typeface="Proxima Nova" charset="0"/>
                  <a:cs typeface="Proxima Nova" charset="0"/>
                </a:rPr>
              </a:br>
              <a:r>
                <a:rPr lang="nl-NL" sz="2400" dirty="0">
                  <a:ea typeface="Proxima Nova" charset="0"/>
                  <a:cs typeface="Proxima Nova" charset="0"/>
                </a:rPr>
                <a:t>EN MENSENHAND</a:t>
              </a:r>
            </a:p>
          </p:txBody>
        </p:sp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757" y="4571784"/>
              <a:ext cx="1351260" cy="1351260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3807" y="3111318"/>
              <a:ext cx="1351260" cy="135126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757" y="1650852"/>
              <a:ext cx="1351260" cy="1351260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83807" y="1648804"/>
              <a:ext cx="1351260" cy="1351260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757" y="3111318"/>
              <a:ext cx="1351260" cy="1351260"/>
            </a:xfrm>
            <a:prstGeom prst="rect">
              <a:avLst/>
            </a:prstGeom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8663" y="4571784"/>
              <a:ext cx="1356404" cy="1356404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2318336" y="3291940"/>
              <a:ext cx="3425151" cy="51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nl-NL" sz="2400" dirty="0">
                  <a:ea typeface="Proxima Nova" charset="0"/>
                  <a:cs typeface="Proxima Nova" charset="0"/>
                </a:rPr>
                <a:t>LEVEN MET HET WATER</a:t>
              </a:r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2315764" y="4752406"/>
              <a:ext cx="3425151" cy="51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nl-NL" sz="2400" dirty="0">
                  <a:ea typeface="Proxima Nova" charset="0"/>
                  <a:cs typeface="Proxima Nova" charset="0"/>
                </a:rPr>
                <a:t>BESTAAN EN WERKEN</a:t>
              </a:r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7175387" y="1834953"/>
              <a:ext cx="3425151" cy="51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nl-NL" sz="2400" dirty="0">
                  <a:ea typeface="Proxima Nova" charset="0"/>
                  <a:cs typeface="Proxima Nova" charset="0"/>
                </a:rPr>
                <a:t>POORT NAAR DE WERELD</a:t>
              </a:r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7175386" y="3291940"/>
              <a:ext cx="3425151" cy="51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nl-NL" sz="2400" dirty="0">
                  <a:ea typeface="Proxima Nova" charset="0"/>
                  <a:cs typeface="Proxima Nova" charset="0"/>
                </a:rPr>
                <a:t>BESTREDEN GEBIED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7175387" y="4752405"/>
              <a:ext cx="3425151" cy="51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nl-NL" sz="2400" dirty="0">
                  <a:ea typeface="Proxima Nova" charset="0"/>
                  <a:cs typeface="Proxima Nova" charset="0"/>
                </a:rPr>
                <a:t>ZILT EN ZOET</a:t>
              </a:r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9395" y="5444680"/>
              <a:ext cx="1393137" cy="428939"/>
            </a:xfrm>
            <a:prstGeom prst="rect">
              <a:avLst/>
            </a:prstGeom>
          </p:spPr>
        </p:pic>
      </p:grpSp>
      <p:sp>
        <p:nvSpPr>
          <p:cNvPr id="2" name="Rechthoek 1"/>
          <p:cNvSpPr/>
          <p:nvPr/>
        </p:nvSpPr>
        <p:spPr>
          <a:xfrm>
            <a:off x="10443882" y="5034651"/>
            <a:ext cx="1604683" cy="873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4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074D5-CF1C-0C00-8830-FBC6E6AB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9" y="1153572"/>
            <a:ext cx="3835585" cy="44611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FFFFFF"/>
                </a:solidFill>
              </a:rPr>
              <a:t>Wat doen we nu?</a:t>
            </a:r>
            <a:br>
              <a:rPr lang="nl-NL" sz="3600" dirty="0">
                <a:solidFill>
                  <a:srgbClr val="FFFFFF"/>
                </a:solidFill>
              </a:rPr>
            </a:br>
            <a:endParaRPr lang="nl-NL" sz="3600" dirty="0">
              <a:solidFill>
                <a:srgbClr val="FFFFFF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FF04BFD3-873B-40B7-D072-F7CCFB267F31}"/>
              </a:ext>
            </a:extLst>
          </p:cNvPr>
          <p:cNvSpPr/>
          <p:nvPr/>
        </p:nvSpPr>
        <p:spPr>
          <a:xfrm>
            <a:off x="8920901" y="4435824"/>
            <a:ext cx="3219450" cy="2360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0BC22473-714F-45F3-F24B-8624CF867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318" y="5384006"/>
            <a:ext cx="2133600" cy="12192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840B03-E375-AEC3-DE7F-8940EEA06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307" y="638176"/>
            <a:ext cx="6906491" cy="6219824"/>
          </a:xfrm>
        </p:spPr>
        <p:txBody>
          <a:bodyPr anchor="ctr">
            <a:normAutofit/>
          </a:bodyPr>
          <a:lstStyle/>
          <a:p>
            <a:r>
              <a:rPr lang="nl-NL" dirty="0"/>
              <a:t>Zuiderwaterlinie</a:t>
            </a:r>
          </a:p>
          <a:p>
            <a:r>
              <a:rPr lang="nl-NL" dirty="0"/>
              <a:t>Linie van de Eendracht</a:t>
            </a:r>
          </a:p>
          <a:p>
            <a:r>
              <a:rPr lang="nl-NL" dirty="0"/>
              <a:t>Action Agenda Leisure Economy Brabantse Wal</a:t>
            </a:r>
          </a:p>
          <a:p>
            <a:r>
              <a:rPr lang="nl-NL" dirty="0"/>
              <a:t>Urban </a:t>
            </a:r>
            <a:r>
              <a:rPr lang="nl-NL" dirty="0" err="1"/>
              <a:t>Region</a:t>
            </a:r>
            <a:r>
              <a:rPr lang="nl-NL" dirty="0"/>
              <a:t> West-Brabant West</a:t>
            </a:r>
          </a:p>
          <a:p>
            <a:pPr marL="0" indent="0">
              <a:buNone/>
            </a:pPr>
            <a:br>
              <a:rPr lang="nl-NL" sz="4000" b="1" dirty="0"/>
            </a:br>
            <a:br>
              <a:rPr lang="nl-NL" sz="4000" dirty="0"/>
            </a:br>
            <a:endParaRPr lang="nl-NL" sz="2600" dirty="0"/>
          </a:p>
        </p:txBody>
      </p:sp>
      <p:pic>
        <p:nvPicPr>
          <p:cNvPr id="4" name="Afbeelding 3" descr="Afbeelding met tekst, Graphics, grafische vormgeving, Lettertype&#10;&#10;Automatisch gegenereerde beschrijving">
            <a:extLst>
              <a:ext uri="{FF2B5EF4-FFF2-40B4-BE49-F238E27FC236}">
                <a16:creationId xmlns:a16="http://schemas.microsoft.com/office/drawing/2014/main" id="{76B2EC74-54D5-EF84-EB85-3628CFDF6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648" y="5312720"/>
            <a:ext cx="2857021" cy="1256878"/>
          </a:xfrm>
          <a:prstGeom prst="rect">
            <a:avLst/>
          </a:prstGeom>
        </p:spPr>
      </p:pic>
      <p:pic>
        <p:nvPicPr>
          <p:cNvPr id="6" name="Afbeelding 5" descr="Afbeelding met schermopname, grafische vormgeving, tekst&#10;&#10;Automatisch gegenereerde beschrijving">
            <a:extLst>
              <a:ext uri="{FF2B5EF4-FFF2-40B4-BE49-F238E27FC236}">
                <a16:creationId xmlns:a16="http://schemas.microsoft.com/office/drawing/2014/main" id="{5D7303CD-6E9F-CB28-91B9-ED29E04B3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98"/>
            <a:ext cx="3830892" cy="2873169"/>
          </a:xfrm>
          <a:prstGeom prst="rect">
            <a:avLst/>
          </a:prstGeom>
        </p:spPr>
      </p:pic>
      <p:pic>
        <p:nvPicPr>
          <p:cNvPr id="8" name="Afbeelding 7" descr="Afbeelding met tekst, Lettertype, symbool, Graphics&#10;&#10;Automatisch gegenereerde beschrijving">
            <a:extLst>
              <a:ext uri="{FF2B5EF4-FFF2-40B4-BE49-F238E27FC236}">
                <a16:creationId xmlns:a16="http://schemas.microsoft.com/office/drawing/2014/main" id="{1DF52477-EA24-363F-51A3-9743FB4F6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14" y="3359272"/>
            <a:ext cx="24451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07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5820C08-A107-4953-8119-4BEB4E3427D3}">
  <we:reference id="wa200005566" version="3.0.0.2" store="nl-NL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551</Words>
  <Application>Microsoft Office PowerPoint</Application>
  <PresentationFormat>Breedbeeld</PresentationFormat>
  <Paragraphs>100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Proxima Nova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doen we nu? </vt:lpstr>
      <vt:lpstr>PowerPoint-presentatie</vt:lpstr>
      <vt:lpstr>Betekenis Geopark voor de Brabantse Wal </vt:lpstr>
      <vt:lpstr>Betekenis Geopark voor de Brabantse Wal </vt:lpstr>
      <vt:lpstr>4. Toekomstbeeld/ Ideaalbeeld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Zwering, H.M. (Maikel)</dc:creator>
  <cp:lastModifiedBy>Zwering, H.M. (Maikel)</cp:lastModifiedBy>
  <cp:revision>1</cp:revision>
  <dcterms:created xsi:type="dcterms:W3CDTF">2025-01-15T07:19:47Z</dcterms:created>
  <dcterms:modified xsi:type="dcterms:W3CDTF">2025-12-02T07:38:06Z</dcterms:modified>
</cp:coreProperties>
</file>