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48" r:id="rId1"/>
  </p:sldMasterIdLst>
  <p:notesMasterIdLst>
    <p:notesMasterId r:id="rId10"/>
  </p:notesMasterIdLst>
  <p:handoutMasterIdLst>
    <p:handoutMasterId r:id="rId11"/>
  </p:handoutMasterIdLst>
  <p:sldIdLst>
    <p:sldId id="256" r:id="rId2"/>
    <p:sldId id="430" r:id="rId3"/>
    <p:sldId id="458" r:id="rId4"/>
    <p:sldId id="457" r:id="rId5"/>
    <p:sldId id="484" r:id="rId6"/>
    <p:sldId id="460" r:id="rId7"/>
    <p:sldId id="518" r:id="rId8"/>
    <p:sldId id="429" r:id="rId9"/>
  </p:sldIdLst>
  <p:sldSz cx="9144000" cy="5143500" type="screen16x9"/>
  <p:notesSz cx="6799263" cy="9929813"/>
  <p:defaultTextStyle>
    <a:defPPr>
      <a:defRPr lang="fr-FR"/>
    </a:defPPr>
    <a:lvl1pPr marL="0" algn="l" defTabSz="914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90" algn="l" defTabSz="914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80" algn="l" defTabSz="914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70" algn="l" defTabSz="914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361" algn="l" defTabSz="914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451" algn="l" defTabSz="914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42" algn="l" defTabSz="914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632" algn="l" defTabSz="914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722" algn="l" defTabSz="914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8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ULKOWSKI Jérémy" initials="SJ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3399"/>
    <a:srgbClr val="3A7DCE"/>
    <a:srgbClr val="00B0F0"/>
    <a:srgbClr val="1F497D"/>
    <a:srgbClr val="A6A6A6"/>
    <a:srgbClr val="EEECE1"/>
    <a:srgbClr val="E4E4E4"/>
    <a:srgbClr val="912EB4"/>
    <a:srgbClr val="1E41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03" autoAdjust="0"/>
    <p:restoredTop sz="88392" autoAdjust="0"/>
  </p:normalViewPr>
  <p:slideViewPr>
    <p:cSldViewPr>
      <p:cViewPr>
        <p:scale>
          <a:sx n="90" d="100"/>
          <a:sy n="90" d="100"/>
        </p:scale>
        <p:origin x="-1070" y="-42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7" d="100"/>
          <a:sy n="67" d="100"/>
        </p:scale>
        <p:origin x="-3276" y="-96"/>
      </p:cViewPr>
      <p:guideLst>
        <p:guide orient="horz" pos="3128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134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05BD7-B4DF-40BC-A589-66BAE2D398C3}" type="datetimeFigureOut">
              <a:rPr lang="fr-FR" smtClean="0"/>
              <a:t>15/12/2025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1342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1F0A13-9A56-44F1-9047-517D7E938A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78984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7C75D1-FDE6-45D6-BCF5-7039B278E8BD}" type="datetimeFigureOut">
              <a:rPr lang="fr-FR" smtClean="0"/>
              <a:t>15/12/2025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1342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6021E3-0FD1-4884-9BDC-CD14C528E2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4149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90" algn="l" defTabSz="9141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80" algn="l" defTabSz="9141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70" algn="l" defTabSz="9141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61" algn="l" defTabSz="9141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51" algn="l" defTabSz="9141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42" algn="l" defTabSz="9141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32" algn="l" defTabSz="9141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722" algn="l" defTabSz="9141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8287" cy="372427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021E3-0FD1-4884-9BDC-CD14C528E23E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8196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2463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5" name="Google Shape;285;p10:notes"/>
          <p:cNvSpPr txBox="1">
            <a:spLocks noGrp="1"/>
          </p:cNvSpPr>
          <p:nvPr>
            <p:ph type="body" idx="1"/>
          </p:nvPr>
        </p:nvSpPr>
        <p:spPr>
          <a:xfrm>
            <a:off x="679927" y="4716662"/>
            <a:ext cx="5439410" cy="446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9" tIns="45687" rIns="91399" bIns="4568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86" name="Google Shape;286;p10:notes"/>
          <p:cNvSpPr txBox="1">
            <a:spLocks noGrp="1"/>
          </p:cNvSpPr>
          <p:nvPr>
            <p:ph type="sldNum" idx="12"/>
          </p:nvPr>
        </p:nvSpPr>
        <p:spPr>
          <a:xfrm>
            <a:off x="3851345" y="9431600"/>
            <a:ext cx="2946347" cy="496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9" tIns="45687" rIns="91399" bIns="45687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pPr algn="r">
                <a:buSzPts val="1400"/>
              </a:pPr>
              <a:t>8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084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37"/>
            <a:ext cx="7772400" cy="1102519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4767281"/>
            <a:ext cx="2133600" cy="273844"/>
          </a:xfrm>
          <a:prstGeom prst="rect">
            <a:avLst/>
          </a:prstGeom>
        </p:spPr>
        <p:txBody>
          <a:bodyPr lIns="91418" tIns="45710" rIns="91418" bIns="45710"/>
          <a:lstStyle/>
          <a:p>
            <a:fld id="{33D7642B-5EDF-4AF9-9D56-4C70455E85D5}" type="datetime1">
              <a:rPr lang="fr-FR" smtClean="0"/>
              <a:t>15/12/2025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Conseil Municipal - Ville d'Arras - Lundi 6 février 2017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767281"/>
            <a:ext cx="2133600" cy="273844"/>
          </a:xfrm>
          <a:prstGeom prst="rect">
            <a:avLst/>
          </a:prstGeom>
        </p:spPr>
        <p:txBody>
          <a:bodyPr lIns="91418" tIns="45710" rIns="91418" bIns="45710"/>
          <a:lstStyle/>
          <a:p>
            <a:fld id="{6A06B5ED-80B4-4BA8-B75E-44A810A64F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1171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4767281"/>
            <a:ext cx="2133600" cy="273844"/>
          </a:xfrm>
          <a:prstGeom prst="rect">
            <a:avLst/>
          </a:prstGeom>
        </p:spPr>
        <p:txBody>
          <a:bodyPr lIns="91418" tIns="45710" rIns="91418" bIns="45710"/>
          <a:lstStyle/>
          <a:p>
            <a:fld id="{BF359871-C41D-4BC6-96EE-ADF3D63CC4CC}" type="datetime1">
              <a:rPr lang="fr-FR" smtClean="0"/>
              <a:t>15/12/2025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Conseil Municipal - Ville d'Arras - Lundi 6 février 2017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767281"/>
            <a:ext cx="2133600" cy="273844"/>
          </a:xfrm>
          <a:prstGeom prst="rect">
            <a:avLst/>
          </a:prstGeom>
        </p:spPr>
        <p:txBody>
          <a:bodyPr lIns="91418" tIns="45710" rIns="91418" bIns="45710"/>
          <a:lstStyle/>
          <a:p>
            <a:fld id="{6A06B5ED-80B4-4BA8-B75E-44A810A64F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4937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05997"/>
            <a:ext cx="2057400" cy="4388644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97"/>
            <a:ext cx="6019800" cy="4388644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4767281"/>
            <a:ext cx="2133600" cy="273844"/>
          </a:xfrm>
          <a:prstGeom prst="rect">
            <a:avLst/>
          </a:prstGeom>
        </p:spPr>
        <p:txBody>
          <a:bodyPr lIns="91418" tIns="45710" rIns="91418" bIns="45710"/>
          <a:lstStyle/>
          <a:p>
            <a:fld id="{1C3AAFB0-3F1B-44B1-8EA7-26F1722D4AD1}" type="datetime1">
              <a:rPr lang="fr-FR" smtClean="0"/>
              <a:t>15/12/2025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Conseil Municipal - Ville d'Arras - Lundi 6 février 2017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767281"/>
            <a:ext cx="2133600" cy="273844"/>
          </a:xfrm>
          <a:prstGeom prst="rect">
            <a:avLst/>
          </a:prstGeom>
        </p:spPr>
        <p:txBody>
          <a:bodyPr lIns="91418" tIns="45710" rIns="91418" bIns="45710"/>
          <a:lstStyle/>
          <a:p>
            <a:fld id="{6A06B5ED-80B4-4BA8-B75E-44A810A64F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5760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4767281"/>
            <a:ext cx="2133600" cy="273844"/>
          </a:xfrm>
          <a:prstGeom prst="rect">
            <a:avLst/>
          </a:prstGeom>
        </p:spPr>
        <p:txBody>
          <a:bodyPr lIns="91418" tIns="45710" rIns="91418" bIns="45710"/>
          <a:lstStyle/>
          <a:p>
            <a:fld id="{5961C4E0-BDFF-4158-AE06-B53199ABF655}" type="datetime1">
              <a:rPr lang="fr-FR" smtClean="0"/>
              <a:t>15/12/2025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Conseil Municipal - Ville d'Arras - Lundi 6 février 2017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767281"/>
            <a:ext cx="2133600" cy="273844"/>
          </a:xfrm>
          <a:prstGeom prst="rect">
            <a:avLst/>
          </a:prstGeom>
        </p:spPr>
        <p:txBody>
          <a:bodyPr lIns="91418" tIns="45710" rIns="91418" bIns="45710"/>
          <a:lstStyle/>
          <a:p>
            <a:fld id="{6A06B5ED-80B4-4BA8-B75E-44A810A64F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6729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94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42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9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6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7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4767281"/>
            <a:ext cx="2133600" cy="273844"/>
          </a:xfrm>
          <a:prstGeom prst="rect">
            <a:avLst/>
          </a:prstGeom>
        </p:spPr>
        <p:txBody>
          <a:bodyPr lIns="91418" tIns="45710" rIns="91418" bIns="45710"/>
          <a:lstStyle/>
          <a:p>
            <a:fld id="{99CFE4C0-C35F-441E-B528-4E32E081310C}" type="datetime1">
              <a:rPr lang="fr-FR" smtClean="0"/>
              <a:t>15/12/2025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Conseil Municipal - Ville d'Arras - Lundi 6 février 2017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767281"/>
            <a:ext cx="2133600" cy="273844"/>
          </a:xfrm>
          <a:prstGeom prst="rect">
            <a:avLst/>
          </a:prstGeom>
        </p:spPr>
        <p:txBody>
          <a:bodyPr lIns="91418" tIns="45710" rIns="91418" bIns="45710"/>
          <a:lstStyle/>
          <a:p>
            <a:fld id="{6A06B5ED-80B4-4BA8-B75E-44A810A64F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5624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4767281"/>
            <a:ext cx="2133600" cy="273844"/>
          </a:xfrm>
          <a:prstGeom prst="rect">
            <a:avLst/>
          </a:prstGeom>
        </p:spPr>
        <p:txBody>
          <a:bodyPr lIns="91418" tIns="45710" rIns="91418" bIns="45710"/>
          <a:lstStyle/>
          <a:p>
            <a:fld id="{1C8ACDF9-5816-46EE-80A9-F74C69FD8B54}" type="datetime1">
              <a:rPr lang="fr-FR" smtClean="0"/>
              <a:t>15/12/2025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Conseil Municipal - Ville d'Arras - Lundi 6 février 2017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4767281"/>
            <a:ext cx="2133600" cy="273844"/>
          </a:xfrm>
          <a:prstGeom prst="rect">
            <a:avLst/>
          </a:prstGeom>
        </p:spPr>
        <p:txBody>
          <a:bodyPr lIns="91418" tIns="45710" rIns="91418" bIns="45710"/>
          <a:lstStyle/>
          <a:p>
            <a:fld id="{6A06B5ED-80B4-4BA8-B75E-44A810A64F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9904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0" indent="0">
              <a:buNone/>
              <a:defRPr sz="2000" b="1"/>
            </a:lvl2pPr>
            <a:lvl3pPr marL="914180" indent="0">
              <a:buNone/>
              <a:defRPr sz="1800" b="1"/>
            </a:lvl3pPr>
            <a:lvl4pPr marL="1371270" indent="0">
              <a:buNone/>
              <a:defRPr sz="1600" b="1"/>
            </a:lvl4pPr>
            <a:lvl5pPr marL="1828361" indent="0">
              <a:buNone/>
              <a:defRPr sz="1600" b="1"/>
            </a:lvl5pPr>
            <a:lvl6pPr marL="2285451" indent="0">
              <a:buNone/>
              <a:defRPr sz="1600" b="1"/>
            </a:lvl6pPr>
            <a:lvl7pPr marL="2742542" indent="0">
              <a:buNone/>
              <a:defRPr sz="1600" b="1"/>
            </a:lvl7pPr>
            <a:lvl8pPr marL="3199632" indent="0">
              <a:buNone/>
              <a:defRPr sz="1600" b="1"/>
            </a:lvl8pPr>
            <a:lvl9pPr marL="3656722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3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0" indent="0">
              <a:buNone/>
              <a:defRPr sz="2000" b="1"/>
            </a:lvl2pPr>
            <a:lvl3pPr marL="914180" indent="0">
              <a:buNone/>
              <a:defRPr sz="1800" b="1"/>
            </a:lvl3pPr>
            <a:lvl4pPr marL="1371270" indent="0">
              <a:buNone/>
              <a:defRPr sz="1600" b="1"/>
            </a:lvl4pPr>
            <a:lvl5pPr marL="1828361" indent="0">
              <a:buNone/>
              <a:defRPr sz="1600" b="1"/>
            </a:lvl5pPr>
            <a:lvl6pPr marL="2285451" indent="0">
              <a:buNone/>
              <a:defRPr sz="1600" b="1"/>
            </a:lvl6pPr>
            <a:lvl7pPr marL="2742542" indent="0">
              <a:buNone/>
              <a:defRPr sz="1600" b="1"/>
            </a:lvl7pPr>
            <a:lvl8pPr marL="3199632" indent="0">
              <a:buNone/>
              <a:defRPr sz="1600" b="1"/>
            </a:lvl8pPr>
            <a:lvl9pPr marL="3656722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3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4767281"/>
            <a:ext cx="2133600" cy="273844"/>
          </a:xfrm>
          <a:prstGeom prst="rect">
            <a:avLst/>
          </a:prstGeom>
        </p:spPr>
        <p:txBody>
          <a:bodyPr lIns="91418" tIns="45710" rIns="91418" bIns="45710"/>
          <a:lstStyle/>
          <a:p>
            <a:fld id="{73A6D594-5D28-492D-A4F0-EFE4A3667992}" type="datetime1">
              <a:rPr lang="fr-FR" smtClean="0"/>
              <a:t>15/12/2025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Conseil Municipal - Ville d'Arras - Lundi 6 février 2017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4767281"/>
            <a:ext cx="2133600" cy="273844"/>
          </a:xfrm>
          <a:prstGeom prst="rect">
            <a:avLst/>
          </a:prstGeom>
        </p:spPr>
        <p:txBody>
          <a:bodyPr lIns="91418" tIns="45710" rIns="91418" bIns="45710"/>
          <a:lstStyle/>
          <a:p>
            <a:fld id="{6A06B5ED-80B4-4BA8-B75E-44A810A64F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2392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4767281"/>
            <a:ext cx="2133600" cy="273844"/>
          </a:xfrm>
          <a:prstGeom prst="rect">
            <a:avLst/>
          </a:prstGeom>
        </p:spPr>
        <p:txBody>
          <a:bodyPr lIns="91418" tIns="45710" rIns="91418" bIns="45710"/>
          <a:lstStyle/>
          <a:p>
            <a:fld id="{9F719961-EA3D-41D3-840D-EBCB397D9740}" type="datetime1">
              <a:rPr lang="fr-FR" smtClean="0"/>
              <a:t>15/12/2025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Conseil Municipal - Ville d'Arras - Lundi 6 février 2017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4767281"/>
            <a:ext cx="2133600" cy="273844"/>
          </a:xfrm>
          <a:prstGeom prst="rect">
            <a:avLst/>
          </a:prstGeom>
        </p:spPr>
        <p:txBody>
          <a:bodyPr lIns="91418" tIns="45710" rIns="91418" bIns="45710"/>
          <a:lstStyle/>
          <a:p>
            <a:fld id="{6A06B5ED-80B4-4BA8-B75E-44A810A64F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6422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4767281"/>
            <a:ext cx="2133600" cy="273844"/>
          </a:xfrm>
          <a:prstGeom prst="rect">
            <a:avLst/>
          </a:prstGeom>
        </p:spPr>
        <p:txBody>
          <a:bodyPr lIns="91418" tIns="45710" rIns="91418" bIns="45710"/>
          <a:lstStyle/>
          <a:p>
            <a:fld id="{EEEA4B7D-4AEC-4C43-9C6F-5B6E2E3D490C}" type="datetime1">
              <a:rPr lang="fr-FR" smtClean="0"/>
              <a:t>15/12/2025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Conseil Municipal - Ville d'Arras - Lundi 6 février 2017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4767281"/>
            <a:ext cx="2133600" cy="273844"/>
          </a:xfrm>
          <a:prstGeom prst="rect">
            <a:avLst/>
          </a:prstGeom>
        </p:spPr>
        <p:txBody>
          <a:bodyPr lIns="91418" tIns="45710" rIns="91418" bIns="45710"/>
          <a:lstStyle/>
          <a:p>
            <a:fld id="{6A06B5ED-80B4-4BA8-B75E-44A810A64F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7236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805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3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90" indent="0">
              <a:buNone/>
              <a:defRPr sz="1200"/>
            </a:lvl2pPr>
            <a:lvl3pPr marL="914180" indent="0">
              <a:buNone/>
              <a:defRPr sz="1000"/>
            </a:lvl3pPr>
            <a:lvl4pPr marL="1371270" indent="0">
              <a:buNone/>
              <a:defRPr sz="900"/>
            </a:lvl4pPr>
            <a:lvl5pPr marL="1828361" indent="0">
              <a:buNone/>
              <a:defRPr sz="900"/>
            </a:lvl5pPr>
            <a:lvl6pPr marL="2285451" indent="0">
              <a:buNone/>
              <a:defRPr sz="900"/>
            </a:lvl6pPr>
            <a:lvl7pPr marL="2742542" indent="0">
              <a:buNone/>
              <a:defRPr sz="900"/>
            </a:lvl7pPr>
            <a:lvl8pPr marL="3199632" indent="0">
              <a:buNone/>
              <a:defRPr sz="900"/>
            </a:lvl8pPr>
            <a:lvl9pPr marL="3656722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4767281"/>
            <a:ext cx="2133600" cy="273844"/>
          </a:xfrm>
          <a:prstGeom prst="rect">
            <a:avLst/>
          </a:prstGeom>
        </p:spPr>
        <p:txBody>
          <a:bodyPr lIns="91418" tIns="45710" rIns="91418" bIns="45710"/>
          <a:lstStyle/>
          <a:p>
            <a:fld id="{2DE59814-2B70-4634-AED4-6AE6380B62A7}" type="datetime1">
              <a:rPr lang="fr-FR" smtClean="0"/>
              <a:t>15/12/2025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Conseil Municipal - Ville d'Arras - Lundi 6 février 2017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4767281"/>
            <a:ext cx="2133600" cy="273844"/>
          </a:xfrm>
          <a:prstGeom prst="rect">
            <a:avLst/>
          </a:prstGeom>
        </p:spPr>
        <p:txBody>
          <a:bodyPr lIns="91418" tIns="45710" rIns="91418" bIns="45710"/>
          <a:lstStyle/>
          <a:p>
            <a:fld id="{6A06B5ED-80B4-4BA8-B75E-44A810A64F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6598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90" indent="0">
              <a:buNone/>
              <a:defRPr sz="2800"/>
            </a:lvl2pPr>
            <a:lvl3pPr marL="914180" indent="0">
              <a:buNone/>
              <a:defRPr sz="2400"/>
            </a:lvl3pPr>
            <a:lvl4pPr marL="1371270" indent="0">
              <a:buNone/>
              <a:defRPr sz="2000"/>
            </a:lvl4pPr>
            <a:lvl5pPr marL="1828361" indent="0">
              <a:buNone/>
              <a:defRPr sz="2000"/>
            </a:lvl5pPr>
            <a:lvl6pPr marL="2285451" indent="0">
              <a:buNone/>
              <a:defRPr sz="2000"/>
            </a:lvl6pPr>
            <a:lvl7pPr marL="2742542" indent="0">
              <a:buNone/>
              <a:defRPr sz="2000"/>
            </a:lvl7pPr>
            <a:lvl8pPr marL="3199632" indent="0">
              <a:buNone/>
              <a:defRPr sz="2000"/>
            </a:lvl8pPr>
            <a:lvl9pPr marL="3656722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90" indent="0">
              <a:buNone/>
              <a:defRPr sz="1200"/>
            </a:lvl2pPr>
            <a:lvl3pPr marL="914180" indent="0">
              <a:buNone/>
              <a:defRPr sz="1000"/>
            </a:lvl3pPr>
            <a:lvl4pPr marL="1371270" indent="0">
              <a:buNone/>
              <a:defRPr sz="900"/>
            </a:lvl4pPr>
            <a:lvl5pPr marL="1828361" indent="0">
              <a:buNone/>
              <a:defRPr sz="900"/>
            </a:lvl5pPr>
            <a:lvl6pPr marL="2285451" indent="0">
              <a:buNone/>
              <a:defRPr sz="900"/>
            </a:lvl6pPr>
            <a:lvl7pPr marL="2742542" indent="0">
              <a:buNone/>
              <a:defRPr sz="900"/>
            </a:lvl7pPr>
            <a:lvl8pPr marL="3199632" indent="0">
              <a:buNone/>
              <a:defRPr sz="900"/>
            </a:lvl8pPr>
            <a:lvl9pPr marL="3656722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4767281"/>
            <a:ext cx="2133600" cy="273844"/>
          </a:xfrm>
          <a:prstGeom prst="rect">
            <a:avLst/>
          </a:prstGeom>
        </p:spPr>
        <p:txBody>
          <a:bodyPr lIns="91418" tIns="45710" rIns="91418" bIns="45710"/>
          <a:lstStyle/>
          <a:p>
            <a:fld id="{92DB6420-0C6F-4B9A-A57B-07DC9AA3FD36}" type="datetime1">
              <a:rPr lang="fr-FR" smtClean="0"/>
              <a:t>15/12/2025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Conseil Municipal - Ville d'Arras - Lundi 6 février 2017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4767281"/>
            <a:ext cx="2133600" cy="273844"/>
          </a:xfrm>
          <a:prstGeom prst="rect">
            <a:avLst/>
          </a:prstGeom>
        </p:spPr>
        <p:txBody>
          <a:bodyPr lIns="91418" tIns="45710" rIns="91418" bIns="45710"/>
          <a:lstStyle/>
          <a:p>
            <a:fld id="{6A06B5ED-80B4-4BA8-B75E-44A810A64F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621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508" y="4353948"/>
            <a:ext cx="862738" cy="78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18" tIns="45710" rIns="91418" bIns="4571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 vert="horz" lIns="91418" tIns="45710" rIns="91418" bIns="4571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0" y="4767281"/>
            <a:ext cx="9145246" cy="273844"/>
          </a:xfrm>
          <a:prstGeom prst="rect">
            <a:avLst/>
          </a:prstGeom>
        </p:spPr>
        <p:txBody>
          <a:bodyPr vert="horz" lIns="91418" tIns="45710" rIns="91418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Conseil Municipal - Ville d'Arras - Lundi 6 février 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748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hf sldNum="0" hdr="0" dt="0"/>
  <p:txStyles>
    <p:titleStyle>
      <a:lvl1pPr algn="ctr" defTabSz="91418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18" indent="-342818" algn="l" defTabSz="91418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72" indent="-285681" algn="l" defTabSz="91418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26" indent="-228545" algn="l" defTabSz="9141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16" indent="-228545" algn="l" defTabSz="91418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06" indent="-228545" algn="l" defTabSz="91418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96" indent="-228545" algn="l" defTabSz="9141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86" indent="-228545" algn="l" defTabSz="9141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78" indent="-228545" algn="l" defTabSz="9141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68" indent="-228545" algn="l" defTabSz="9141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0" algn="l" defTabSz="914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80" algn="l" defTabSz="914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70" algn="l" defTabSz="914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61" algn="l" defTabSz="914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51" algn="l" defTabSz="914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42" algn="l" defTabSz="914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32" algn="l" defTabSz="914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22" algn="l" defTabSz="914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l-wiart@ville-arras.fr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re 1"/>
          <p:cNvSpPr txBox="1">
            <a:spLocks/>
          </p:cNvSpPr>
          <p:nvPr/>
        </p:nvSpPr>
        <p:spPr>
          <a:xfrm>
            <a:off x="1376991" y="1221600"/>
            <a:ext cx="6390043" cy="2593733"/>
          </a:xfrm>
          <a:prstGeom prst="wedgeRoundRectCallout">
            <a:avLst>
              <a:gd name="adj1" fmla="val -6681"/>
              <a:gd name="adj2" fmla="val 63662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91418" tIns="45710" rIns="91418" bIns="4571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Arras : ville patrimoniale</a:t>
            </a:r>
          </a:p>
          <a:p>
            <a:endParaRPr lang="fr-FR" sz="2000" b="1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  <a:p>
            <a:r>
              <a:rPr lang="fr-FR" sz="2000" b="1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Restauration, valorisation, médiation : </a:t>
            </a:r>
          </a:p>
          <a:p>
            <a:r>
              <a:rPr lang="fr-FR" sz="2000" b="1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faisons vivre notre patrimoine !</a:t>
            </a:r>
            <a:endParaRPr lang="fr-FR" sz="1400" b="1" dirty="0" smtClean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  <a:p>
            <a:pPr algn="l"/>
            <a:endParaRPr lang="fr-FR" sz="500" b="1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  <a:p>
            <a:pPr algn="r"/>
            <a:endParaRPr lang="fr-FR" sz="2000" b="1" dirty="0" smtClean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8435"/>
            <a:ext cx="1187624" cy="245065"/>
          </a:xfrm>
          <a:prstGeom prst="rect">
            <a:avLst/>
          </a:prstGeom>
        </p:spPr>
      </p:pic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12" y="-1321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12" y="101548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ZoneTexte 17"/>
          <p:cNvSpPr txBox="1"/>
          <p:nvPr/>
        </p:nvSpPr>
        <p:spPr>
          <a:xfrm>
            <a:off x="1283206" y="732876"/>
            <a:ext cx="21366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fr-FR" sz="1600" kern="1200" dirty="0" smtClean="0">
                <a:solidFill>
                  <a:schemeClr val="tx2"/>
                </a:solidFill>
                <a:effectLst/>
                <a:latin typeface="Bahnschrift SemiBold SemiConden" panose="020B0502040204020203" pitchFamily="34" charset="0"/>
                <a:ea typeface="Times New Roman"/>
                <a:cs typeface="Times New Roman"/>
              </a:rPr>
              <a:t>Patrimoine</a:t>
            </a:r>
            <a:endParaRPr lang="fr-FR" dirty="0">
              <a:solidFill>
                <a:schemeClr val="tx2"/>
              </a:solidFill>
              <a:effectLst/>
              <a:latin typeface="Bahnschrift SemiBold SemiConden" panose="020B0502040204020203" pitchFamily="34" charset="0"/>
              <a:ea typeface="Times New Roman"/>
            </a:endParaRPr>
          </a:p>
        </p:txBody>
      </p:sp>
      <p:sp>
        <p:nvSpPr>
          <p:cNvPr id="8" name="ZoneTexte 18"/>
          <p:cNvSpPr txBox="1"/>
          <p:nvPr/>
        </p:nvSpPr>
        <p:spPr>
          <a:xfrm>
            <a:off x="593813" y="4010497"/>
            <a:ext cx="2024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fr-FR" b="1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Bahnschrift SemiBold SemiConden" panose="020B0502040204020203" pitchFamily="34" charset="0"/>
                <a:ea typeface="Times New Roman"/>
                <a:cs typeface="Times New Roman"/>
              </a:rPr>
              <a:t>Archéologie</a:t>
            </a:r>
            <a:endParaRPr lang="fr-FR" sz="1600" dirty="0">
              <a:solidFill>
                <a:schemeClr val="tx2">
                  <a:lumMod val="60000"/>
                  <a:lumOff val="40000"/>
                </a:schemeClr>
              </a:solidFill>
              <a:effectLst/>
              <a:latin typeface="Bahnschrift SemiBold SemiConden" panose="020B0502040204020203" pitchFamily="34" charset="0"/>
              <a:ea typeface="Times New Roman"/>
            </a:endParaRPr>
          </a:p>
        </p:txBody>
      </p:sp>
      <p:sp>
        <p:nvSpPr>
          <p:cNvPr id="10" name="ZoneTexte 19"/>
          <p:cNvSpPr txBox="1"/>
          <p:nvPr/>
        </p:nvSpPr>
        <p:spPr>
          <a:xfrm>
            <a:off x="6258891" y="784652"/>
            <a:ext cx="2507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fr-FR" b="1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Bahnschrift SemiBold SemiConden" panose="020B0502040204020203" pitchFamily="34" charset="0"/>
                <a:ea typeface="Times New Roman"/>
                <a:cs typeface="Times New Roman"/>
              </a:rPr>
              <a:t>Mémoire</a:t>
            </a:r>
            <a:endParaRPr lang="fr-FR" sz="1600" dirty="0">
              <a:solidFill>
                <a:schemeClr val="tx2">
                  <a:lumMod val="60000"/>
                  <a:lumOff val="40000"/>
                </a:schemeClr>
              </a:solidFill>
              <a:effectLst/>
              <a:latin typeface="Bahnschrift SemiBold SemiConden" panose="020B0502040204020203" pitchFamily="34" charset="0"/>
              <a:ea typeface="Times New Roman"/>
            </a:endParaRPr>
          </a:p>
        </p:txBody>
      </p:sp>
      <p:sp>
        <p:nvSpPr>
          <p:cNvPr id="11" name="ZoneTexte 21"/>
          <p:cNvSpPr txBox="1"/>
          <p:nvPr/>
        </p:nvSpPr>
        <p:spPr>
          <a:xfrm>
            <a:off x="184743" y="2034311"/>
            <a:ext cx="1880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fr-FR" b="1" kern="1200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Bahnschrift SemiBold SemiConden" panose="020B0502040204020203" pitchFamily="34" charset="0"/>
                <a:ea typeface="Times New Roman"/>
                <a:cs typeface="Times New Roman"/>
              </a:rPr>
              <a:t>Conservation</a:t>
            </a:r>
            <a:endParaRPr lang="fr-FR" dirty="0">
              <a:solidFill>
                <a:schemeClr val="accent1">
                  <a:lumMod val="40000"/>
                  <a:lumOff val="60000"/>
                </a:schemeClr>
              </a:solidFill>
              <a:effectLst/>
              <a:latin typeface="Bahnschrift SemiBold SemiConden" panose="020B0502040204020203" pitchFamily="34" charset="0"/>
              <a:ea typeface="Times New Roman"/>
            </a:endParaRPr>
          </a:p>
        </p:txBody>
      </p:sp>
      <p:sp>
        <p:nvSpPr>
          <p:cNvPr id="12" name="ZoneTexte 22"/>
          <p:cNvSpPr txBox="1"/>
          <p:nvPr/>
        </p:nvSpPr>
        <p:spPr>
          <a:xfrm>
            <a:off x="4211961" y="498197"/>
            <a:ext cx="1797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fr-FR" dirty="0" smtClean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Bahnschrift SemiCondensed" panose="020B0502040204020203" pitchFamily="34" charset="0"/>
                <a:ea typeface="Times New Roman"/>
              </a:rPr>
              <a:t>Bibliothèque</a:t>
            </a:r>
            <a:endParaRPr lang="fr-FR" dirty="0">
              <a:solidFill>
                <a:schemeClr val="tx2">
                  <a:lumMod val="40000"/>
                  <a:lumOff val="60000"/>
                </a:schemeClr>
              </a:solidFill>
              <a:effectLst/>
              <a:latin typeface="Bahnschrift SemiCondensed" panose="020B0502040204020203" pitchFamily="34" charset="0"/>
              <a:ea typeface="Times New Roman"/>
            </a:endParaRPr>
          </a:p>
        </p:txBody>
      </p:sp>
      <p:sp>
        <p:nvSpPr>
          <p:cNvPr id="13" name="ZoneTexte 20"/>
          <p:cNvSpPr txBox="1"/>
          <p:nvPr/>
        </p:nvSpPr>
        <p:spPr>
          <a:xfrm>
            <a:off x="3736190" y="3825831"/>
            <a:ext cx="1797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fr-FR" b="1" kern="1200" dirty="0" smtClean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Bahnschrift SemiBold SemiConden" panose="020B0502040204020203" pitchFamily="34" charset="0"/>
                <a:ea typeface="Times New Roman"/>
                <a:cs typeface="Times New Roman"/>
              </a:rPr>
              <a:t>Tourisme</a:t>
            </a:r>
            <a:endParaRPr lang="fr-FR" dirty="0">
              <a:solidFill>
                <a:schemeClr val="tx2">
                  <a:lumMod val="40000"/>
                  <a:lumOff val="60000"/>
                </a:schemeClr>
              </a:solidFill>
              <a:effectLst/>
              <a:latin typeface="Bahnschrift SemiBold SemiConden" panose="020B0502040204020203" pitchFamily="34" charset="0"/>
              <a:ea typeface="Times New Roman"/>
            </a:endParaRPr>
          </a:p>
        </p:txBody>
      </p:sp>
      <p:sp>
        <p:nvSpPr>
          <p:cNvPr id="14" name="ZoneTexte 23"/>
          <p:cNvSpPr txBox="1"/>
          <p:nvPr/>
        </p:nvSpPr>
        <p:spPr>
          <a:xfrm>
            <a:off x="6156176" y="3938567"/>
            <a:ext cx="2237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fr-FR" sz="16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SemiBold SemiConden" panose="020B0502040204020203" pitchFamily="34" charset="0"/>
                <a:ea typeface="Times New Roman"/>
                <a:cs typeface="Times New Roman"/>
              </a:rPr>
              <a:t>Politiques publiques culturelles</a:t>
            </a:r>
            <a:endParaRPr lang="fr-FR" sz="1600" dirty="0">
              <a:solidFill>
                <a:schemeClr val="accent1">
                  <a:lumMod val="40000"/>
                  <a:lumOff val="60000"/>
                </a:schemeClr>
              </a:solidFill>
              <a:effectLst/>
              <a:latin typeface="Bahnschrift SemiBold SemiConden" panose="020B0502040204020203" pitchFamily="34" charset="0"/>
              <a:ea typeface="Times New Roman"/>
            </a:endParaRPr>
          </a:p>
        </p:txBody>
      </p:sp>
      <p:sp>
        <p:nvSpPr>
          <p:cNvPr id="20" name="Shape 106"/>
          <p:cNvSpPr/>
          <p:nvPr/>
        </p:nvSpPr>
        <p:spPr>
          <a:xfrm rot="17459449">
            <a:off x="1003429" y="2177073"/>
            <a:ext cx="368388" cy="1586839"/>
          </a:xfrm>
          <a:custGeom>
            <a:avLst/>
            <a:gdLst/>
            <a:ahLst/>
            <a:cxnLst/>
            <a:rect l="0" t="0" r="0" b="0"/>
            <a:pathLst>
              <a:path w="30959" h="89819" extrusionOk="0">
                <a:moveTo>
                  <a:pt x="0" y="0"/>
                </a:moveTo>
                <a:cubicBezTo>
                  <a:pt x="5134" y="6917"/>
                  <a:pt x="29561" y="26535"/>
                  <a:pt x="30804" y="41505"/>
                </a:cubicBezTo>
                <a:cubicBezTo>
                  <a:pt x="32047" y="56474"/>
                  <a:pt x="11349" y="81766"/>
                  <a:pt x="7458" y="89819"/>
                </a:cubicBezTo>
              </a:path>
            </a:pathLst>
          </a:custGeom>
          <a:noFill/>
          <a:ln w="9525" cap="flat" cmpd="sng">
            <a:solidFill>
              <a:srgbClr val="000000">
                <a:alpha val="60000"/>
              </a:srgbClr>
            </a:solidFill>
            <a:prstDash val="dash"/>
            <a:round/>
            <a:headEnd type="none" w="lg" len="lg"/>
            <a:tailEnd type="stealth" w="lg" len="lg"/>
          </a:ln>
        </p:spPr>
      </p:sp>
      <p:sp>
        <p:nvSpPr>
          <p:cNvPr id="21" name="Shape 107"/>
          <p:cNvSpPr/>
          <p:nvPr/>
        </p:nvSpPr>
        <p:spPr>
          <a:xfrm rot="21012800">
            <a:off x="7585542" y="3993100"/>
            <a:ext cx="1149244" cy="352670"/>
          </a:xfrm>
          <a:custGeom>
            <a:avLst/>
            <a:gdLst/>
            <a:ahLst/>
            <a:cxnLst/>
            <a:rect l="0" t="0" r="0" b="0"/>
            <a:pathLst>
              <a:path w="126135" h="1380" extrusionOk="0">
                <a:moveTo>
                  <a:pt x="0" y="973"/>
                </a:moveTo>
                <a:cubicBezTo>
                  <a:pt x="29074" y="973"/>
                  <a:pt x="58157" y="273"/>
                  <a:pt x="87224" y="973"/>
                </a:cubicBezTo>
                <a:cubicBezTo>
                  <a:pt x="100194" y="1285"/>
                  <a:pt x="113311" y="1974"/>
                  <a:pt x="126135" y="0"/>
                </a:cubicBezTo>
              </a:path>
            </a:pathLst>
          </a:custGeom>
          <a:noFill/>
          <a:ln w="9525" cap="flat" cmpd="sng">
            <a:solidFill>
              <a:srgbClr val="000000">
                <a:alpha val="60000"/>
              </a:srgbClr>
            </a:solidFill>
            <a:prstDash val="solid"/>
            <a:round/>
            <a:headEnd type="none" w="lg" len="lg"/>
            <a:tailEnd type="none" w="lg" len="lg"/>
          </a:ln>
        </p:spPr>
      </p:sp>
      <p:cxnSp>
        <p:nvCxnSpPr>
          <p:cNvPr id="22" name="Shape 109"/>
          <p:cNvCxnSpPr/>
          <p:nvPr/>
        </p:nvCxnSpPr>
        <p:spPr>
          <a:xfrm flipV="1">
            <a:off x="5402247" y="3536527"/>
            <a:ext cx="999336" cy="763565"/>
          </a:xfrm>
          <a:prstGeom prst="straightConnector1">
            <a:avLst/>
          </a:prstGeom>
          <a:noFill/>
          <a:ln w="9525" cap="flat" cmpd="sng">
            <a:solidFill>
              <a:srgbClr val="000000">
                <a:alpha val="60000"/>
              </a:srgbClr>
            </a:solidFill>
            <a:prstDash val="dash"/>
            <a:round/>
            <a:headEnd type="stealth" w="lg" len="lg"/>
            <a:tailEnd type="none" w="lg" len="lg"/>
          </a:ln>
        </p:spPr>
      </p:cxnSp>
      <p:sp>
        <p:nvSpPr>
          <p:cNvPr id="23" name="Shape 110"/>
          <p:cNvSpPr/>
          <p:nvPr/>
        </p:nvSpPr>
        <p:spPr>
          <a:xfrm>
            <a:off x="1187625" y="445558"/>
            <a:ext cx="2043238" cy="913190"/>
          </a:xfrm>
          <a:custGeom>
            <a:avLst/>
            <a:gdLst/>
            <a:ahLst/>
            <a:cxnLst/>
            <a:rect l="0" t="0" r="0" b="0"/>
            <a:pathLst>
              <a:path w="53808" h="41004" extrusionOk="0">
                <a:moveTo>
                  <a:pt x="33350" y="2267"/>
                </a:moveTo>
                <a:cubicBezTo>
                  <a:pt x="29864" y="1270"/>
                  <a:pt x="26130" y="-694"/>
                  <a:pt x="22650" y="321"/>
                </a:cubicBezTo>
                <a:cubicBezTo>
                  <a:pt x="10876" y="3755"/>
                  <a:pt x="-4822" y="20012"/>
                  <a:pt x="1573" y="30477"/>
                </a:cubicBezTo>
                <a:cubicBezTo>
                  <a:pt x="7821" y="40700"/>
                  <a:pt x="25332" y="42677"/>
                  <a:pt x="36593" y="38583"/>
                </a:cubicBezTo>
                <a:cubicBezTo>
                  <a:pt x="46488" y="34984"/>
                  <a:pt x="56459" y="21658"/>
                  <a:pt x="53130" y="11670"/>
                </a:cubicBezTo>
                <a:cubicBezTo>
                  <a:pt x="49951" y="2136"/>
                  <a:pt x="34186" y="-1055"/>
                  <a:pt x="24595" y="1943"/>
                </a:cubicBezTo>
                <a:cubicBezTo>
                  <a:pt x="14086" y="5228"/>
                  <a:pt x="2158" y="13741"/>
                  <a:pt x="600" y="24641"/>
                </a:cubicBezTo>
                <a:cubicBezTo>
                  <a:pt x="-77" y="29379"/>
                  <a:pt x="2605" y="35236"/>
                  <a:pt x="6761" y="37611"/>
                </a:cubicBezTo>
                <a:cubicBezTo>
                  <a:pt x="15326" y="42504"/>
                  <a:pt x="29292" y="42316"/>
                  <a:pt x="36268" y="35341"/>
                </a:cubicBezTo>
              </a:path>
            </a:pathLst>
          </a:custGeom>
          <a:noFill/>
          <a:ln w="9525" cap="flat" cmpd="sng">
            <a:solidFill>
              <a:srgbClr val="000000">
                <a:alpha val="60000"/>
              </a:srgbClr>
            </a:solidFill>
            <a:prstDash val="solid"/>
            <a:round/>
            <a:headEnd type="none" w="lg" len="lg"/>
            <a:tailEnd type="none" w="lg" len="lg"/>
          </a:ln>
        </p:spPr>
      </p:sp>
      <p:cxnSp>
        <p:nvCxnSpPr>
          <p:cNvPr id="33" name="Connecteur en arc 32"/>
          <p:cNvCxnSpPr/>
          <p:nvPr/>
        </p:nvCxnSpPr>
        <p:spPr>
          <a:xfrm rot="16200000" flipH="1">
            <a:off x="5883768" y="831223"/>
            <a:ext cx="952464" cy="916169"/>
          </a:xfrm>
          <a:prstGeom prst="curvedConnector3">
            <a:avLst>
              <a:gd name="adj1" fmla="val 56330"/>
            </a:avLst>
          </a:prstGeom>
          <a:ln>
            <a:solidFill>
              <a:srgbClr val="000000">
                <a:alpha val="60000"/>
              </a:srgbClr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342" y="303500"/>
            <a:ext cx="915706" cy="7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04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Arras : ville patrimoniale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half" idx="1"/>
          </p:nvPr>
        </p:nvSpPr>
        <p:spPr>
          <a:xfrm>
            <a:off x="4860032" y="1228168"/>
            <a:ext cx="4038600" cy="3394472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fr-FR" dirty="0"/>
              <a:t>Arras compte </a:t>
            </a:r>
            <a:r>
              <a:rPr lang="fr-FR" dirty="0" smtClean="0"/>
              <a:t>227 </a:t>
            </a:r>
            <a:r>
              <a:rPr lang="fr-FR" dirty="0"/>
              <a:t>édifices comportant au moins une protection au titre des monuments historiques. Ils déterminent très fortement son paysage urbain. </a:t>
            </a:r>
            <a:endParaRPr lang="fr-FR" dirty="0" smtClean="0"/>
          </a:p>
          <a:p>
            <a:pPr algn="just"/>
            <a:endParaRPr lang="fr-FR" dirty="0"/>
          </a:p>
          <a:p>
            <a:pPr algn="just"/>
            <a:r>
              <a:rPr lang="fr-FR" dirty="0" smtClean="0"/>
              <a:t>Parmi </a:t>
            </a:r>
            <a:r>
              <a:rPr lang="fr-FR" dirty="0"/>
              <a:t>ceux-ci, 157 comportent au moins une partie classée, les </a:t>
            </a:r>
            <a:r>
              <a:rPr lang="fr-FR" dirty="0" smtClean="0"/>
              <a:t>70 </a:t>
            </a:r>
            <a:r>
              <a:rPr lang="fr-FR" dirty="0"/>
              <a:t>autres sont inscrits à l’inventaire supplémentaire. </a:t>
            </a:r>
            <a:endParaRPr lang="fr-FR" dirty="0" smtClean="0"/>
          </a:p>
          <a:p>
            <a:pPr algn="just"/>
            <a:endParaRPr lang="fr-FR" dirty="0"/>
          </a:p>
          <a:p>
            <a:pPr algn="just"/>
            <a:r>
              <a:rPr lang="fr-FR" dirty="0" smtClean="0"/>
              <a:t>Les </a:t>
            </a:r>
            <a:r>
              <a:rPr lang="fr-FR" dirty="0"/>
              <a:t>monuments historiques d’Arras représentent 35 % des monuments historiques du département du </a:t>
            </a:r>
            <a:r>
              <a:rPr lang="fr-FR" dirty="0" smtClean="0"/>
              <a:t>Pas-de-Calais</a:t>
            </a:r>
            <a:r>
              <a:rPr lang="fr-FR" dirty="0"/>
              <a:t>, et Arras est la 7ème ville française comptant le plus de monuments historiques, après Paris, Bordeaux, La Rochelle, Nancy, Lyon et Rouen.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15567"/>
            <a:ext cx="4724576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974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Arras : ville patrimoniale</a:t>
            </a:r>
            <a:endParaRPr lang="fr-F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112295"/>
            <a:ext cx="1575619" cy="1575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37411"/>
            <a:ext cx="7556561" cy="211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" t="2975" r="2604" b="4286"/>
          <a:stretch/>
        </p:blipFill>
        <p:spPr bwMode="auto">
          <a:xfrm>
            <a:off x="395536" y="1059581"/>
            <a:ext cx="2376264" cy="1718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059581"/>
            <a:ext cx="2618168" cy="1718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274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 smtClean="0"/>
              <a:t>Arras : 3 biens sur 3 listes inscrits à l’UNESCO</a:t>
            </a:r>
            <a:endParaRPr lang="fr-FR" sz="2800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31590"/>
            <a:ext cx="2510404" cy="3766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973" y="1133500"/>
            <a:ext cx="3019960" cy="2014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746396"/>
            <a:ext cx="2886941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70"/>
          <a:stretch/>
        </p:blipFill>
        <p:spPr bwMode="auto">
          <a:xfrm>
            <a:off x="5953509" y="1131313"/>
            <a:ext cx="3102858" cy="2016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832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5486"/>
            <a:ext cx="4320480" cy="3043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03598"/>
            <a:ext cx="4328685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74"/>
          <a:stretch/>
        </p:blipFill>
        <p:spPr bwMode="auto">
          <a:xfrm>
            <a:off x="259725" y="2223575"/>
            <a:ext cx="4320480" cy="2543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393" b="39872"/>
          <a:stretch/>
        </p:blipFill>
        <p:spPr bwMode="auto">
          <a:xfrm>
            <a:off x="259725" y="2830916"/>
            <a:ext cx="4312275" cy="2240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76"/>
          <a:stretch/>
        </p:blipFill>
        <p:spPr bwMode="auto">
          <a:xfrm>
            <a:off x="5292080" y="284253"/>
            <a:ext cx="2978779" cy="3945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876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79512" y="195486"/>
            <a:ext cx="4824536" cy="857250"/>
          </a:xfrm>
        </p:spPr>
        <p:txBody>
          <a:bodyPr>
            <a:normAutofit/>
          </a:bodyPr>
          <a:lstStyle/>
          <a:p>
            <a:r>
              <a:rPr lang="fr-FR" dirty="0" smtClean="0"/>
              <a:t>L’Hôtel de ville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4427984" y="2659400"/>
            <a:ext cx="2016224" cy="1805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059582"/>
            <a:ext cx="1230798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15566"/>
            <a:ext cx="24066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435846"/>
            <a:ext cx="2520280" cy="151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67494"/>
            <a:ext cx="3450878" cy="207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765" y="1779662"/>
            <a:ext cx="2778786" cy="1846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147814"/>
            <a:ext cx="2778786" cy="1565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324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39502"/>
            <a:ext cx="4799564" cy="3600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323528" y="267494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L’Abbaye St Vaast et le Cathédrale</a:t>
            </a:r>
            <a:endParaRPr lang="fr-FR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362819"/>
            <a:ext cx="3373140" cy="2509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54" y="851219"/>
            <a:ext cx="17716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6633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0"/>
          <p:cNvSpPr/>
          <p:nvPr/>
        </p:nvSpPr>
        <p:spPr>
          <a:xfrm>
            <a:off x="1393925" y="708838"/>
            <a:ext cx="6390043" cy="2593733"/>
          </a:xfrm>
          <a:prstGeom prst="wedgeRoundRectCallout">
            <a:avLst>
              <a:gd name="adj1" fmla="val -6681"/>
              <a:gd name="adj2" fmla="val 63662"/>
              <a:gd name="adj3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fr-FR" sz="3600" b="1" i="0" u="none" strike="noStrike" cap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MERCI</a:t>
            </a:r>
            <a:r>
              <a:rPr lang="fr-FR" sz="3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3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3600" b="1" i="0" u="none" strike="noStrike" cap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POUR VOTRE </a:t>
            </a:r>
            <a:r>
              <a:rPr lang="fr-FR" sz="3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ATTENTION </a:t>
            </a:r>
            <a:endParaRPr sz="36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Calibri"/>
              <a:buNone/>
            </a:pPr>
            <a:endParaRPr sz="5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1" i="0" u="none" strike="noStrike" cap="none" dirty="0">
              <a:solidFill>
                <a:schemeClr val="accent2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9" name="Google Shape;289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58436"/>
            <a:ext cx="1187624" cy="245065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10"/>
          <p:cNvSpPr/>
          <p:nvPr/>
        </p:nvSpPr>
        <p:spPr>
          <a:xfrm>
            <a:off x="14" y="-13193"/>
            <a:ext cx="1847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10"/>
          <p:cNvSpPr/>
          <p:nvPr/>
        </p:nvSpPr>
        <p:spPr>
          <a:xfrm>
            <a:off x="14" y="1015507"/>
            <a:ext cx="1847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12" y="3723878"/>
            <a:ext cx="4572000" cy="9387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sz="1100" dirty="0">
                <a:solidFill>
                  <a:srgbClr val="003399"/>
                </a:solidFill>
              </a:rPr>
              <a:t>Laurent WIART</a:t>
            </a:r>
          </a:p>
          <a:p>
            <a:pPr algn="ctr"/>
            <a:r>
              <a:rPr lang="fr-FR" sz="1100" i="1" dirty="0" smtClean="0">
                <a:solidFill>
                  <a:srgbClr val="003399"/>
                </a:solidFill>
              </a:rPr>
              <a:t>Directeur </a:t>
            </a:r>
            <a:r>
              <a:rPr lang="fr-FR" sz="1100" i="1" dirty="0">
                <a:solidFill>
                  <a:srgbClr val="003399"/>
                </a:solidFill>
              </a:rPr>
              <a:t>du patrimoine, </a:t>
            </a:r>
            <a:r>
              <a:rPr lang="fr-FR" sz="1100" i="1" dirty="0" smtClean="0">
                <a:solidFill>
                  <a:srgbClr val="003399"/>
                </a:solidFill>
              </a:rPr>
              <a:t>des Relations Internationales et </a:t>
            </a:r>
            <a:r>
              <a:rPr lang="fr-FR" sz="1100" i="1" dirty="0">
                <a:solidFill>
                  <a:srgbClr val="003399"/>
                </a:solidFill>
              </a:rPr>
              <a:t>du tourisme de la ville d’Arras</a:t>
            </a:r>
          </a:p>
          <a:p>
            <a:pPr algn="ctr"/>
            <a:endParaRPr lang="fr-FR" sz="1100" i="1" dirty="0">
              <a:solidFill>
                <a:srgbClr val="003399"/>
              </a:solidFill>
            </a:endParaRPr>
          </a:p>
          <a:p>
            <a:pPr algn="ctr"/>
            <a:r>
              <a:rPr lang="fr-FR" sz="1100" i="1" dirty="0">
                <a:solidFill>
                  <a:schemeClr val="accent2">
                    <a:lumMod val="75000"/>
                  </a:schemeClr>
                </a:solidFill>
                <a:hlinkClick r:id="rId4"/>
              </a:rPr>
              <a:t>l-wiart@ville-arras.fr</a:t>
            </a:r>
            <a:endParaRPr lang="fr-FR" sz="1100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27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 POINT TYP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 POINT TYPE</Template>
  <TotalTime>706</TotalTime>
  <Words>157</Words>
  <Application>Microsoft Office PowerPoint</Application>
  <PresentationFormat>Affichage à l'écran (16:9)</PresentationFormat>
  <Paragraphs>32</Paragraphs>
  <Slides>8</Slides>
  <Notes>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9" baseType="lpstr">
      <vt:lpstr>POWER POINT TYPE</vt:lpstr>
      <vt:lpstr>Présentation PowerPoint</vt:lpstr>
      <vt:lpstr>Arras : ville patrimoniale</vt:lpstr>
      <vt:lpstr>Arras : ville patrimoniale</vt:lpstr>
      <vt:lpstr>Arras : 3 biens sur 3 listes inscrits à l’UNESCO</vt:lpstr>
      <vt:lpstr>Présentation PowerPoint</vt:lpstr>
      <vt:lpstr>L’Hôtel de ville</vt:lpstr>
      <vt:lpstr>Présentation PowerPoint</vt:lpstr>
      <vt:lpstr>Présentation PowerPoint</vt:lpstr>
    </vt:vector>
  </TitlesOfParts>
  <Company>MAIRIE ARRAS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WIART Laurent</dc:creator>
  <cp:lastModifiedBy>WIART Laurent</cp:lastModifiedBy>
  <cp:revision>62</cp:revision>
  <cp:lastPrinted>2019-05-07T15:21:02Z</cp:lastPrinted>
  <dcterms:created xsi:type="dcterms:W3CDTF">2021-12-01T12:03:39Z</dcterms:created>
  <dcterms:modified xsi:type="dcterms:W3CDTF">2025-12-15T14:15:58Z</dcterms:modified>
</cp:coreProperties>
</file>