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304" r:id="rId8"/>
    <p:sldId id="305" r:id="rId9"/>
    <p:sldId id="262" r:id="rId10"/>
    <p:sldId id="263" r:id="rId11"/>
    <p:sldId id="264" r:id="rId12"/>
    <p:sldId id="306" r:id="rId13"/>
    <p:sldId id="265" r:id="rId14"/>
    <p:sldId id="266" r:id="rId15"/>
    <p:sldId id="299" r:id="rId16"/>
    <p:sldId id="269" r:id="rId17"/>
    <p:sldId id="267" r:id="rId18"/>
    <p:sldId id="268" r:id="rId19"/>
  </p:sldIdLst>
  <p:sldSz cx="18288000" cy="10287000"/>
  <p:notesSz cx="6858000" cy="9144000"/>
  <p:embeddedFontLst>
    <p:embeddedFont>
      <p:font typeface="Berlingske Sans Extrabold" panose="020B0604020202020204" charset="0"/>
      <p:bold r:id="rId20"/>
    </p:embeddedFont>
    <p:embeddedFont>
      <p:font typeface="Open Sans Bold" panose="020B0604020202020204" charset="0"/>
      <p:regular r:id="rId21"/>
    </p:embeddedFont>
    <p:embeddedFont>
      <p:font typeface="Playfair Display" panose="00000500000000000000" pitchFamily="2" charset="0"/>
      <p:regular r:id="rId22"/>
    </p:embeddedFont>
    <p:embeddedFont>
      <p:font typeface="Playfair Display Bold" panose="00000800000000000000" charset="0"/>
      <p:regular r:id="rId23"/>
    </p:embeddedFont>
    <p:embeddedFont>
      <p:font typeface="Sukar" panose="020B0604020202020204" charset="0"/>
      <p:regular r:id="rId24"/>
    </p:embeddedFont>
    <p:embeddedFont>
      <p:font typeface="Sukar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neskift, rød">
    <p:spTree>
      <p:nvGrpSpPr>
        <p:cNvPr id="1" name=""/>
        <p:cNvGrpSpPr/>
        <p:nvPr/>
      </p:nvGrpSpPr>
      <p:grpSpPr>
        <a:xfrm>
          <a:off x="0" y="0"/>
          <a:ext cx="0" cy="0"/>
          <a:chOff x="0" y="0"/>
          <a:chExt cx="0" cy="0"/>
        </a:xfrm>
      </p:grpSpPr>
      <p:sp>
        <p:nvSpPr>
          <p:cNvPr id="7" name="Baggrundsfarve"/>
          <p:cNvSpPr/>
          <p:nvPr userDrawn="1"/>
        </p:nvSpPr>
        <p:spPr>
          <a:xfrm>
            <a:off x="0" y="0"/>
            <a:ext cx="18289800" cy="10292400"/>
          </a:xfrm>
          <a:prstGeom prst="rect">
            <a:avLst/>
          </a:prstGeom>
          <a:solidFill>
            <a:srgbClr val="FA4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000" noProof="0" dirty="0" err="1"/>
          </a:p>
        </p:txBody>
      </p:sp>
      <p:grpSp>
        <p:nvGrpSpPr>
          <p:cNvPr id="11" name="Markør">
            <a:extLst>
              <a:ext uri="{FF2B5EF4-FFF2-40B4-BE49-F238E27FC236}">
                <a16:creationId xmlns:a16="http://schemas.microsoft.com/office/drawing/2014/main" id="{F2A256B8-42AE-441D-9C69-202408C10FBA}"/>
              </a:ext>
            </a:extLst>
          </p:cNvPr>
          <p:cNvGrpSpPr>
            <a:grpSpLocks noChangeAspect="1"/>
          </p:cNvGrpSpPr>
          <p:nvPr userDrawn="1"/>
        </p:nvGrpSpPr>
        <p:grpSpPr bwMode="auto">
          <a:xfrm>
            <a:off x="1185863" y="531194"/>
            <a:ext cx="342488" cy="324000"/>
            <a:chOff x="1477" y="-58"/>
            <a:chExt cx="4724" cy="4469"/>
          </a:xfrm>
          <a:solidFill>
            <a:srgbClr val="FFFFFF"/>
          </a:solidFill>
        </p:grpSpPr>
        <p:sp>
          <p:nvSpPr>
            <p:cNvPr id="12" name="Freeform 5">
              <a:extLst>
                <a:ext uri="{FF2B5EF4-FFF2-40B4-BE49-F238E27FC236}">
                  <a16:creationId xmlns:a16="http://schemas.microsoft.com/office/drawing/2014/main" id="{9000E3D2-D800-40E4-A1F7-095C02900B2A}"/>
                </a:ext>
              </a:extLst>
            </p:cNvPr>
            <p:cNvSpPr>
              <a:spLocks/>
            </p:cNvSpPr>
            <p:nvPr userDrawn="1"/>
          </p:nvSpPr>
          <p:spPr bwMode="auto">
            <a:xfrm>
              <a:off x="4058" y="2381"/>
              <a:ext cx="2143" cy="2030"/>
            </a:xfrm>
            <a:custGeom>
              <a:avLst/>
              <a:gdLst>
                <a:gd name="T0" fmla="*/ 168 w 1687"/>
                <a:gd name="T1" fmla="*/ 1048 h 1598"/>
                <a:gd name="T2" fmla="*/ 423 w 1687"/>
                <a:gd name="T3" fmla="*/ 1302 h 1598"/>
                <a:gd name="T4" fmla="*/ 1598 w 1687"/>
                <a:gd name="T5" fmla="*/ 1420 h 1598"/>
                <a:gd name="T6" fmla="*/ 1643 w 1687"/>
                <a:gd name="T7" fmla="*/ 1399 h 1598"/>
                <a:gd name="T8" fmla="*/ 1648 w 1687"/>
                <a:gd name="T9" fmla="*/ 1350 h 1598"/>
                <a:gd name="T10" fmla="*/ 1158 w 1687"/>
                <a:gd name="T11" fmla="*/ 252 h 1598"/>
                <a:gd name="T12" fmla="*/ 847 w 1687"/>
                <a:gd name="T13" fmla="*/ 89 h 1598"/>
                <a:gd name="T14" fmla="*/ 154 w 1687"/>
                <a:gd name="T15" fmla="*/ 313 h 1598"/>
                <a:gd name="T16" fmla="*/ 168 w 1687"/>
                <a:gd name="T17" fmla="*/ 104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598">
                  <a:moveTo>
                    <a:pt x="168" y="1048"/>
                  </a:moveTo>
                  <a:cubicBezTo>
                    <a:pt x="241" y="1146"/>
                    <a:pt x="327" y="1231"/>
                    <a:pt x="423" y="1302"/>
                  </a:cubicBezTo>
                  <a:cubicBezTo>
                    <a:pt x="766" y="1552"/>
                    <a:pt x="1216" y="1598"/>
                    <a:pt x="1598" y="1420"/>
                  </a:cubicBezTo>
                  <a:cubicBezTo>
                    <a:pt x="1643" y="1399"/>
                    <a:pt x="1643" y="1399"/>
                    <a:pt x="1643" y="1399"/>
                  </a:cubicBezTo>
                  <a:cubicBezTo>
                    <a:pt x="1648" y="1350"/>
                    <a:pt x="1648" y="1350"/>
                    <a:pt x="1648" y="1350"/>
                  </a:cubicBezTo>
                  <a:cubicBezTo>
                    <a:pt x="1687" y="923"/>
                    <a:pt x="1500" y="503"/>
                    <a:pt x="1158" y="252"/>
                  </a:cubicBezTo>
                  <a:cubicBezTo>
                    <a:pt x="1062" y="182"/>
                    <a:pt x="957" y="128"/>
                    <a:pt x="847" y="89"/>
                  </a:cubicBezTo>
                  <a:cubicBezTo>
                    <a:pt x="592" y="0"/>
                    <a:pt x="308" y="93"/>
                    <a:pt x="154" y="313"/>
                  </a:cubicBezTo>
                  <a:cubicBezTo>
                    <a:pt x="0" y="535"/>
                    <a:pt x="6" y="830"/>
                    <a:pt x="168" y="10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2700" dirty="0"/>
            </a:p>
          </p:txBody>
        </p:sp>
        <p:sp>
          <p:nvSpPr>
            <p:cNvPr id="13" name="Freeform 6">
              <a:extLst>
                <a:ext uri="{FF2B5EF4-FFF2-40B4-BE49-F238E27FC236}">
                  <a16:creationId xmlns:a16="http://schemas.microsoft.com/office/drawing/2014/main" id="{354B7CB8-636F-4D9F-924A-2ED1900CF185}"/>
                </a:ext>
              </a:extLst>
            </p:cNvPr>
            <p:cNvSpPr>
              <a:spLocks/>
            </p:cNvSpPr>
            <p:nvPr userDrawn="1"/>
          </p:nvSpPr>
          <p:spPr bwMode="auto">
            <a:xfrm>
              <a:off x="1477" y="2381"/>
              <a:ext cx="2143" cy="2030"/>
            </a:xfrm>
            <a:custGeom>
              <a:avLst/>
              <a:gdLst>
                <a:gd name="T0" fmla="*/ 1533 w 1687"/>
                <a:gd name="T1" fmla="*/ 313 h 1598"/>
                <a:gd name="T2" fmla="*/ 841 w 1687"/>
                <a:gd name="T3" fmla="*/ 89 h 1598"/>
                <a:gd name="T4" fmla="*/ 529 w 1687"/>
                <a:gd name="T5" fmla="*/ 252 h 1598"/>
                <a:gd name="T6" fmla="*/ 40 w 1687"/>
                <a:gd name="T7" fmla="*/ 1350 h 1598"/>
                <a:gd name="T8" fmla="*/ 45 w 1687"/>
                <a:gd name="T9" fmla="*/ 1399 h 1598"/>
                <a:gd name="T10" fmla="*/ 90 w 1687"/>
                <a:gd name="T11" fmla="*/ 1420 h 1598"/>
                <a:gd name="T12" fmla="*/ 1264 w 1687"/>
                <a:gd name="T13" fmla="*/ 1302 h 1598"/>
                <a:gd name="T14" fmla="*/ 1519 w 1687"/>
                <a:gd name="T15" fmla="*/ 1048 h 1598"/>
                <a:gd name="T16" fmla="*/ 1533 w 1687"/>
                <a:gd name="T17" fmla="*/ 313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598">
                  <a:moveTo>
                    <a:pt x="1533" y="313"/>
                  </a:moveTo>
                  <a:cubicBezTo>
                    <a:pt x="1379" y="93"/>
                    <a:pt x="1095" y="0"/>
                    <a:pt x="841" y="89"/>
                  </a:cubicBezTo>
                  <a:cubicBezTo>
                    <a:pt x="730" y="128"/>
                    <a:pt x="625" y="182"/>
                    <a:pt x="529" y="252"/>
                  </a:cubicBezTo>
                  <a:cubicBezTo>
                    <a:pt x="188" y="503"/>
                    <a:pt x="0" y="923"/>
                    <a:pt x="40" y="1350"/>
                  </a:cubicBezTo>
                  <a:cubicBezTo>
                    <a:pt x="45" y="1399"/>
                    <a:pt x="45" y="1399"/>
                    <a:pt x="45" y="1399"/>
                  </a:cubicBezTo>
                  <a:cubicBezTo>
                    <a:pt x="90" y="1420"/>
                    <a:pt x="90" y="1420"/>
                    <a:pt x="90" y="1420"/>
                  </a:cubicBezTo>
                  <a:cubicBezTo>
                    <a:pt x="471" y="1598"/>
                    <a:pt x="921" y="1552"/>
                    <a:pt x="1264" y="1302"/>
                  </a:cubicBezTo>
                  <a:cubicBezTo>
                    <a:pt x="1361" y="1231"/>
                    <a:pt x="1446" y="1146"/>
                    <a:pt x="1519" y="1048"/>
                  </a:cubicBezTo>
                  <a:cubicBezTo>
                    <a:pt x="1682" y="830"/>
                    <a:pt x="1687" y="535"/>
                    <a:pt x="1533" y="3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2700" dirty="0"/>
            </a:p>
          </p:txBody>
        </p:sp>
        <p:sp>
          <p:nvSpPr>
            <p:cNvPr id="14" name="Freeform 7">
              <a:extLst>
                <a:ext uri="{FF2B5EF4-FFF2-40B4-BE49-F238E27FC236}">
                  <a16:creationId xmlns:a16="http://schemas.microsoft.com/office/drawing/2014/main" id="{24EFCF33-335C-4E83-9463-819EE21EB4A3}"/>
                </a:ext>
              </a:extLst>
            </p:cNvPr>
            <p:cNvSpPr>
              <a:spLocks/>
            </p:cNvSpPr>
            <p:nvPr userDrawn="1"/>
          </p:nvSpPr>
          <p:spPr bwMode="auto">
            <a:xfrm>
              <a:off x="1477" y="-28"/>
              <a:ext cx="2143" cy="2031"/>
            </a:xfrm>
            <a:custGeom>
              <a:avLst/>
              <a:gdLst>
                <a:gd name="T0" fmla="*/ 1519 w 1687"/>
                <a:gd name="T1" fmla="*/ 550 h 1598"/>
                <a:gd name="T2" fmla="*/ 1264 w 1687"/>
                <a:gd name="T3" fmla="*/ 296 h 1598"/>
                <a:gd name="T4" fmla="*/ 90 w 1687"/>
                <a:gd name="T5" fmla="*/ 178 h 1598"/>
                <a:gd name="T6" fmla="*/ 45 w 1687"/>
                <a:gd name="T7" fmla="*/ 199 h 1598"/>
                <a:gd name="T8" fmla="*/ 40 w 1687"/>
                <a:gd name="T9" fmla="*/ 248 h 1598"/>
                <a:gd name="T10" fmla="*/ 529 w 1687"/>
                <a:gd name="T11" fmla="*/ 1346 h 1598"/>
                <a:gd name="T12" fmla="*/ 841 w 1687"/>
                <a:gd name="T13" fmla="*/ 1509 h 1598"/>
                <a:gd name="T14" fmla="*/ 1533 w 1687"/>
                <a:gd name="T15" fmla="*/ 1285 h 1598"/>
                <a:gd name="T16" fmla="*/ 1519 w 1687"/>
                <a:gd name="T17" fmla="*/ 55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598">
                  <a:moveTo>
                    <a:pt x="1519" y="550"/>
                  </a:moveTo>
                  <a:cubicBezTo>
                    <a:pt x="1446" y="452"/>
                    <a:pt x="1361" y="367"/>
                    <a:pt x="1264" y="296"/>
                  </a:cubicBezTo>
                  <a:cubicBezTo>
                    <a:pt x="921" y="46"/>
                    <a:pt x="471" y="0"/>
                    <a:pt x="90" y="178"/>
                  </a:cubicBezTo>
                  <a:cubicBezTo>
                    <a:pt x="45" y="199"/>
                    <a:pt x="45" y="199"/>
                    <a:pt x="45" y="199"/>
                  </a:cubicBezTo>
                  <a:cubicBezTo>
                    <a:pt x="40" y="248"/>
                    <a:pt x="40" y="248"/>
                    <a:pt x="40" y="248"/>
                  </a:cubicBezTo>
                  <a:cubicBezTo>
                    <a:pt x="0" y="675"/>
                    <a:pt x="188" y="1095"/>
                    <a:pt x="529" y="1346"/>
                  </a:cubicBezTo>
                  <a:cubicBezTo>
                    <a:pt x="625" y="1416"/>
                    <a:pt x="730" y="1470"/>
                    <a:pt x="841" y="1509"/>
                  </a:cubicBezTo>
                  <a:cubicBezTo>
                    <a:pt x="1095" y="1598"/>
                    <a:pt x="1379" y="1505"/>
                    <a:pt x="1533" y="1285"/>
                  </a:cubicBezTo>
                  <a:cubicBezTo>
                    <a:pt x="1687" y="1063"/>
                    <a:pt x="1682" y="768"/>
                    <a:pt x="1519"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2700" dirty="0"/>
            </a:p>
          </p:txBody>
        </p:sp>
        <p:sp>
          <p:nvSpPr>
            <p:cNvPr id="15" name="Freeform 8">
              <a:extLst>
                <a:ext uri="{FF2B5EF4-FFF2-40B4-BE49-F238E27FC236}">
                  <a16:creationId xmlns:a16="http://schemas.microsoft.com/office/drawing/2014/main" id="{870822D3-844E-4192-A901-E7471B428350}"/>
                </a:ext>
              </a:extLst>
            </p:cNvPr>
            <p:cNvSpPr>
              <a:spLocks/>
            </p:cNvSpPr>
            <p:nvPr userDrawn="1"/>
          </p:nvSpPr>
          <p:spPr bwMode="auto">
            <a:xfrm>
              <a:off x="4146" y="-58"/>
              <a:ext cx="2021" cy="2022"/>
            </a:xfrm>
            <a:custGeom>
              <a:avLst/>
              <a:gdLst>
                <a:gd name="T0" fmla="*/ 1449 w 1591"/>
                <a:gd name="T1" fmla="*/ 784 h 1591"/>
                <a:gd name="T2" fmla="*/ 1073 w 1591"/>
                <a:gd name="T3" fmla="*/ 690 h 1591"/>
                <a:gd name="T4" fmla="*/ 1072 w 1591"/>
                <a:gd name="T5" fmla="*/ 691 h 1591"/>
                <a:gd name="T6" fmla="*/ 951 w 1591"/>
                <a:gd name="T7" fmla="*/ 661 h 1591"/>
                <a:gd name="T8" fmla="*/ 932 w 1591"/>
                <a:gd name="T9" fmla="*/ 538 h 1591"/>
                <a:gd name="T10" fmla="*/ 932 w 1591"/>
                <a:gd name="T11" fmla="*/ 537 h 1591"/>
                <a:gd name="T12" fmla="*/ 872 w 1591"/>
                <a:gd name="T13" fmla="*/ 154 h 1591"/>
                <a:gd name="T14" fmla="*/ 287 w 1591"/>
                <a:gd name="T15" fmla="*/ 176 h 1591"/>
                <a:gd name="T16" fmla="*/ 160 w 1591"/>
                <a:gd name="T17" fmla="*/ 357 h 1591"/>
                <a:gd name="T18" fmla="*/ 160 w 1591"/>
                <a:gd name="T19" fmla="*/ 357 h 1591"/>
                <a:gd name="T20" fmla="*/ 37 w 1591"/>
                <a:gd name="T21" fmla="*/ 1271 h 1591"/>
                <a:gd name="T22" fmla="*/ 110 w 1591"/>
                <a:gd name="T23" fmla="*/ 1432 h 1591"/>
                <a:gd name="T24" fmla="*/ 110 w 1591"/>
                <a:gd name="T25" fmla="*/ 1432 h 1591"/>
                <a:gd name="T26" fmla="*/ 264 w 1591"/>
                <a:gd name="T27" fmla="*/ 1519 h 1591"/>
                <a:gd name="T28" fmla="*/ 1185 w 1591"/>
                <a:gd name="T29" fmla="*/ 1476 h 1591"/>
                <a:gd name="T30" fmla="*/ 1185 w 1591"/>
                <a:gd name="T31" fmla="*/ 1475 h 1591"/>
                <a:gd name="T32" fmla="*/ 1376 w 1591"/>
                <a:gd name="T33" fmla="*/ 1364 h 1591"/>
                <a:gd name="T34" fmla="*/ 1449 w 1591"/>
                <a:gd name="T35" fmla="*/ 78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1591">
                  <a:moveTo>
                    <a:pt x="1449" y="784"/>
                  </a:moveTo>
                  <a:cubicBezTo>
                    <a:pt x="1357" y="683"/>
                    <a:pt x="1212" y="652"/>
                    <a:pt x="1073" y="690"/>
                  </a:cubicBezTo>
                  <a:cubicBezTo>
                    <a:pt x="1072" y="691"/>
                    <a:pt x="1072" y="691"/>
                    <a:pt x="1072" y="691"/>
                  </a:cubicBezTo>
                  <a:cubicBezTo>
                    <a:pt x="1027" y="703"/>
                    <a:pt x="981" y="694"/>
                    <a:pt x="951" y="661"/>
                  </a:cubicBezTo>
                  <a:cubicBezTo>
                    <a:pt x="921" y="629"/>
                    <a:pt x="916" y="581"/>
                    <a:pt x="932" y="538"/>
                  </a:cubicBezTo>
                  <a:cubicBezTo>
                    <a:pt x="932" y="537"/>
                    <a:pt x="932" y="537"/>
                    <a:pt x="932" y="537"/>
                  </a:cubicBezTo>
                  <a:cubicBezTo>
                    <a:pt x="982" y="402"/>
                    <a:pt x="964" y="255"/>
                    <a:pt x="872" y="154"/>
                  </a:cubicBezTo>
                  <a:cubicBezTo>
                    <a:pt x="731" y="0"/>
                    <a:pt x="469" y="10"/>
                    <a:pt x="287" y="176"/>
                  </a:cubicBezTo>
                  <a:cubicBezTo>
                    <a:pt x="229" y="230"/>
                    <a:pt x="187" y="292"/>
                    <a:pt x="160" y="357"/>
                  </a:cubicBezTo>
                  <a:cubicBezTo>
                    <a:pt x="160" y="357"/>
                    <a:pt x="160" y="357"/>
                    <a:pt x="160" y="357"/>
                  </a:cubicBezTo>
                  <a:cubicBezTo>
                    <a:pt x="17" y="671"/>
                    <a:pt x="0" y="929"/>
                    <a:pt x="37" y="1271"/>
                  </a:cubicBezTo>
                  <a:cubicBezTo>
                    <a:pt x="42" y="1332"/>
                    <a:pt x="68" y="1386"/>
                    <a:pt x="110" y="1432"/>
                  </a:cubicBezTo>
                  <a:cubicBezTo>
                    <a:pt x="110" y="1432"/>
                    <a:pt x="110" y="1432"/>
                    <a:pt x="110" y="1432"/>
                  </a:cubicBezTo>
                  <a:cubicBezTo>
                    <a:pt x="152" y="1478"/>
                    <a:pt x="203" y="1509"/>
                    <a:pt x="264" y="1519"/>
                  </a:cubicBezTo>
                  <a:cubicBezTo>
                    <a:pt x="602" y="1586"/>
                    <a:pt x="861" y="1591"/>
                    <a:pt x="1185" y="1476"/>
                  </a:cubicBezTo>
                  <a:cubicBezTo>
                    <a:pt x="1185" y="1475"/>
                    <a:pt x="1185" y="1475"/>
                    <a:pt x="1185" y="1475"/>
                  </a:cubicBezTo>
                  <a:cubicBezTo>
                    <a:pt x="1253" y="1454"/>
                    <a:pt x="1319" y="1417"/>
                    <a:pt x="1376" y="1364"/>
                  </a:cubicBezTo>
                  <a:cubicBezTo>
                    <a:pt x="1558" y="1198"/>
                    <a:pt x="1591" y="938"/>
                    <a:pt x="1449" y="7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2700" dirty="0"/>
            </a:p>
          </p:txBody>
        </p:sp>
      </p:grpSp>
      <p:sp>
        <p:nvSpPr>
          <p:cNvPr id="16" name="Gentofte Kommune tekst">
            <a:extLst>
              <a:ext uri="{FF2B5EF4-FFF2-40B4-BE49-F238E27FC236}">
                <a16:creationId xmlns:a16="http://schemas.microsoft.com/office/drawing/2014/main" id="{22E7A923-E99F-4B3A-B557-DBA964D1BE2D}"/>
              </a:ext>
            </a:extLst>
          </p:cNvPr>
          <p:cNvSpPr/>
          <p:nvPr userDrawn="1"/>
        </p:nvSpPr>
        <p:spPr>
          <a:xfrm>
            <a:off x="1185864" y="9665249"/>
            <a:ext cx="2046153" cy="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1125" b="0" noProof="1">
                <a:solidFill>
                  <a:schemeClr val="tx1"/>
                </a:solidFill>
                <a:latin typeface="Berlingske Sans Extrabold" panose="02000903050000020004" pitchFamily="2" charset="0"/>
              </a:rPr>
              <a:t>Gentofte Kommune</a:t>
            </a:r>
          </a:p>
        </p:txBody>
      </p:sp>
      <p:sp>
        <p:nvSpPr>
          <p:cNvPr id="10" name="Titel 1">
            <a:extLst>
              <a:ext uri="{FF2B5EF4-FFF2-40B4-BE49-F238E27FC236}">
                <a16:creationId xmlns:a16="http://schemas.microsoft.com/office/drawing/2014/main" id="{C1AFD65B-4F74-4ED6-84BF-AB489A5BE129}"/>
              </a:ext>
            </a:extLst>
          </p:cNvPr>
          <p:cNvSpPr>
            <a:spLocks noGrp="1"/>
          </p:cNvSpPr>
          <p:nvPr>
            <p:ph type="title" hasCustomPrompt="1"/>
          </p:nvPr>
        </p:nvSpPr>
        <p:spPr>
          <a:xfrm>
            <a:off x="1185863" y="2437478"/>
            <a:ext cx="10822782" cy="3953594"/>
          </a:xfrm>
        </p:spPr>
        <p:txBody>
          <a:bodyPr anchor="t" anchorCtr="0">
            <a:noAutofit/>
          </a:bodyPr>
          <a:lstStyle>
            <a:lvl1pPr>
              <a:lnSpc>
                <a:spcPct val="83000"/>
              </a:lnSpc>
              <a:defRPr sz="7500">
                <a:solidFill>
                  <a:schemeClr val="bg1"/>
                </a:solidFill>
              </a:defRPr>
            </a:lvl1pPr>
          </a:lstStyle>
          <a:p>
            <a:r>
              <a:rPr lang="da-DK" dirty="0"/>
              <a:t>Emneskift-skabelon</a:t>
            </a:r>
            <a:br>
              <a:rPr lang="da-DK" dirty="0"/>
            </a:br>
            <a:r>
              <a:rPr lang="da-DK" dirty="0"/>
              <a:t>Tilføj tekst i én eller flere linjer</a:t>
            </a:r>
          </a:p>
        </p:txBody>
      </p:sp>
      <p:sp>
        <p:nvSpPr>
          <p:cNvPr id="19" name="Pladsholder til dato 18">
            <a:extLst>
              <a:ext uri="{FF2B5EF4-FFF2-40B4-BE49-F238E27FC236}">
                <a16:creationId xmlns:a16="http://schemas.microsoft.com/office/drawing/2014/main" id="{1ADCF2C9-C4CB-4FFA-9D91-50407815795F}"/>
              </a:ext>
            </a:extLst>
          </p:cNvPr>
          <p:cNvSpPr>
            <a:spLocks noGrp="1"/>
          </p:cNvSpPr>
          <p:nvPr>
            <p:ph type="dt" sz="half" idx="10"/>
          </p:nvPr>
        </p:nvSpPr>
        <p:spPr/>
        <p:txBody>
          <a:bodyPr/>
          <a:lstStyle/>
          <a:p>
            <a:fld id="{E2D80AB1-DF32-4857-9F10-7A7A22BDD9B2}" type="datetime2">
              <a:rPr lang="da-DK" smtClean="0"/>
              <a:t>2. december 2025</a:t>
            </a:fld>
            <a:endParaRPr lang="da-DK" dirty="0"/>
          </a:p>
        </p:txBody>
      </p:sp>
      <p:sp>
        <p:nvSpPr>
          <p:cNvPr id="20" name="Pladsholder til sidefod 19">
            <a:extLst>
              <a:ext uri="{FF2B5EF4-FFF2-40B4-BE49-F238E27FC236}">
                <a16:creationId xmlns:a16="http://schemas.microsoft.com/office/drawing/2014/main" id="{7FA2B152-3787-476A-B8AE-FC8A9CA3D232}"/>
              </a:ext>
            </a:extLst>
          </p:cNvPr>
          <p:cNvSpPr>
            <a:spLocks noGrp="1"/>
          </p:cNvSpPr>
          <p:nvPr>
            <p:ph type="ftr" sz="quarter" idx="11"/>
          </p:nvPr>
        </p:nvSpPr>
        <p:spPr/>
        <p:txBody>
          <a:bodyPr/>
          <a:lstStyle/>
          <a:p>
            <a:endParaRPr lang="da-DK" dirty="0"/>
          </a:p>
        </p:txBody>
      </p:sp>
      <p:sp>
        <p:nvSpPr>
          <p:cNvPr id="21" name="Pladsholder til slidenummer 20">
            <a:extLst>
              <a:ext uri="{FF2B5EF4-FFF2-40B4-BE49-F238E27FC236}">
                <a16:creationId xmlns:a16="http://schemas.microsoft.com/office/drawing/2014/main" id="{401FF971-122B-4986-ACBE-F61E52063F2A}"/>
              </a:ext>
            </a:extLst>
          </p:cNvPr>
          <p:cNvSpPr>
            <a:spLocks noGrp="1"/>
          </p:cNvSpPr>
          <p:nvPr>
            <p:ph type="sldNum" sz="quarter" idx="12"/>
          </p:nvPr>
        </p:nvSpPr>
        <p:spPr/>
        <p:txBody>
          <a:bodyPr/>
          <a:lstStyle/>
          <a:p>
            <a:r>
              <a:rPr lang="da-DK" dirty="0"/>
              <a:t>Side </a:t>
            </a:r>
            <a:fld id="{24FE9190-32A4-4142-B974-51D02F8446C9}" type="slidenum">
              <a:rPr lang="da-DK" smtClean="0"/>
              <a:pPr/>
              <a:t>‹#›</a:t>
            </a:fld>
            <a:endParaRPr lang="da-DK" dirty="0"/>
          </a:p>
        </p:txBody>
      </p:sp>
    </p:spTree>
    <p:extLst>
      <p:ext uri="{BB962C8B-B14F-4D97-AF65-F5344CB8AC3E}">
        <p14:creationId xmlns:p14="http://schemas.microsoft.com/office/powerpoint/2010/main" val="2292740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6984014" y="4859172"/>
            <a:ext cx="4319971" cy="5427828"/>
            <a:chOff x="0" y="0"/>
            <a:chExt cx="5759962" cy="7237104"/>
          </a:xfrm>
        </p:grpSpPr>
        <p:pic>
          <p:nvPicPr>
            <p:cNvPr id="3" name="Picture 3"/>
            <p:cNvPicPr>
              <a:picLocks noChangeAspect="1"/>
            </p:cNvPicPr>
            <p:nvPr/>
          </p:nvPicPr>
          <p:blipFill>
            <a:blip r:embed="rId2"/>
            <a:srcRect t="2940" b="2940"/>
            <a:stretch>
              <a:fillRect/>
            </a:stretch>
          </p:blipFill>
          <p:spPr>
            <a:xfrm>
              <a:off x="0" y="0"/>
              <a:ext cx="5759962" cy="7237104"/>
            </a:xfrm>
            <a:prstGeom prst="rect">
              <a:avLst/>
            </a:prstGeom>
          </p:spPr>
        </p:pic>
      </p:grpSp>
      <p:grpSp>
        <p:nvGrpSpPr>
          <p:cNvPr id="4" name="Group 4"/>
          <p:cNvGrpSpPr/>
          <p:nvPr/>
        </p:nvGrpSpPr>
        <p:grpSpPr>
          <a:xfrm>
            <a:off x="0" y="4859172"/>
            <a:ext cx="1330543" cy="5427828"/>
            <a:chOff x="0" y="0"/>
            <a:chExt cx="1774058" cy="7237104"/>
          </a:xfrm>
        </p:grpSpPr>
        <p:pic>
          <p:nvPicPr>
            <p:cNvPr id="5" name="Picture 5"/>
            <p:cNvPicPr>
              <a:picLocks noChangeAspect="1"/>
            </p:cNvPicPr>
            <p:nvPr/>
          </p:nvPicPr>
          <p:blipFill>
            <a:blip r:embed="rId3"/>
            <a:srcRect l="37743" r="37743"/>
            <a:stretch>
              <a:fillRect/>
            </a:stretch>
          </p:blipFill>
          <p:spPr>
            <a:xfrm>
              <a:off x="0" y="0"/>
              <a:ext cx="1774058" cy="7237104"/>
            </a:xfrm>
            <a:prstGeom prst="rect">
              <a:avLst/>
            </a:prstGeom>
          </p:spPr>
        </p:pic>
      </p:grpSp>
      <p:grpSp>
        <p:nvGrpSpPr>
          <p:cNvPr id="6" name="Group 6"/>
          <p:cNvGrpSpPr/>
          <p:nvPr/>
        </p:nvGrpSpPr>
        <p:grpSpPr>
          <a:xfrm>
            <a:off x="16954773" y="4859172"/>
            <a:ext cx="1333227" cy="5427828"/>
            <a:chOff x="0" y="0"/>
            <a:chExt cx="1777636" cy="7237104"/>
          </a:xfrm>
        </p:grpSpPr>
        <p:pic>
          <p:nvPicPr>
            <p:cNvPr id="7" name="Picture 7"/>
            <p:cNvPicPr>
              <a:picLocks noChangeAspect="1"/>
            </p:cNvPicPr>
            <p:nvPr/>
          </p:nvPicPr>
          <p:blipFill>
            <a:blip r:embed="rId4"/>
            <a:srcRect l="13828" r="53381"/>
            <a:stretch>
              <a:fillRect/>
            </a:stretch>
          </p:blipFill>
          <p:spPr>
            <a:xfrm>
              <a:off x="0" y="0"/>
              <a:ext cx="1777636" cy="7237104"/>
            </a:xfrm>
            <a:prstGeom prst="rect">
              <a:avLst/>
            </a:prstGeom>
          </p:spPr>
        </p:pic>
      </p:grpSp>
      <p:grpSp>
        <p:nvGrpSpPr>
          <p:cNvPr id="8" name="Group 8"/>
          <p:cNvGrpSpPr/>
          <p:nvPr/>
        </p:nvGrpSpPr>
        <p:grpSpPr>
          <a:xfrm>
            <a:off x="11968052" y="3640874"/>
            <a:ext cx="4319971" cy="5617426"/>
            <a:chOff x="0" y="0"/>
            <a:chExt cx="5759962" cy="7489901"/>
          </a:xfrm>
        </p:grpSpPr>
        <p:pic>
          <p:nvPicPr>
            <p:cNvPr id="9" name="Picture 9"/>
            <p:cNvPicPr>
              <a:picLocks noChangeAspect="1"/>
            </p:cNvPicPr>
            <p:nvPr/>
          </p:nvPicPr>
          <p:blipFill>
            <a:blip r:embed="rId5"/>
            <a:srcRect t="1296" b="1296"/>
            <a:stretch>
              <a:fillRect/>
            </a:stretch>
          </p:blipFill>
          <p:spPr>
            <a:xfrm>
              <a:off x="0" y="0"/>
              <a:ext cx="5759962" cy="7489901"/>
            </a:xfrm>
            <a:prstGeom prst="rect">
              <a:avLst/>
            </a:prstGeom>
          </p:spPr>
        </p:pic>
      </p:grpSp>
      <p:grpSp>
        <p:nvGrpSpPr>
          <p:cNvPr id="10" name="Group 10"/>
          <p:cNvGrpSpPr/>
          <p:nvPr/>
        </p:nvGrpSpPr>
        <p:grpSpPr>
          <a:xfrm>
            <a:off x="1997293" y="3640874"/>
            <a:ext cx="4319971" cy="5617426"/>
            <a:chOff x="0" y="0"/>
            <a:chExt cx="5759962" cy="7489901"/>
          </a:xfrm>
        </p:grpSpPr>
        <p:pic>
          <p:nvPicPr>
            <p:cNvPr id="11" name="Picture 11"/>
            <p:cNvPicPr>
              <a:picLocks noChangeAspect="1"/>
            </p:cNvPicPr>
            <p:nvPr/>
          </p:nvPicPr>
          <p:blipFill>
            <a:blip r:embed="rId6"/>
            <a:srcRect l="21196" r="21196"/>
            <a:stretch>
              <a:fillRect/>
            </a:stretch>
          </p:blipFill>
          <p:spPr>
            <a:xfrm>
              <a:off x="0" y="0"/>
              <a:ext cx="5759962" cy="7489901"/>
            </a:xfrm>
            <a:prstGeom prst="rect">
              <a:avLst/>
            </a:prstGeom>
          </p:spPr>
        </p:pic>
      </p:grpSp>
      <p:sp>
        <p:nvSpPr>
          <p:cNvPr id="12" name="Freeform 12"/>
          <p:cNvSpPr/>
          <p:nvPr/>
        </p:nvSpPr>
        <p:spPr>
          <a:xfrm>
            <a:off x="15682766" y="-349428"/>
            <a:ext cx="2352942" cy="3137256"/>
          </a:xfrm>
          <a:custGeom>
            <a:avLst/>
            <a:gdLst/>
            <a:ahLst/>
            <a:cxnLst/>
            <a:rect l="l" t="t" r="r" b="b"/>
            <a:pathLst>
              <a:path w="2352942" h="3137256">
                <a:moveTo>
                  <a:pt x="0" y="0"/>
                </a:moveTo>
                <a:lnTo>
                  <a:pt x="2352942" y="0"/>
                </a:lnTo>
                <a:lnTo>
                  <a:pt x="2352942" y="3137256"/>
                </a:lnTo>
                <a:lnTo>
                  <a:pt x="0" y="3137256"/>
                </a:lnTo>
                <a:lnTo>
                  <a:pt x="0" y="0"/>
                </a:lnTo>
                <a:close/>
              </a:path>
            </a:pathLst>
          </a:custGeom>
          <a:blipFill>
            <a:blip r:embed="rId7"/>
            <a:stretch>
              <a:fillRect/>
            </a:stretch>
          </a:blipFill>
        </p:spPr>
        <p:txBody>
          <a:bodyPr/>
          <a:lstStyle/>
          <a:p>
            <a:endParaRPr lang="da-DK"/>
          </a:p>
        </p:txBody>
      </p:sp>
      <p:sp>
        <p:nvSpPr>
          <p:cNvPr id="13" name="TextBox 13"/>
          <p:cNvSpPr txBox="1"/>
          <p:nvPr/>
        </p:nvSpPr>
        <p:spPr>
          <a:xfrm>
            <a:off x="3736621" y="1095375"/>
            <a:ext cx="10814757" cy="1127760"/>
          </a:xfrm>
          <a:prstGeom prst="rect">
            <a:avLst/>
          </a:prstGeom>
        </p:spPr>
        <p:txBody>
          <a:bodyPr lIns="0" tIns="0" rIns="0" bIns="0" rtlCol="0" anchor="t">
            <a:spAutoFit/>
          </a:bodyPr>
          <a:lstStyle/>
          <a:p>
            <a:pPr algn="ctr">
              <a:lnSpc>
                <a:spcPts val="9239"/>
              </a:lnSpc>
            </a:pPr>
            <a:r>
              <a:rPr lang="en-US" sz="6599" b="1">
                <a:solidFill>
                  <a:srgbClr val="222222"/>
                </a:solidFill>
                <a:latin typeface="Playfair Display Bold"/>
                <a:ea typeface="Playfair Display Bold"/>
                <a:cs typeface="Playfair Display Bold"/>
                <a:sym typeface="Playfair Display Bold"/>
              </a:rPr>
              <a:t>Garderhøj Fortress</a:t>
            </a:r>
          </a:p>
        </p:txBody>
      </p:sp>
      <p:sp>
        <p:nvSpPr>
          <p:cNvPr id="14" name="TextBox 14"/>
          <p:cNvSpPr txBox="1"/>
          <p:nvPr/>
        </p:nvSpPr>
        <p:spPr>
          <a:xfrm>
            <a:off x="6741018" y="2432685"/>
            <a:ext cx="4805964" cy="655949"/>
          </a:xfrm>
          <a:prstGeom prst="rect">
            <a:avLst/>
          </a:prstGeom>
        </p:spPr>
        <p:txBody>
          <a:bodyPr lIns="0" tIns="0" rIns="0" bIns="0" rtlCol="0" anchor="t">
            <a:spAutoFit/>
          </a:bodyPr>
          <a:lstStyle/>
          <a:p>
            <a:pPr algn="ctr">
              <a:lnSpc>
                <a:spcPts val="4900"/>
              </a:lnSpc>
            </a:pPr>
            <a:r>
              <a:rPr lang="en-US" sz="4800" dirty="0">
                <a:solidFill>
                  <a:srgbClr val="5D5D5D"/>
                </a:solidFill>
                <a:latin typeface="Sukar"/>
                <a:ea typeface="Sukar"/>
                <a:cs typeface="Sukar"/>
                <a:sym typeface="Sukar"/>
              </a:rPr>
              <a:t>Gentofte</a:t>
            </a:r>
            <a:r>
              <a:rPr lang="en-US" sz="3500" dirty="0">
                <a:solidFill>
                  <a:srgbClr val="5D5D5D"/>
                </a:solidFill>
                <a:latin typeface="Sukar"/>
                <a:ea typeface="Sukar"/>
                <a:cs typeface="Sukar"/>
                <a:sym typeface="Sukar"/>
              </a:rPr>
              <a:t>, </a:t>
            </a:r>
            <a:r>
              <a:rPr lang="en-US" sz="4800" dirty="0">
                <a:solidFill>
                  <a:srgbClr val="5D5D5D"/>
                </a:solidFill>
                <a:latin typeface="Sukar"/>
                <a:ea typeface="Sukar"/>
                <a:cs typeface="Sukar"/>
                <a:sym typeface="Sukar"/>
              </a:rPr>
              <a:t>Denmark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13973175" y="3039570"/>
            <a:ext cx="4314825" cy="4755599"/>
            <a:chOff x="0" y="0"/>
            <a:chExt cx="5753100" cy="6340798"/>
          </a:xfrm>
        </p:grpSpPr>
        <p:pic>
          <p:nvPicPr>
            <p:cNvPr id="3" name="Picture 3"/>
            <p:cNvPicPr>
              <a:picLocks noChangeAspect="1"/>
            </p:cNvPicPr>
            <p:nvPr/>
          </p:nvPicPr>
          <p:blipFill>
            <a:blip r:embed="rId2"/>
            <a:srcRect l="16276" t="9615" r="22292"/>
            <a:stretch>
              <a:fillRect/>
            </a:stretch>
          </p:blipFill>
          <p:spPr>
            <a:xfrm>
              <a:off x="0" y="0"/>
              <a:ext cx="5753100" cy="6340798"/>
            </a:xfrm>
            <a:prstGeom prst="rect">
              <a:avLst/>
            </a:prstGeom>
          </p:spPr>
        </p:pic>
      </p:grpSp>
      <p:grpSp>
        <p:nvGrpSpPr>
          <p:cNvPr id="4" name="Group 4"/>
          <p:cNvGrpSpPr/>
          <p:nvPr/>
        </p:nvGrpSpPr>
        <p:grpSpPr>
          <a:xfrm>
            <a:off x="5343525" y="3039570"/>
            <a:ext cx="4314825" cy="4755599"/>
            <a:chOff x="0" y="0"/>
            <a:chExt cx="5753100" cy="6340798"/>
          </a:xfrm>
        </p:grpSpPr>
        <p:pic>
          <p:nvPicPr>
            <p:cNvPr id="5" name="Picture 5"/>
            <p:cNvPicPr>
              <a:picLocks noChangeAspect="1"/>
            </p:cNvPicPr>
            <p:nvPr/>
          </p:nvPicPr>
          <p:blipFill>
            <a:blip r:embed="rId3"/>
            <a:srcRect l="19811" r="19811"/>
            <a:stretch>
              <a:fillRect/>
            </a:stretch>
          </p:blipFill>
          <p:spPr>
            <a:xfrm>
              <a:off x="0" y="0"/>
              <a:ext cx="5753100" cy="6340798"/>
            </a:xfrm>
            <a:prstGeom prst="rect">
              <a:avLst/>
            </a:prstGeom>
          </p:spPr>
        </p:pic>
      </p:grpSp>
      <p:grpSp>
        <p:nvGrpSpPr>
          <p:cNvPr id="6" name="Group 6"/>
          <p:cNvGrpSpPr/>
          <p:nvPr/>
        </p:nvGrpSpPr>
        <p:grpSpPr>
          <a:xfrm>
            <a:off x="9658350" y="3039570"/>
            <a:ext cx="4314825" cy="4755599"/>
            <a:chOff x="0" y="0"/>
            <a:chExt cx="5753100" cy="6340798"/>
          </a:xfrm>
        </p:grpSpPr>
        <p:pic>
          <p:nvPicPr>
            <p:cNvPr id="7" name="Picture 7"/>
            <p:cNvPicPr>
              <a:picLocks noChangeAspect="1"/>
            </p:cNvPicPr>
            <p:nvPr/>
          </p:nvPicPr>
          <p:blipFill>
            <a:blip r:embed="rId4"/>
            <a:srcRect l="18243" r="18243"/>
            <a:stretch>
              <a:fillRect/>
            </a:stretch>
          </p:blipFill>
          <p:spPr>
            <a:xfrm>
              <a:off x="0" y="0"/>
              <a:ext cx="5753100" cy="6340798"/>
            </a:xfrm>
            <a:prstGeom prst="rect">
              <a:avLst/>
            </a:prstGeom>
          </p:spPr>
        </p:pic>
      </p:grpSp>
      <p:grpSp>
        <p:nvGrpSpPr>
          <p:cNvPr id="8" name="Group 8"/>
          <p:cNvGrpSpPr/>
          <p:nvPr/>
        </p:nvGrpSpPr>
        <p:grpSpPr>
          <a:xfrm>
            <a:off x="1028700" y="3039570"/>
            <a:ext cx="4314825" cy="4755599"/>
            <a:chOff x="0" y="0"/>
            <a:chExt cx="5753100" cy="6340798"/>
          </a:xfrm>
        </p:grpSpPr>
        <p:pic>
          <p:nvPicPr>
            <p:cNvPr id="9" name="Picture 9"/>
            <p:cNvPicPr>
              <a:picLocks noChangeAspect="1"/>
            </p:cNvPicPr>
            <p:nvPr/>
          </p:nvPicPr>
          <p:blipFill>
            <a:blip r:embed="rId5"/>
            <a:srcRect l="17996" r="17996"/>
            <a:stretch>
              <a:fillRect/>
            </a:stretch>
          </p:blipFill>
          <p:spPr>
            <a:xfrm>
              <a:off x="0" y="0"/>
              <a:ext cx="5753100" cy="6340798"/>
            </a:xfrm>
            <a:prstGeom prst="rect">
              <a:avLst/>
            </a:prstGeom>
          </p:spPr>
        </p:pic>
      </p:grpSp>
      <p:sp>
        <p:nvSpPr>
          <p:cNvPr id="10" name="TextBox 10"/>
          <p:cNvSpPr txBox="1"/>
          <p:nvPr/>
        </p:nvSpPr>
        <p:spPr>
          <a:xfrm>
            <a:off x="1028700" y="1209952"/>
            <a:ext cx="7373810"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Activities</a:t>
            </a:r>
          </a:p>
        </p:txBody>
      </p:sp>
      <p:sp>
        <p:nvSpPr>
          <p:cNvPr id="11" name="TextBox 11"/>
          <p:cNvSpPr txBox="1"/>
          <p:nvPr/>
        </p:nvSpPr>
        <p:spPr>
          <a:xfrm>
            <a:off x="1028700" y="8020341"/>
            <a:ext cx="3174346" cy="481330"/>
          </a:xfrm>
          <a:prstGeom prst="rect">
            <a:avLst/>
          </a:prstGeom>
        </p:spPr>
        <p:txBody>
          <a:bodyPr lIns="0" tIns="0" rIns="0" bIns="0" rtlCol="0" anchor="t">
            <a:spAutoFit/>
          </a:bodyPr>
          <a:lstStyle/>
          <a:p>
            <a:pPr algn="l">
              <a:lnSpc>
                <a:spcPts val="3920"/>
              </a:lnSpc>
            </a:pPr>
            <a:r>
              <a:rPr lang="en-US" sz="2800">
                <a:solidFill>
                  <a:srgbClr val="222222"/>
                </a:solidFill>
                <a:latin typeface="Sukar"/>
                <a:ea typeface="Sukar"/>
                <a:cs typeface="Sukar"/>
                <a:sym typeface="Sukar"/>
              </a:rPr>
              <a:t>Events</a:t>
            </a:r>
          </a:p>
        </p:txBody>
      </p:sp>
      <p:sp>
        <p:nvSpPr>
          <p:cNvPr id="12" name="TextBox 12"/>
          <p:cNvSpPr txBox="1"/>
          <p:nvPr/>
        </p:nvSpPr>
        <p:spPr>
          <a:xfrm>
            <a:off x="5343525" y="8020341"/>
            <a:ext cx="3584029" cy="481330"/>
          </a:xfrm>
          <a:prstGeom prst="rect">
            <a:avLst/>
          </a:prstGeom>
        </p:spPr>
        <p:txBody>
          <a:bodyPr lIns="0" tIns="0" rIns="0" bIns="0" rtlCol="0" anchor="t">
            <a:spAutoFit/>
          </a:bodyPr>
          <a:lstStyle/>
          <a:p>
            <a:pPr algn="l">
              <a:lnSpc>
                <a:spcPts val="3920"/>
              </a:lnSpc>
            </a:pPr>
            <a:r>
              <a:rPr lang="en-US" sz="2800">
                <a:solidFill>
                  <a:srgbClr val="222222"/>
                </a:solidFill>
                <a:latin typeface="Sukar"/>
                <a:ea typeface="Sukar"/>
                <a:cs typeface="Sukar"/>
                <a:sym typeface="Sukar"/>
              </a:rPr>
              <a:t>Teambuilding</a:t>
            </a:r>
          </a:p>
        </p:txBody>
      </p:sp>
      <p:sp>
        <p:nvSpPr>
          <p:cNvPr id="13" name="TextBox 13"/>
          <p:cNvSpPr txBox="1"/>
          <p:nvPr/>
        </p:nvSpPr>
        <p:spPr>
          <a:xfrm>
            <a:off x="9658350" y="8020341"/>
            <a:ext cx="3174346" cy="481330"/>
          </a:xfrm>
          <a:prstGeom prst="rect">
            <a:avLst/>
          </a:prstGeom>
        </p:spPr>
        <p:txBody>
          <a:bodyPr lIns="0" tIns="0" rIns="0" bIns="0" rtlCol="0" anchor="t">
            <a:spAutoFit/>
          </a:bodyPr>
          <a:lstStyle/>
          <a:p>
            <a:pPr algn="l">
              <a:lnSpc>
                <a:spcPts val="3920"/>
              </a:lnSpc>
            </a:pPr>
            <a:r>
              <a:rPr lang="en-US" sz="2800">
                <a:solidFill>
                  <a:srgbClr val="222222"/>
                </a:solidFill>
                <a:latin typeface="Sukar"/>
                <a:ea typeface="Sukar"/>
                <a:cs typeface="Sukar"/>
                <a:sym typeface="Sukar"/>
              </a:rPr>
              <a:t>Education</a:t>
            </a:r>
          </a:p>
        </p:txBody>
      </p:sp>
      <p:sp>
        <p:nvSpPr>
          <p:cNvPr id="14" name="TextBox 14"/>
          <p:cNvSpPr txBox="1"/>
          <p:nvPr/>
        </p:nvSpPr>
        <p:spPr>
          <a:xfrm>
            <a:off x="13973175" y="8020341"/>
            <a:ext cx="2826910" cy="481330"/>
          </a:xfrm>
          <a:prstGeom prst="rect">
            <a:avLst/>
          </a:prstGeom>
        </p:spPr>
        <p:txBody>
          <a:bodyPr lIns="0" tIns="0" rIns="0" bIns="0" rtlCol="0" anchor="t">
            <a:spAutoFit/>
          </a:bodyPr>
          <a:lstStyle/>
          <a:p>
            <a:pPr algn="l">
              <a:lnSpc>
                <a:spcPts val="3920"/>
              </a:lnSpc>
            </a:pPr>
            <a:r>
              <a:rPr lang="en-US" sz="2800">
                <a:solidFill>
                  <a:srgbClr val="222222"/>
                </a:solidFill>
                <a:latin typeface="Sukar"/>
                <a:ea typeface="Sukar"/>
                <a:cs typeface="Sukar"/>
                <a:sym typeface="Sukar"/>
              </a:rPr>
              <a:t>Guided tours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sp>
        <p:nvSpPr>
          <p:cNvPr id="2" name="TextBox 2"/>
          <p:cNvSpPr txBox="1"/>
          <p:nvPr/>
        </p:nvSpPr>
        <p:spPr>
          <a:xfrm>
            <a:off x="1028700" y="904875"/>
            <a:ext cx="10110527"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Our Educational activities</a:t>
            </a:r>
          </a:p>
        </p:txBody>
      </p:sp>
      <p:grpSp>
        <p:nvGrpSpPr>
          <p:cNvPr id="3" name="Group 3"/>
          <p:cNvGrpSpPr/>
          <p:nvPr/>
        </p:nvGrpSpPr>
        <p:grpSpPr>
          <a:xfrm>
            <a:off x="2007133" y="2729855"/>
            <a:ext cx="4271884" cy="2156059"/>
            <a:chOff x="0" y="0"/>
            <a:chExt cx="5340196" cy="2540262"/>
          </a:xfrm>
        </p:grpSpPr>
        <p:pic>
          <p:nvPicPr>
            <p:cNvPr id="4" name="Picture 4"/>
            <p:cNvPicPr>
              <a:picLocks noChangeAspect="1"/>
            </p:cNvPicPr>
            <p:nvPr/>
          </p:nvPicPr>
          <p:blipFill>
            <a:blip r:embed="rId2"/>
            <a:srcRect t="14258" b="14258"/>
            <a:stretch>
              <a:fillRect/>
            </a:stretch>
          </p:blipFill>
          <p:spPr>
            <a:xfrm>
              <a:off x="0" y="0"/>
              <a:ext cx="5340196" cy="2540262"/>
            </a:xfrm>
            <a:prstGeom prst="rect">
              <a:avLst/>
            </a:prstGeom>
          </p:spPr>
        </p:pic>
      </p:grpSp>
      <p:grpSp>
        <p:nvGrpSpPr>
          <p:cNvPr id="5" name="Group 5"/>
          <p:cNvGrpSpPr/>
          <p:nvPr/>
        </p:nvGrpSpPr>
        <p:grpSpPr>
          <a:xfrm>
            <a:off x="2007133" y="5087940"/>
            <a:ext cx="4271883" cy="2156058"/>
            <a:chOff x="0" y="0"/>
            <a:chExt cx="5340196" cy="2540262"/>
          </a:xfrm>
        </p:grpSpPr>
        <p:pic>
          <p:nvPicPr>
            <p:cNvPr id="6" name="Picture 6"/>
            <p:cNvPicPr>
              <a:picLocks noChangeAspect="1"/>
            </p:cNvPicPr>
            <p:nvPr/>
          </p:nvPicPr>
          <p:blipFill>
            <a:blip r:embed="rId3"/>
            <a:srcRect t="5612" b="22904"/>
            <a:stretch>
              <a:fillRect/>
            </a:stretch>
          </p:blipFill>
          <p:spPr>
            <a:xfrm>
              <a:off x="0" y="0"/>
              <a:ext cx="5340196" cy="2540262"/>
            </a:xfrm>
            <a:prstGeom prst="rect">
              <a:avLst/>
            </a:prstGeom>
          </p:spPr>
        </p:pic>
      </p:grpSp>
      <p:grpSp>
        <p:nvGrpSpPr>
          <p:cNvPr id="7" name="Group 7"/>
          <p:cNvGrpSpPr/>
          <p:nvPr/>
        </p:nvGrpSpPr>
        <p:grpSpPr>
          <a:xfrm>
            <a:off x="2007133" y="7448276"/>
            <a:ext cx="4271883" cy="2156058"/>
            <a:chOff x="0" y="0"/>
            <a:chExt cx="5340196" cy="2540262"/>
          </a:xfrm>
        </p:grpSpPr>
        <p:pic>
          <p:nvPicPr>
            <p:cNvPr id="8" name="Picture 8"/>
            <p:cNvPicPr>
              <a:picLocks noChangeAspect="1"/>
            </p:cNvPicPr>
            <p:nvPr/>
          </p:nvPicPr>
          <p:blipFill>
            <a:blip r:embed="rId4"/>
            <a:srcRect t="8922" b="19594"/>
            <a:stretch>
              <a:fillRect/>
            </a:stretch>
          </p:blipFill>
          <p:spPr>
            <a:xfrm>
              <a:off x="0" y="0"/>
              <a:ext cx="5340196" cy="2540262"/>
            </a:xfrm>
            <a:prstGeom prst="rect">
              <a:avLst/>
            </a:prstGeom>
          </p:spPr>
        </p:pic>
      </p:grpSp>
      <p:sp>
        <p:nvSpPr>
          <p:cNvPr id="9" name="AutoShape 9"/>
          <p:cNvSpPr/>
          <p:nvPr/>
        </p:nvSpPr>
        <p:spPr>
          <a:xfrm rot="5386542">
            <a:off x="4162092" y="6017852"/>
            <a:ext cx="6623667" cy="0"/>
          </a:xfrm>
          <a:prstGeom prst="line">
            <a:avLst/>
          </a:prstGeom>
          <a:ln w="47625" cap="rnd">
            <a:solidFill>
              <a:srgbClr val="5D5D5D"/>
            </a:solidFill>
            <a:prstDash val="solid"/>
            <a:headEnd type="none" w="sm" len="sm"/>
            <a:tailEnd type="none" w="sm" len="sm"/>
          </a:ln>
        </p:spPr>
        <p:txBody>
          <a:bodyPr/>
          <a:lstStyle/>
          <a:p>
            <a:endParaRPr lang="da-DK"/>
          </a:p>
        </p:txBody>
      </p:sp>
      <p:sp>
        <p:nvSpPr>
          <p:cNvPr id="10" name="TextBox 10"/>
          <p:cNvSpPr txBox="1"/>
          <p:nvPr/>
        </p:nvSpPr>
        <p:spPr>
          <a:xfrm>
            <a:off x="8102619" y="2672706"/>
            <a:ext cx="9794012" cy="3480440"/>
          </a:xfrm>
          <a:prstGeom prst="rect">
            <a:avLst/>
          </a:prstGeom>
        </p:spPr>
        <p:txBody>
          <a:bodyPr lIns="0" tIns="0" rIns="0" bIns="0" rtlCol="0" anchor="t">
            <a:spAutoFit/>
          </a:bodyPr>
          <a:lstStyle/>
          <a:p>
            <a:pPr algn="l">
              <a:lnSpc>
                <a:spcPct val="150000"/>
              </a:lnSpc>
            </a:pPr>
            <a:r>
              <a:rPr lang="en-US" sz="3200" dirty="0">
                <a:solidFill>
                  <a:srgbClr val="222222"/>
                </a:solidFill>
                <a:latin typeface="Sukar"/>
                <a:ea typeface="Sukar"/>
                <a:cs typeface="Sukar"/>
                <a:sym typeface="Sukar"/>
              </a:rPr>
              <a:t>We offer educational programs for kindergartens, all levels of primary school, and youth education. Common to all programs is that they involve dialogue, role-playing, and movement as learning methods.</a:t>
            </a:r>
          </a:p>
          <a:p>
            <a:pPr algn="l">
              <a:lnSpc>
                <a:spcPts val="4144"/>
              </a:lnSpc>
            </a:pPr>
            <a:endParaRPr lang="en-US" sz="2960" dirty="0">
              <a:solidFill>
                <a:srgbClr val="222222"/>
              </a:solidFill>
              <a:latin typeface="Sukar"/>
              <a:ea typeface="Sukar"/>
              <a:cs typeface="Sukar"/>
              <a:sym typeface="Sukar"/>
            </a:endParaRPr>
          </a:p>
        </p:txBody>
      </p:sp>
      <p:sp>
        <p:nvSpPr>
          <p:cNvPr id="11" name="TextBox 11"/>
          <p:cNvSpPr txBox="1"/>
          <p:nvPr/>
        </p:nvSpPr>
        <p:spPr>
          <a:xfrm>
            <a:off x="8102619" y="5790975"/>
            <a:ext cx="9794012" cy="1309589"/>
          </a:xfrm>
          <a:prstGeom prst="rect">
            <a:avLst/>
          </a:prstGeom>
        </p:spPr>
        <p:txBody>
          <a:bodyPr lIns="0" tIns="0" rIns="0" bIns="0" rtlCol="0" anchor="t">
            <a:spAutoFit/>
          </a:bodyPr>
          <a:lstStyle/>
          <a:p>
            <a:pPr algn="l">
              <a:lnSpc>
                <a:spcPct val="150000"/>
              </a:lnSpc>
            </a:pPr>
            <a:r>
              <a:rPr lang="en-US" sz="2960" dirty="0">
                <a:solidFill>
                  <a:srgbClr val="222222"/>
                </a:solidFill>
                <a:latin typeface="Sukar"/>
                <a:ea typeface="Sukar"/>
                <a:cs typeface="Sukar"/>
                <a:sym typeface="Sukar"/>
              </a:rPr>
              <a:t>Our most popular educational-activities are those that combine history and Math.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a:extLst>
            <a:ext uri="{FF2B5EF4-FFF2-40B4-BE49-F238E27FC236}">
              <a16:creationId xmlns:a16="http://schemas.microsoft.com/office/drawing/2014/main" id="{7AEA3CCF-82BA-8207-5818-52EACD348B3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C968418-066F-2823-F6EA-142E68455257}"/>
              </a:ext>
            </a:extLst>
          </p:cNvPr>
          <p:cNvSpPr txBox="1"/>
          <p:nvPr/>
        </p:nvSpPr>
        <p:spPr>
          <a:xfrm>
            <a:off x="1028700" y="904875"/>
            <a:ext cx="10110527" cy="1076128"/>
          </a:xfrm>
          <a:prstGeom prst="rect">
            <a:avLst/>
          </a:prstGeom>
        </p:spPr>
        <p:txBody>
          <a:bodyPr lIns="0" tIns="0" rIns="0" bIns="0" rtlCol="0" anchor="t">
            <a:spAutoFit/>
          </a:bodyPr>
          <a:lstStyle/>
          <a:p>
            <a:pPr algn="l">
              <a:lnSpc>
                <a:spcPts val="9239"/>
              </a:lnSpc>
            </a:pPr>
            <a:r>
              <a:rPr lang="en-US" sz="6599" dirty="0">
                <a:solidFill>
                  <a:srgbClr val="222222"/>
                </a:solidFill>
                <a:latin typeface="Playfair Display"/>
                <a:ea typeface="Playfair Display"/>
                <a:cs typeface="Playfair Display"/>
                <a:sym typeface="Playfair Display"/>
              </a:rPr>
              <a:t>Educational activities</a:t>
            </a:r>
          </a:p>
        </p:txBody>
      </p:sp>
      <p:sp>
        <p:nvSpPr>
          <p:cNvPr id="12" name="TextBox 12">
            <a:extLst>
              <a:ext uri="{FF2B5EF4-FFF2-40B4-BE49-F238E27FC236}">
                <a16:creationId xmlns:a16="http://schemas.microsoft.com/office/drawing/2014/main" id="{E1C4A5F9-BF32-8127-66C6-F908CDD962C8}"/>
              </a:ext>
            </a:extLst>
          </p:cNvPr>
          <p:cNvSpPr txBox="1"/>
          <p:nvPr/>
        </p:nvSpPr>
        <p:spPr>
          <a:xfrm>
            <a:off x="1047765" y="2030410"/>
            <a:ext cx="7791451" cy="2628925"/>
          </a:xfrm>
          <a:prstGeom prst="rect">
            <a:avLst/>
          </a:prstGeom>
        </p:spPr>
        <p:txBody>
          <a:bodyPr wrap="square" lIns="0" tIns="0" rIns="0" bIns="0" rtlCol="0" anchor="t">
            <a:spAutoFit/>
          </a:bodyPr>
          <a:lstStyle/>
          <a:p>
            <a:pPr algn="l">
              <a:lnSpc>
                <a:spcPts val="4144"/>
              </a:lnSpc>
            </a:pPr>
            <a:r>
              <a:rPr lang="en-US" sz="3200" dirty="0">
                <a:solidFill>
                  <a:srgbClr val="222222"/>
                </a:solidFill>
                <a:latin typeface="Sukar"/>
                <a:ea typeface="Sukar"/>
                <a:cs typeface="Sukar"/>
                <a:sym typeface="Sukar"/>
              </a:rPr>
              <a:t>In 2021 we got approx. 550.000 € from the Novo Nordisk Foundation for the “Mathematical Escape room”-project. We made 3 new Escape Rooms in a building beside the fortress where we teach Math and History. </a:t>
            </a:r>
          </a:p>
        </p:txBody>
      </p:sp>
      <p:sp>
        <p:nvSpPr>
          <p:cNvPr id="15" name="Content Placeholder 2">
            <a:extLst>
              <a:ext uri="{FF2B5EF4-FFF2-40B4-BE49-F238E27FC236}">
                <a16:creationId xmlns:a16="http://schemas.microsoft.com/office/drawing/2014/main" id="{82001517-A0A9-C0F5-3ECE-31B4526EEC58}"/>
              </a:ext>
            </a:extLst>
          </p:cNvPr>
          <p:cNvSpPr txBox="1">
            <a:spLocks/>
          </p:cNvSpPr>
          <p:nvPr/>
        </p:nvSpPr>
        <p:spPr>
          <a:xfrm>
            <a:off x="963143" y="4577692"/>
            <a:ext cx="7791450" cy="552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a-DK" dirty="0"/>
          </a:p>
          <a:p>
            <a:r>
              <a:rPr lang="da-DK" dirty="0">
                <a:latin typeface="Sukar" panose="020B0604020202020204" charset="0"/>
                <a:cs typeface="Sukar" panose="020B0604020202020204" charset="0"/>
              </a:rPr>
              <a:t>From 7th to 10th grade</a:t>
            </a:r>
          </a:p>
          <a:p>
            <a:r>
              <a:rPr lang="da-DK" dirty="0">
                <a:latin typeface="Sukar" panose="020B0604020202020204" charset="0"/>
                <a:cs typeface="Sukar" panose="020B0604020202020204" charset="0"/>
              </a:rPr>
              <a:t>A time </a:t>
            </a:r>
            <a:r>
              <a:rPr lang="da-DK" dirty="0" err="1">
                <a:latin typeface="Sukar" panose="020B0604020202020204" charset="0"/>
                <a:cs typeface="Sukar" panose="020B0604020202020204" charset="0"/>
              </a:rPr>
              <a:t>travel</a:t>
            </a:r>
            <a:r>
              <a:rPr lang="da-DK" dirty="0">
                <a:latin typeface="Sukar" panose="020B0604020202020204" charset="0"/>
                <a:cs typeface="Sukar" panose="020B0604020202020204" charset="0"/>
              </a:rPr>
              <a:t> back to WW1</a:t>
            </a:r>
          </a:p>
          <a:p>
            <a:r>
              <a:rPr lang="da-DK" dirty="0">
                <a:latin typeface="Sukar" panose="020B0604020202020204" charset="0"/>
                <a:cs typeface="Sukar" panose="020B0604020202020204" charset="0"/>
              </a:rPr>
              <a:t>The scenarios </a:t>
            </a:r>
            <a:r>
              <a:rPr lang="da-DK" dirty="0" err="1">
                <a:latin typeface="Sukar" panose="020B0604020202020204" charset="0"/>
                <a:cs typeface="Sukar" panose="020B0604020202020204" charset="0"/>
              </a:rPr>
              <a:t>are</a:t>
            </a:r>
            <a:r>
              <a:rPr lang="da-DK" dirty="0">
                <a:latin typeface="Sukar" panose="020B0604020202020204" charset="0"/>
                <a:cs typeface="Sukar" panose="020B0604020202020204" charset="0"/>
              </a:rPr>
              <a:t> a </a:t>
            </a:r>
            <a:r>
              <a:rPr lang="da-DK" dirty="0" err="1">
                <a:latin typeface="Sukar" panose="020B0604020202020204" charset="0"/>
                <a:cs typeface="Sukar" panose="020B0604020202020204" charset="0"/>
              </a:rPr>
              <a:t>copy</a:t>
            </a:r>
            <a:r>
              <a:rPr lang="da-DK" dirty="0">
                <a:latin typeface="Sukar" panose="020B0604020202020204" charset="0"/>
                <a:cs typeface="Sukar" panose="020B0604020202020204" charset="0"/>
              </a:rPr>
              <a:t> of the </a:t>
            </a:r>
            <a:r>
              <a:rPr lang="da-DK" dirty="0" err="1">
                <a:latin typeface="Sukar" panose="020B0604020202020204" charset="0"/>
                <a:cs typeface="Sukar" panose="020B0604020202020204" charset="0"/>
              </a:rPr>
              <a:t>preparations</a:t>
            </a:r>
            <a:r>
              <a:rPr lang="da-DK" dirty="0">
                <a:latin typeface="Sukar" panose="020B0604020202020204" charset="0"/>
                <a:cs typeface="Sukar" panose="020B0604020202020204" charset="0"/>
              </a:rPr>
              <a:t> for </a:t>
            </a:r>
            <a:r>
              <a:rPr lang="da-DK" dirty="0" err="1">
                <a:latin typeface="Sukar" panose="020B0604020202020204" charset="0"/>
                <a:cs typeface="Sukar" panose="020B0604020202020204" charset="0"/>
              </a:rPr>
              <a:t>war</a:t>
            </a:r>
            <a:r>
              <a:rPr lang="da-DK" dirty="0">
                <a:latin typeface="Sukar" panose="020B0604020202020204" charset="0"/>
                <a:cs typeface="Sukar" panose="020B0604020202020204" charset="0"/>
              </a:rPr>
              <a:t> in 1915.</a:t>
            </a:r>
          </a:p>
          <a:p>
            <a:r>
              <a:rPr lang="da-DK" dirty="0">
                <a:latin typeface="Sukar" panose="020B0604020202020204" charset="0"/>
                <a:cs typeface="Sukar" panose="020B0604020202020204" charset="0"/>
              </a:rPr>
              <a:t>The class </a:t>
            </a:r>
            <a:r>
              <a:rPr lang="da-DK" dirty="0" err="1">
                <a:latin typeface="Sukar" panose="020B0604020202020204" charset="0"/>
                <a:cs typeface="Sukar" panose="020B0604020202020204" charset="0"/>
              </a:rPr>
              <a:t>tries</a:t>
            </a:r>
            <a:r>
              <a:rPr lang="da-DK" dirty="0">
                <a:latin typeface="Sukar" panose="020B0604020202020204" charset="0"/>
                <a:cs typeface="Sukar" panose="020B0604020202020204" charset="0"/>
              </a:rPr>
              <a:t> </a:t>
            </a:r>
            <a:r>
              <a:rPr lang="da-DK" dirty="0" err="1">
                <a:latin typeface="Sukar" panose="020B0604020202020204" charset="0"/>
                <a:cs typeface="Sukar" panose="020B0604020202020204" charset="0"/>
              </a:rPr>
              <a:t>both</a:t>
            </a:r>
            <a:r>
              <a:rPr lang="da-DK" dirty="0">
                <a:latin typeface="Sukar" panose="020B0604020202020204" charset="0"/>
                <a:cs typeface="Sukar" panose="020B0604020202020204" charset="0"/>
              </a:rPr>
              <a:t> an Escape Room and a </a:t>
            </a:r>
            <a:r>
              <a:rPr lang="da-DK" dirty="0" err="1">
                <a:latin typeface="Sukar" panose="020B0604020202020204" charset="0"/>
                <a:cs typeface="Sukar" panose="020B0604020202020204" charset="0"/>
              </a:rPr>
              <a:t>guided</a:t>
            </a:r>
            <a:r>
              <a:rPr lang="da-DK" dirty="0">
                <a:latin typeface="Sukar" panose="020B0604020202020204" charset="0"/>
                <a:cs typeface="Sukar" panose="020B0604020202020204" charset="0"/>
              </a:rPr>
              <a:t> tour of the </a:t>
            </a:r>
            <a:r>
              <a:rPr lang="da-DK" dirty="0" err="1">
                <a:latin typeface="Sukar" panose="020B0604020202020204" charset="0"/>
                <a:cs typeface="Sukar" panose="020B0604020202020204" charset="0"/>
              </a:rPr>
              <a:t>fortress</a:t>
            </a:r>
            <a:r>
              <a:rPr lang="da-DK" dirty="0">
                <a:latin typeface="Sukar" panose="020B0604020202020204" charset="0"/>
                <a:cs typeface="Sukar" panose="020B0604020202020204" charset="0"/>
              </a:rPr>
              <a:t> with a </a:t>
            </a:r>
            <a:r>
              <a:rPr lang="da-DK" dirty="0" err="1">
                <a:latin typeface="Sukar" panose="020B0604020202020204" charset="0"/>
                <a:cs typeface="Sukar" panose="020B0604020202020204" charset="0"/>
              </a:rPr>
              <a:t>focus</a:t>
            </a:r>
            <a:r>
              <a:rPr lang="da-DK" dirty="0">
                <a:latin typeface="Sukar" panose="020B0604020202020204" charset="0"/>
                <a:cs typeface="Sukar" panose="020B0604020202020204" charset="0"/>
              </a:rPr>
              <a:t> on </a:t>
            </a:r>
            <a:r>
              <a:rPr lang="da-DK" dirty="0" err="1">
                <a:latin typeface="Sukar" panose="020B0604020202020204" charset="0"/>
                <a:cs typeface="Sukar" panose="020B0604020202020204" charset="0"/>
              </a:rPr>
              <a:t>math</a:t>
            </a:r>
            <a:endParaRPr lang="da-DK" dirty="0">
              <a:latin typeface="Sukar" panose="020B0604020202020204" charset="0"/>
              <a:cs typeface="Sukar" panose="020B0604020202020204" charset="0"/>
            </a:endParaRPr>
          </a:p>
        </p:txBody>
      </p:sp>
      <p:pic>
        <p:nvPicPr>
          <p:cNvPr id="17" name="Billede 16">
            <a:extLst>
              <a:ext uri="{FF2B5EF4-FFF2-40B4-BE49-F238E27FC236}">
                <a16:creationId xmlns:a16="http://schemas.microsoft.com/office/drawing/2014/main" id="{E05E3EFC-0C67-221F-EC7F-6994AD202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2092" y="610898"/>
            <a:ext cx="4343688" cy="2897241"/>
          </a:xfrm>
          <a:prstGeom prst="rect">
            <a:avLst/>
          </a:prstGeom>
        </p:spPr>
      </p:pic>
      <p:pic>
        <p:nvPicPr>
          <p:cNvPr id="18" name="Billede 17">
            <a:extLst>
              <a:ext uri="{FF2B5EF4-FFF2-40B4-BE49-F238E27FC236}">
                <a16:creationId xmlns:a16="http://schemas.microsoft.com/office/drawing/2014/main" id="{9A94124B-F35E-4452-71E3-B7B405C2A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091" y="3839329"/>
            <a:ext cx="4321388" cy="2882366"/>
          </a:xfrm>
          <a:prstGeom prst="rect">
            <a:avLst/>
          </a:prstGeom>
        </p:spPr>
      </p:pic>
      <p:pic>
        <p:nvPicPr>
          <p:cNvPr id="19" name="Pladsholder til indhold 12" descr="Et billede, der indeholder person, forbereder, el-orgel&#10;&#10;Automatisk genereret beskrivelse">
            <a:extLst>
              <a:ext uri="{FF2B5EF4-FFF2-40B4-BE49-F238E27FC236}">
                <a16:creationId xmlns:a16="http://schemas.microsoft.com/office/drawing/2014/main" id="{9FC074D1-C56E-3B8A-DC86-E5AAFA238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202" y="625772"/>
            <a:ext cx="4323552" cy="2882367"/>
          </a:xfrm>
          <a:prstGeom prst="rect">
            <a:avLst/>
          </a:prstGeom>
        </p:spPr>
      </p:pic>
      <p:pic>
        <p:nvPicPr>
          <p:cNvPr id="20" name="Billede 19" descr="Et billede, der indeholder indendørs, væg, person&#10;&#10;Automatisk genereret beskrivelse">
            <a:extLst>
              <a:ext uri="{FF2B5EF4-FFF2-40B4-BE49-F238E27FC236}">
                <a16:creationId xmlns:a16="http://schemas.microsoft.com/office/drawing/2014/main" id="{E952C1C1-5D3B-9422-282A-5922E87D7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04144" y="3839327"/>
            <a:ext cx="4323908" cy="2882366"/>
          </a:xfrm>
          <a:prstGeom prst="rect">
            <a:avLst/>
          </a:prstGeom>
        </p:spPr>
      </p:pic>
      <p:pic>
        <p:nvPicPr>
          <p:cNvPr id="21" name="Billede 20">
            <a:extLst>
              <a:ext uri="{FF2B5EF4-FFF2-40B4-BE49-F238E27FC236}">
                <a16:creationId xmlns:a16="http://schemas.microsoft.com/office/drawing/2014/main" id="{30EEE4F8-3B10-61CC-3135-56CCD66668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2090" y="7052882"/>
            <a:ext cx="4321388" cy="2882366"/>
          </a:xfrm>
          <a:prstGeom prst="rect">
            <a:avLst/>
          </a:prstGeom>
        </p:spPr>
      </p:pic>
      <p:pic>
        <p:nvPicPr>
          <p:cNvPr id="22" name="Billede 21">
            <a:extLst>
              <a:ext uri="{FF2B5EF4-FFF2-40B4-BE49-F238E27FC236}">
                <a16:creationId xmlns:a16="http://schemas.microsoft.com/office/drawing/2014/main" id="{ABD3F876-0590-DC0D-6F63-8150456AC04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849202" y="7052884"/>
            <a:ext cx="4325316" cy="2882366"/>
          </a:xfrm>
          <a:prstGeom prst="rect">
            <a:avLst/>
          </a:prstGeom>
        </p:spPr>
      </p:pic>
    </p:spTree>
    <p:extLst>
      <p:ext uri="{BB962C8B-B14F-4D97-AF65-F5344CB8AC3E}">
        <p14:creationId xmlns:p14="http://schemas.microsoft.com/office/powerpoint/2010/main" val="316643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7621308" y="0"/>
            <a:ext cx="5699504" cy="10287000"/>
            <a:chOff x="0" y="0"/>
            <a:chExt cx="7599338" cy="13716000"/>
          </a:xfrm>
        </p:grpSpPr>
        <p:pic>
          <p:nvPicPr>
            <p:cNvPr id="3" name="Picture 3"/>
            <p:cNvPicPr>
              <a:picLocks noChangeAspect="1"/>
            </p:cNvPicPr>
            <p:nvPr/>
          </p:nvPicPr>
          <p:blipFill>
            <a:blip r:embed="rId2"/>
            <a:srcRect l="31565" r="31565"/>
            <a:stretch>
              <a:fillRect/>
            </a:stretch>
          </p:blipFill>
          <p:spPr>
            <a:xfrm>
              <a:off x="0" y="0"/>
              <a:ext cx="7599338" cy="13716000"/>
            </a:xfrm>
            <a:prstGeom prst="rect">
              <a:avLst/>
            </a:prstGeom>
          </p:spPr>
        </p:pic>
      </p:grpSp>
      <p:grpSp>
        <p:nvGrpSpPr>
          <p:cNvPr id="4" name="Group 4"/>
          <p:cNvGrpSpPr/>
          <p:nvPr/>
        </p:nvGrpSpPr>
        <p:grpSpPr>
          <a:xfrm>
            <a:off x="13893548" y="637728"/>
            <a:ext cx="3822952" cy="4190320"/>
            <a:chOff x="0" y="0"/>
            <a:chExt cx="5097269" cy="5587093"/>
          </a:xfrm>
        </p:grpSpPr>
        <p:pic>
          <p:nvPicPr>
            <p:cNvPr id="5" name="Picture 5"/>
            <p:cNvPicPr>
              <a:picLocks noChangeAspect="1"/>
            </p:cNvPicPr>
            <p:nvPr/>
          </p:nvPicPr>
          <p:blipFill>
            <a:blip r:embed="rId3"/>
            <a:srcRect l="19644" r="19644"/>
            <a:stretch>
              <a:fillRect/>
            </a:stretch>
          </p:blipFill>
          <p:spPr>
            <a:xfrm>
              <a:off x="0" y="0"/>
              <a:ext cx="5097269" cy="5587093"/>
            </a:xfrm>
            <a:prstGeom prst="rect">
              <a:avLst/>
            </a:prstGeom>
          </p:spPr>
        </p:pic>
      </p:grpSp>
      <p:grpSp>
        <p:nvGrpSpPr>
          <p:cNvPr id="6" name="Group 6"/>
          <p:cNvGrpSpPr/>
          <p:nvPr/>
        </p:nvGrpSpPr>
        <p:grpSpPr>
          <a:xfrm>
            <a:off x="13893548" y="4914900"/>
            <a:ext cx="3822952" cy="4190320"/>
            <a:chOff x="0" y="0"/>
            <a:chExt cx="5097269" cy="5587093"/>
          </a:xfrm>
        </p:grpSpPr>
        <p:pic>
          <p:nvPicPr>
            <p:cNvPr id="7" name="Picture 7"/>
            <p:cNvPicPr>
              <a:picLocks noChangeAspect="1"/>
            </p:cNvPicPr>
            <p:nvPr/>
          </p:nvPicPr>
          <p:blipFill>
            <a:blip r:embed="rId4"/>
            <a:srcRect l="19644" r="19644"/>
            <a:stretch>
              <a:fillRect/>
            </a:stretch>
          </p:blipFill>
          <p:spPr>
            <a:xfrm>
              <a:off x="0" y="0"/>
              <a:ext cx="5097269" cy="5587093"/>
            </a:xfrm>
            <a:prstGeom prst="rect">
              <a:avLst/>
            </a:prstGeom>
          </p:spPr>
        </p:pic>
      </p:grpSp>
      <p:sp>
        <p:nvSpPr>
          <p:cNvPr id="8" name="TextBox 8"/>
          <p:cNvSpPr txBox="1"/>
          <p:nvPr/>
        </p:nvSpPr>
        <p:spPr>
          <a:xfrm>
            <a:off x="854879" y="637728"/>
            <a:ext cx="7149917"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Idea 1: Education</a:t>
            </a:r>
          </a:p>
        </p:txBody>
      </p:sp>
      <p:sp>
        <p:nvSpPr>
          <p:cNvPr id="9" name="TextBox 9"/>
          <p:cNvSpPr txBox="1"/>
          <p:nvPr/>
        </p:nvSpPr>
        <p:spPr>
          <a:xfrm>
            <a:off x="854879" y="1785867"/>
            <a:ext cx="6460321" cy="8309967"/>
          </a:xfrm>
          <a:prstGeom prst="rect">
            <a:avLst/>
          </a:prstGeom>
        </p:spPr>
        <p:txBody>
          <a:bodyPr wrap="square" lIns="0" tIns="0" rIns="0" bIns="0" rtlCol="0" anchor="t">
            <a:spAutoFit/>
          </a:bodyPr>
          <a:lstStyle/>
          <a:p>
            <a:pPr algn="l">
              <a:lnSpc>
                <a:spcPct val="150000"/>
              </a:lnSpc>
            </a:pPr>
            <a:r>
              <a:rPr lang="en-US" sz="3000" dirty="0">
                <a:solidFill>
                  <a:srgbClr val="222222"/>
                </a:solidFill>
                <a:latin typeface="Sukar"/>
                <a:ea typeface="Sukar"/>
                <a:cs typeface="Sukar"/>
                <a:sym typeface="Sukar"/>
              </a:rPr>
              <a:t>We teach kids about military history in school-sessions that we have developed at our museum. We think that the sessions we have developed would be possible to use at other fortresses all over Europe – and that we could probably also adapt school sessions from other fortresses. We hope that a cross-border teaching collaboration could be of interest to some of you?</a:t>
            </a:r>
          </a:p>
          <a:p>
            <a:pPr algn="l">
              <a:lnSpc>
                <a:spcPts val="3632"/>
              </a:lnSpc>
            </a:pPr>
            <a:endParaRPr lang="en-US" sz="2594" dirty="0">
              <a:solidFill>
                <a:srgbClr val="222222"/>
              </a:solidFill>
              <a:latin typeface="Sukar"/>
              <a:ea typeface="Sukar"/>
              <a:cs typeface="Sukar"/>
              <a:sym typeface="Sukar"/>
            </a:endParaRPr>
          </a:p>
          <a:p>
            <a:pPr algn="l">
              <a:lnSpc>
                <a:spcPts val="3632"/>
              </a:lnSpc>
            </a:pPr>
            <a:endParaRPr lang="en-US" sz="2594" dirty="0">
              <a:solidFill>
                <a:srgbClr val="222222"/>
              </a:solidFill>
              <a:latin typeface="Sukar"/>
              <a:ea typeface="Sukar"/>
              <a:cs typeface="Sukar"/>
              <a:sym typeface="Sukar"/>
            </a:endParaRPr>
          </a:p>
          <a:p>
            <a:pPr algn="l">
              <a:lnSpc>
                <a:spcPts val="3632"/>
              </a:lnSpc>
            </a:pPr>
            <a:endParaRPr lang="en-US" sz="2594" dirty="0">
              <a:solidFill>
                <a:srgbClr val="222222"/>
              </a:solidFill>
              <a:latin typeface="Sukar"/>
              <a:ea typeface="Sukar"/>
              <a:cs typeface="Sukar"/>
              <a:sym typeface="Suk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7A486403-4842-1B44-4CD5-989ADEF291C9}"/>
              </a:ext>
            </a:extLst>
          </p:cNvPr>
          <p:cNvGrpSpPr>
            <a:grpSpLocks noChangeAspect="1"/>
          </p:cNvGrpSpPr>
          <p:nvPr/>
        </p:nvGrpSpPr>
        <p:grpSpPr>
          <a:xfrm>
            <a:off x="10896600" y="346464"/>
            <a:ext cx="6923480" cy="9594071"/>
            <a:chOff x="0" y="0"/>
            <a:chExt cx="4734560" cy="6560820"/>
          </a:xfrm>
        </p:grpSpPr>
        <p:sp>
          <p:nvSpPr>
            <p:cNvPr id="12" name="Freeform 5">
              <a:extLst>
                <a:ext uri="{FF2B5EF4-FFF2-40B4-BE49-F238E27FC236}">
                  <a16:creationId xmlns:a16="http://schemas.microsoft.com/office/drawing/2014/main" id="{239DDDE2-9599-EB5A-C6AD-726B66F25C99}"/>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endParaRPr lang="da-DK"/>
            </a:p>
          </p:txBody>
        </p:sp>
        <p:sp>
          <p:nvSpPr>
            <p:cNvPr id="13" name="Freeform 6">
              <a:extLst>
                <a:ext uri="{FF2B5EF4-FFF2-40B4-BE49-F238E27FC236}">
                  <a16:creationId xmlns:a16="http://schemas.microsoft.com/office/drawing/2014/main" id="{9BF1C842-0514-2654-A5D1-7958D9A4C7D4}"/>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txBody>
            <a:bodyPr/>
            <a:lstStyle/>
            <a:p>
              <a:endParaRPr lang="da-DK"/>
            </a:p>
          </p:txBody>
        </p:sp>
        <p:sp>
          <p:nvSpPr>
            <p:cNvPr id="14" name="Freeform 7">
              <a:extLst>
                <a:ext uri="{FF2B5EF4-FFF2-40B4-BE49-F238E27FC236}">
                  <a16:creationId xmlns:a16="http://schemas.microsoft.com/office/drawing/2014/main" id="{C9EE6E1C-71FB-ADDF-3BC4-1B4656CCA043}"/>
                </a:ext>
              </a:extLst>
            </p:cNvPr>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2"/>
              <a:stretch>
                <a:fillRect l="-13987" r="-13987"/>
              </a:stretch>
            </a:blipFill>
          </p:spPr>
          <p:txBody>
            <a:bodyPr/>
            <a:lstStyle/>
            <a:p>
              <a:endParaRPr lang="da-DK"/>
            </a:p>
          </p:txBody>
        </p:sp>
        <p:sp>
          <p:nvSpPr>
            <p:cNvPr id="15" name="Freeform 8">
              <a:extLst>
                <a:ext uri="{FF2B5EF4-FFF2-40B4-BE49-F238E27FC236}">
                  <a16:creationId xmlns:a16="http://schemas.microsoft.com/office/drawing/2014/main" id="{8833C314-10EA-47F6-701D-B2799E84AC4F}"/>
                </a:ext>
              </a:extLst>
            </p:cNvPr>
            <p:cNvSpPr/>
            <p:nvPr/>
          </p:nvSpPr>
          <p:spPr>
            <a:xfrm>
              <a:off x="1953089" y="120650"/>
              <a:ext cx="76541" cy="76201"/>
            </a:xfrm>
            <a:custGeom>
              <a:avLst/>
              <a:gdLst/>
              <a:ahLst/>
              <a:cxnLst/>
              <a:rect l="l" t="t" r="r" b="b"/>
              <a:pathLst>
                <a:path w="76541" h="76201">
                  <a:moveTo>
                    <a:pt x="38271" y="0"/>
                  </a:moveTo>
                  <a:cubicBezTo>
                    <a:pt x="24619" y="-61"/>
                    <a:pt x="11977" y="7187"/>
                    <a:pt x="5133" y="19001"/>
                  </a:cubicBezTo>
                  <a:cubicBezTo>
                    <a:pt x="-1711" y="30814"/>
                    <a:pt x="-1711" y="45386"/>
                    <a:pt x="5133" y="57199"/>
                  </a:cubicBezTo>
                  <a:cubicBezTo>
                    <a:pt x="11977" y="69013"/>
                    <a:pt x="24619" y="76261"/>
                    <a:pt x="38271" y="76200"/>
                  </a:cubicBezTo>
                  <a:cubicBezTo>
                    <a:pt x="51923" y="76261"/>
                    <a:pt x="64565" y="69013"/>
                    <a:pt x="71409" y="57199"/>
                  </a:cubicBezTo>
                  <a:cubicBezTo>
                    <a:pt x="78253" y="45386"/>
                    <a:pt x="78253" y="30814"/>
                    <a:pt x="71409" y="19001"/>
                  </a:cubicBezTo>
                  <a:cubicBezTo>
                    <a:pt x="64565" y="7187"/>
                    <a:pt x="51923" y="-61"/>
                    <a:pt x="38271" y="0"/>
                  </a:cubicBezTo>
                  <a:close/>
                </a:path>
              </a:pathLst>
            </a:custGeom>
            <a:solidFill>
              <a:srgbClr val="333333"/>
            </a:solidFill>
          </p:spPr>
          <p:txBody>
            <a:bodyPr/>
            <a:lstStyle/>
            <a:p>
              <a:endParaRPr lang="da-DK"/>
            </a:p>
          </p:txBody>
        </p:sp>
        <p:sp>
          <p:nvSpPr>
            <p:cNvPr id="16" name="Freeform 9">
              <a:extLst>
                <a:ext uri="{FF2B5EF4-FFF2-40B4-BE49-F238E27FC236}">
                  <a16:creationId xmlns:a16="http://schemas.microsoft.com/office/drawing/2014/main" id="{616EDA5A-BA73-A5C7-7258-5DD5656DA07B}"/>
                </a:ext>
              </a:extLst>
            </p:cNvPr>
            <p:cNvSpPr/>
            <p:nvPr/>
          </p:nvSpPr>
          <p:spPr>
            <a:xfrm>
              <a:off x="2121925" y="104139"/>
              <a:ext cx="109709" cy="109221"/>
            </a:xfrm>
            <a:custGeom>
              <a:avLst/>
              <a:gdLst/>
              <a:ahLst/>
              <a:cxnLst/>
              <a:rect l="l" t="t" r="r" b="b"/>
              <a:pathLst>
                <a:path w="109709" h="109221">
                  <a:moveTo>
                    <a:pt x="54855" y="1"/>
                  </a:moveTo>
                  <a:cubicBezTo>
                    <a:pt x="35287" y="-87"/>
                    <a:pt x="17167" y="10303"/>
                    <a:pt x="7357" y="27235"/>
                  </a:cubicBezTo>
                  <a:cubicBezTo>
                    <a:pt x="-2452" y="44168"/>
                    <a:pt x="-2452" y="65054"/>
                    <a:pt x="7357" y="81987"/>
                  </a:cubicBezTo>
                  <a:cubicBezTo>
                    <a:pt x="17167" y="98919"/>
                    <a:pt x="35287" y="109309"/>
                    <a:pt x="54855" y="109221"/>
                  </a:cubicBezTo>
                  <a:cubicBezTo>
                    <a:pt x="74423" y="109309"/>
                    <a:pt x="92543" y="98919"/>
                    <a:pt x="102352" y="81987"/>
                  </a:cubicBezTo>
                  <a:cubicBezTo>
                    <a:pt x="112162" y="65054"/>
                    <a:pt x="112162" y="44168"/>
                    <a:pt x="102352" y="27235"/>
                  </a:cubicBezTo>
                  <a:cubicBezTo>
                    <a:pt x="92543" y="10303"/>
                    <a:pt x="74423" y="-87"/>
                    <a:pt x="54855" y="1"/>
                  </a:cubicBezTo>
                  <a:close/>
                </a:path>
              </a:pathLst>
            </a:custGeom>
            <a:solidFill>
              <a:srgbClr val="333333"/>
            </a:solidFill>
          </p:spPr>
          <p:txBody>
            <a:bodyPr/>
            <a:lstStyle/>
            <a:p>
              <a:endParaRPr lang="da-DK"/>
            </a:p>
          </p:txBody>
        </p:sp>
        <p:sp>
          <p:nvSpPr>
            <p:cNvPr id="17" name="Freeform 10">
              <a:extLst>
                <a:ext uri="{FF2B5EF4-FFF2-40B4-BE49-F238E27FC236}">
                  <a16:creationId xmlns:a16="http://schemas.microsoft.com/office/drawing/2014/main" id="{871F8454-972E-DD66-79D6-F4CA49264DE9}"/>
                </a:ext>
              </a:extLst>
            </p:cNvPr>
            <p:cNvSpPr/>
            <p:nvPr/>
          </p:nvSpPr>
          <p:spPr>
            <a:xfrm>
              <a:off x="2330313" y="128270"/>
              <a:ext cx="61233" cy="60961"/>
            </a:xfrm>
            <a:custGeom>
              <a:avLst/>
              <a:gdLst/>
              <a:ahLst/>
              <a:cxnLst/>
              <a:rect l="l" t="t" r="r" b="b"/>
              <a:pathLst>
                <a:path w="61233" h="60961">
                  <a:moveTo>
                    <a:pt x="30617" y="0"/>
                  </a:moveTo>
                  <a:cubicBezTo>
                    <a:pt x="19695" y="-49"/>
                    <a:pt x="9582" y="5750"/>
                    <a:pt x="4107" y="15201"/>
                  </a:cubicBezTo>
                  <a:cubicBezTo>
                    <a:pt x="-1369" y="24651"/>
                    <a:pt x="-1369" y="36309"/>
                    <a:pt x="4107" y="45759"/>
                  </a:cubicBezTo>
                  <a:cubicBezTo>
                    <a:pt x="9582" y="55210"/>
                    <a:pt x="19695" y="61009"/>
                    <a:pt x="30617" y="60960"/>
                  </a:cubicBezTo>
                  <a:cubicBezTo>
                    <a:pt x="41539" y="61009"/>
                    <a:pt x="51652" y="55210"/>
                    <a:pt x="57127" y="45759"/>
                  </a:cubicBezTo>
                  <a:cubicBezTo>
                    <a:pt x="62602" y="36309"/>
                    <a:pt x="62602" y="24651"/>
                    <a:pt x="57127" y="15201"/>
                  </a:cubicBezTo>
                  <a:cubicBezTo>
                    <a:pt x="51652" y="5750"/>
                    <a:pt x="41539" y="-49"/>
                    <a:pt x="30617" y="0"/>
                  </a:cubicBezTo>
                  <a:close/>
                </a:path>
              </a:pathLst>
            </a:custGeom>
            <a:solidFill>
              <a:srgbClr val="333333"/>
            </a:solidFill>
          </p:spPr>
          <p:txBody>
            <a:bodyPr/>
            <a:lstStyle/>
            <a:p>
              <a:endParaRPr lang="da-DK"/>
            </a:p>
          </p:txBody>
        </p:sp>
        <p:sp>
          <p:nvSpPr>
            <p:cNvPr id="18" name="Freeform 11">
              <a:extLst>
                <a:ext uri="{FF2B5EF4-FFF2-40B4-BE49-F238E27FC236}">
                  <a16:creationId xmlns:a16="http://schemas.microsoft.com/office/drawing/2014/main" id="{3FD7F348-3B54-2360-6CC5-012A68B0A3BD}"/>
                </a:ext>
              </a:extLst>
            </p:cNvPr>
            <p:cNvSpPr/>
            <p:nvPr/>
          </p:nvSpPr>
          <p:spPr>
            <a:xfrm>
              <a:off x="2346897" y="144780"/>
              <a:ext cx="28065" cy="27940"/>
            </a:xfrm>
            <a:custGeom>
              <a:avLst/>
              <a:gdLst/>
              <a:ahLst/>
              <a:cxnLst/>
              <a:rect l="l" t="t" r="r" b="b"/>
              <a:pathLst>
                <a:path w="28065" h="27940">
                  <a:moveTo>
                    <a:pt x="14033" y="0"/>
                  </a:moveTo>
                  <a:cubicBezTo>
                    <a:pt x="9027" y="-22"/>
                    <a:pt x="4392" y="2635"/>
                    <a:pt x="1882" y="6967"/>
                  </a:cubicBezTo>
                  <a:cubicBezTo>
                    <a:pt x="-627" y="11298"/>
                    <a:pt x="-627" y="16642"/>
                    <a:pt x="1882" y="20973"/>
                  </a:cubicBezTo>
                  <a:cubicBezTo>
                    <a:pt x="4392" y="25305"/>
                    <a:pt x="9027" y="27962"/>
                    <a:pt x="14033" y="27940"/>
                  </a:cubicBezTo>
                  <a:cubicBezTo>
                    <a:pt x="19039" y="27962"/>
                    <a:pt x="23674" y="25305"/>
                    <a:pt x="26184" y="20973"/>
                  </a:cubicBezTo>
                  <a:cubicBezTo>
                    <a:pt x="28693" y="16642"/>
                    <a:pt x="28693" y="11298"/>
                    <a:pt x="26184" y="6967"/>
                  </a:cubicBezTo>
                  <a:cubicBezTo>
                    <a:pt x="23674" y="2635"/>
                    <a:pt x="19039" y="-22"/>
                    <a:pt x="14033" y="0"/>
                  </a:cubicBezTo>
                  <a:close/>
                </a:path>
              </a:pathLst>
            </a:custGeom>
            <a:solidFill>
              <a:srgbClr val="E9E8E9"/>
            </a:solidFill>
          </p:spPr>
          <p:txBody>
            <a:bodyPr/>
            <a:lstStyle/>
            <a:p>
              <a:endParaRPr lang="da-DK"/>
            </a:p>
          </p:txBody>
        </p:sp>
        <p:sp>
          <p:nvSpPr>
            <p:cNvPr id="19" name="Freeform 12">
              <a:extLst>
                <a:ext uri="{FF2B5EF4-FFF2-40B4-BE49-F238E27FC236}">
                  <a16:creationId xmlns:a16="http://schemas.microsoft.com/office/drawing/2014/main" id="{A08F0297-50DF-F6B0-6940-E9F7099B72CC}"/>
                </a:ext>
              </a:extLst>
            </p:cNvPr>
            <p:cNvSpPr/>
            <p:nvPr/>
          </p:nvSpPr>
          <p:spPr>
            <a:xfrm>
              <a:off x="2344386" y="144780"/>
              <a:ext cx="15308" cy="15240"/>
            </a:xfrm>
            <a:custGeom>
              <a:avLst/>
              <a:gdLst/>
              <a:ahLst/>
              <a:cxnLst/>
              <a:rect l="l" t="t" r="r" b="b"/>
              <a:pathLst>
                <a:path w="15308" h="15240">
                  <a:moveTo>
                    <a:pt x="7654" y="0"/>
                  </a:moveTo>
                  <a:cubicBezTo>
                    <a:pt x="4924" y="-12"/>
                    <a:pt x="2395" y="1437"/>
                    <a:pt x="1026" y="3800"/>
                  </a:cubicBezTo>
                  <a:cubicBezTo>
                    <a:pt x="-342" y="6163"/>
                    <a:pt x="-342" y="9077"/>
                    <a:pt x="1026" y="11440"/>
                  </a:cubicBezTo>
                  <a:cubicBezTo>
                    <a:pt x="2395" y="13803"/>
                    <a:pt x="4924" y="15252"/>
                    <a:pt x="7654" y="15240"/>
                  </a:cubicBezTo>
                  <a:cubicBezTo>
                    <a:pt x="10384" y="15252"/>
                    <a:pt x="12913" y="13803"/>
                    <a:pt x="14281" y="11440"/>
                  </a:cubicBezTo>
                  <a:cubicBezTo>
                    <a:pt x="15650" y="9077"/>
                    <a:pt x="15650" y="6163"/>
                    <a:pt x="14281" y="3800"/>
                  </a:cubicBezTo>
                  <a:cubicBezTo>
                    <a:pt x="12913" y="1437"/>
                    <a:pt x="10384" y="-12"/>
                    <a:pt x="7654" y="0"/>
                  </a:cubicBezTo>
                  <a:close/>
                </a:path>
              </a:pathLst>
            </a:custGeom>
            <a:solidFill>
              <a:srgbClr val="010101"/>
            </a:solidFill>
          </p:spPr>
          <p:txBody>
            <a:bodyPr/>
            <a:lstStyle/>
            <a:p>
              <a:endParaRPr lang="da-DK"/>
            </a:p>
          </p:txBody>
        </p:sp>
        <p:sp>
          <p:nvSpPr>
            <p:cNvPr id="20" name="Freeform 13">
              <a:extLst>
                <a:ext uri="{FF2B5EF4-FFF2-40B4-BE49-F238E27FC236}">
                  <a16:creationId xmlns:a16="http://schemas.microsoft.com/office/drawing/2014/main" id="{E683B944-A388-B5F2-EBF8-93F857A58CF3}"/>
                </a:ext>
              </a:extLst>
            </p:cNvPr>
            <p:cNvSpPr/>
            <p:nvPr/>
          </p:nvSpPr>
          <p:spPr>
            <a:xfrm>
              <a:off x="4716780" y="53467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da-DK"/>
            </a:p>
          </p:txBody>
        </p:sp>
        <p:sp>
          <p:nvSpPr>
            <p:cNvPr id="21" name="Freeform 14">
              <a:extLst>
                <a:ext uri="{FF2B5EF4-FFF2-40B4-BE49-F238E27FC236}">
                  <a16:creationId xmlns:a16="http://schemas.microsoft.com/office/drawing/2014/main" id="{50DD1D4B-FAEB-E2D4-91C7-C70B7FFEA39A}"/>
                </a:ext>
              </a:extLst>
            </p:cNvPr>
            <p:cNvSpPr/>
            <p:nvPr/>
          </p:nvSpPr>
          <p:spPr>
            <a:xfrm>
              <a:off x="4716780" y="86106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da-DK"/>
            </a:p>
          </p:txBody>
        </p:sp>
        <p:sp>
          <p:nvSpPr>
            <p:cNvPr id="22" name="Freeform 15">
              <a:extLst>
                <a:ext uri="{FF2B5EF4-FFF2-40B4-BE49-F238E27FC236}">
                  <a16:creationId xmlns:a16="http://schemas.microsoft.com/office/drawing/2014/main" id="{0C24048E-D3F1-C9E7-5EDD-C56293F61D1A}"/>
                </a:ext>
              </a:extLst>
            </p:cNvPr>
            <p:cNvSpPr/>
            <p:nvPr/>
          </p:nvSpPr>
          <p:spPr>
            <a:xfrm>
              <a:off x="4064000" y="-113"/>
              <a:ext cx="320040" cy="16623"/>
            </a:xfrm>
            <a:custGeom>
              <a:avLst/>
              <a:gdLst/>
              <a:ahLst/>
              <a:cxnLst/>
              <a:rect l="l" t="t" r="r" b="b"/>
              <a:pathLst>
                <a:path w="320040" h="16623">
                  <a:moveTo>
                    <a:pt x="0" y="16623"/>
                  </a:moveTo>
                  <a:lnTo>
                    <a:pt x="320040" y="16623"/>
                  </a:lnTo>
                  <a:cubicBezTo>
                    <a:pt x="320040" y="-2427"/>
                    <a:pt x="304800" y="113"/>
                    <a:pt x="285750" y="113"/>
                  </a:cubicBezTo>
                  <a:lnTo>
                    <a:pt x="34290" y="113"/>
                  </a:lnTo>
                  <a:cubicBezTo>
                    <a:pt x="15240" y="113"/>
                    <a:pt x="0" y="-2427"/>
                    <a:pt x="0" y="16623"/>
                  </a:cubicBezTo>
                  <a:close/>
                </a:path>
              </a:pathLst>
            </a:custGeom>
            <a:solidFill>
              <a:srgbClr val="424242"/>
            </a:solidFill>
          </p:spPr>
          <p:txBody>
            <a:bodyPr/>
            <a:lstStyle/>
            <a:p>
              <a:endParaRPr lang="da-DK"/>
            </a:p>
          </p:txBody>
        </p:sp>
      </p:grpSp>
      <p:sp>
        <p:nvSpPr>
          <p:cNvPr id="6" name="TextBox 6"/>
          <p:cNvSpPr txBox="1"/>
          <p:nvPr/>
        </p:nvSpPr>
        <p:spPr>
          <a:xfrm>
            <a:off x="839077" y="180913"/>
            <a:ext cx="10557455" cy="1127760"/>
          </a:xfrm>
          <a:prstGeom prst="rect">
            <a:avLst/>
          </a:prstGeom>
        </p:spPr>
        <p:txBody>
          <a:bodyPr lIns="0" tIns="0" rIns="0" bIns="0" rtlCol="0" anchor="t">
            <a:spAutoFit/>
          </a:bodyPr>
          <a:lstStyle/>
          <a:p>
            <a:pPr algn="l">
              <a:lnSpc>
                <a:spcPts val="9239"/>
              </a:lnSpc>
            </a:pPr>
            <a:r>
              <a:rPr lang="en-US" sz="6599" dirty="0">
                <a:solidFill>
                  <a:srgbClr val="222222"/>
                </a:solidFill>
                <a:latin typeface="Playfair Display"/>
                <a:ea typeface="Playfair Display"/>
                <a:cs typeface="Playfair Display"/>
                <a:sym typeface="Playfair Display"/>
              </a:rPr>
              <a:t>Idea 2: Augmented reality</a:t>
            </a:r>
          </a:p>
        </p:txBody>
      </p:sp>
      <p:sp>
        <p:nvSpPr>
          <p:cNvPr id="7" name="TextBox 7"/>
          <p:cNvSpPr txBox="1"/>
          <p:nvPr/>
        </p:nvSpPr>
        <p:spPr>
          <a:xfrm>
            <a:off x="839077" y="1563017"/>
            <a:ext cx="7847723" cy="6913431"/>
          </a:xfrm>
          <a:prstGeom prst="rect">
            <a:avLst/>
          </a:prstGeom>
        </p:spPr>
        <p:txBody>
          <a:bodyPr wrap="square" lIns="0" tIns="0" rIns="0" bIns="0" rtlCol="0" anchor="t">
            <a:spAutoFit/>
          </a:bodyPr>
          <a:lstStyle/>
          <a:p>
            <a:pPr algn="l">
              <a:lnSpc>
                <a:spcPct val="150000"/>
              </a:lnSpc>
            </a:pPr>
            <a:r>
              <a:rPr lang="en-US" sz="4000" dirty="0">
                <a:solidFill>
                  <a:srgbClr val="222222"/>
                </a:solidFill>
                <a:latin typeface="Sukar"/>
                <a:ea typeface="Sukar"/>
                <a:cs typeface="Sukar"/>
                <a:sym typeface="Sukar"/>
              </a:rPr>
              <a:t>For a few years now, we have had an AR app where guests can see some of the objects that are no longer at the fort. For example, an ammunition elevator and a fence, as well as the gun turrets that are no longer functional.</a:t>
            </a:r>
          </a:p>
          <a:p>
            <a:pPr algn="l">
              <a:lnSpc>
                <a:spcPts val="3359"/>
              </a:lnSpc>
            </a:pPr>
            <a:endParaRPr lang="en-US" sz="3200" dirty="0">
              <a:solidFill>
                <a:srgbClr val="222222"/>
              </a:solidFill>
              <a:latin typeface="Sukar"/>
              <a:ea typeface="Sukar"/>
              <a:cs typeface="Sukar"/>
              <a:sym typeface="Sukar"/>
            </a:endParaRPr>
          </a:p>
        </p:txBody>
      </p:sp>
      <p:sp>
        <p:nvSpPr>
          <p:cNvPr id="9" name="Tekstfelt 8">
            <a:extLst>
              <a:ext uri="{FF2B5EF4-FFF2-40B4-BE49-F238E27FC236}">
                <a16:creationId xmlns:a16="http://schemas.microsoft.com/office/drawing/2014/main" id="{47035903-C6D8-AD05-8E81-817C7FA19F52}"/>
              </a:ext>
            </a:extLst>
          </p:cNvPr>
          <p:cNvSpPr txBox="1"/>
          <p:nvPr/>
        </p:nvSpPr>
        <p:spPr>
          <a:xfrm>
            <a:off x="12689832" y="7505700"/>
            <a:ext cx="4038600" cy="707886"/>
          </a:xfrm>
          <a:prstGeom prst="rect">
            <a:avLst/>
          </a:prstGeom>
          <a:noFill/>
        </p:spPr>
        <p:txBody>
          <a:bodyPr wrap="square" rtlCol="0">
            <a:spAutoFit/>
          </a:bodyPr>
          <a:lstStyle/>
          <a:p>
            <a:r>
              <a:rPr lang="da-DK" sz="4000" dirty="0" err="1">
                <a:solidFill>
                  <a:schemeClr val="bg1"/>
                </a:solidFill>
              </a:rPr>
              <a:t>Authentic</a:t>
            </a:r>
            <a:r>
              <a:rPr lang="da-DK" sz="4000" dirty="0">
                <a:solidFill>
                  <a:schemeClr val="bg1"/>
                </a:solidFill>
              </a:rPr>
              <a:t> </a:t>
            </a:r>
            <a:r>
              <a:rPr lang="da-DK" sz="4000" dirty="0" err="1">
                <a:solidFill>
                  <a:schemeClr val="bg1"/>
                </a:solidFill>
              </a:rPr>
              <a:t>turret</a:t>
            </a:r>
            <a:endParaRPr lang="da-DK" sz="4000" dirty="0">
              <a:solidFill>
                <a:schemeClr val="bg1"/>
              </a:solidFill>
            </a:endParaRPr>
          </a:p>
        </p:txBody>
      </p:sp>
      <p:sp>
        <p:nvSpPr>
          <p:cNvPr id="10" name="Tekstfelt 9">
            <a:extLst>
              <a:ext uri="{FF2B5EF4-FFF2-40B4-BE49-F238E27FC236}">
                <a16:creationId xmlns:a16="http://schemas.microsoft.com/office/drawing/2014/main" id="{F440D4AD-14BB-42B9-ED7B-8E7DE24E828F}"/>
              </a:ext>
            </a:extLst>
          </p:cNvPr>
          <p:cNvSpPr txBox="1"/>
          <p:nvPr/>
        </p:nvSpPr>
        <p:spPr>
          <a:xfrm>
            <a:off x="11488965" y="3033673"/>
            <a:ext cx="2590800" cy="707886"/>
          </a:xfrm>
          <a:prstGeom prst="rect">
            <a:avLst/>
          </a:prstGeom>
          <a:noFill/>
        </p:spPr>
        <p:txBody>
          <a:bodyPr wrap="square" rtlCol="0">
            <a:spAutoFit/>
          </a:bodyPr>
          <a:lstStyle/>
          <a:p>
            <a:r>
              <a:rPr lang="da-DK" sz="4000" dirty="0">
                <a:solidFill>
                  <a:schemeClr val="bg1"/>
                </a:solidFill>
              </a:rPr>
              <a:t>AR </a:t>
            </a:r>
            <a:r>
              <a:rPr lang="da-DK" sz="4000" dirty="0" err="1">
                <a:solidFill>
                  <a:schemeClr val="bg1"/>
                </a:solidFill>
              </a:rPr>
              <a:t>turret</a:t>
            </a:r>
            <a:endParaRPr lang="da-DK" sz="40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0A6A61-BD6D-4BE1-8C20-7FC6F86C596A}"/>
              </a:ext>
            </a:extLst>
          </p:cNvPr>
          <p:cNvSpPr>
            <a:spLocks noGrp="1"/>
          </p:cNvSpPr>
          <p:nvPr>
            <p:ph type="title"/>
          </p:nvPr>
        </p:nvSpPr>
        <p:spPr/>
        <p:txBody>
          <a:bodyPr/>
          <a:lstStyle/>
          <a:p>
            <a:endParaRPr lang="da-DK"/>
          </a:p>
        </p:txBody>
      </p:sp>
      <p:sp>
        <p:nvSpPr>
          <p:cNvPr id="3" name="Pladsholder til dato 2">
            <a:extLst>
              <a:ext uri="{FF2B5EF4-FFF2-40B4-BE49-F238E27FC236}">
                <a16:creationId xmlns:a16="http://schemas.microsoft.com/office/drawing/2014/main" id="{7ED73EE2-CD8F-4854-93F1-33623FE7F1F2}"/>
              </a:ext>
            </a:extLst>
          </p:cNvPr>
          <p:cNvSpPr>
            <a:spLocks noGrp="1"/>
          </p:cNvSpPr>
          <p:nvPr>
            <p:ph type="dt" sz="half" idx="10"/>
          </p:nvPr>
        </p:nvSpPr>
        <p:spPr/>
        <p:txBody>
          <a:bodyPr/>
          <a:lstStyle/>
          <a:p>
            <a:fld id="{E2D80AB1-DF32-4857-9F10-7A7A22BDD9B2}" type="datetime2">
              <a:rPr lang="da-DK" smtClean="0"/>
              <a:t>2. december 2025</a:t>
            </a:fld>
            <a:endParaRPr lang="da-DK" dirty="0"/>
          </a:p>
        </p:txBody>
      </p:sp>
      <p:sp>
        <p:nvSpPr>
          <p:cNvPr id="4" name="Pladsholder til sidefod 3">
            <a:extLst>
              <a:ext uri="{FF2B5EF4-FFF2-40B4-BE49-F238E27FC236}">
                <a16:creationId xmlns:a16="http://schemas.microsoft.com/office/drawing/2014/main" id="{8618CC8D-1C8E-4773-9689-05A0E3C16C5E}"/>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A849138-4DE8-42EB-8EDC-76AD1EDFD1AA}"/>
              </a:ext>
            </a:extLst>
          </p:cNvPr>
          <p:cNvSpPr>
            <a:spLocks noGrp="1"/>
          </p:cNvSpPr>
          <p:nvPr>
            <p:ph type="sldNum" sz="quarter" idx="12"/>
          </p:nvPr>
        </p:nvSpPr>
        <p:spPr/>
        <p:txBody>
          <a:bodyPr/>
          <a:lstStyle/>
          <a:p>
            <a:r>
              <a:rPr lang="da-DK"/>
              <a:t>Side </a:t>
            </a:r>
            <a:fld id="{24FE9190-32A4-4142-B974-51D02F8446C9}" type="slidenum">
              <a:rPr lang="da-DK" smtClean="0"/>
              <a:pPr/>
              <a:t>15</a:t>
            </a:fld>
            <a:endParaRPr lang="da-DK" dirty="0"/>
          </a:p>
        </p:txBody>
      </p:sp>
      <p:pic>
        <p:nvPicPr>
          <p:cNvPr id="6" name="AR_skyts_lyd">
            <a:hlinkClick r:id="" action="ppaction://media"/>
            <a:extLst>
              <a:ext uri="{FF2B5EF4-FFF2-40B4-BE49-F238E27FC236}">
                <a16:creationId xmlns:a16="http://schemas.microsoft.com/office/drawing/2014/main" id="{1DF0AC02-0FC4-430B-9375-CE1124BAD3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Titel 1">
            <a:extLst>
              <a:ext uri="{FF2B5EF4-FFF2-40B4-BE49-F238E27FC236}">
                <a16:creationId xmlns:a16="http://schemas.microsoft.com/office/drawing/2014/main" id="{C0D7ABCF-3600-08F1-EB2A-613338E7AD8A}"/>
              </a:ext>
            </a:extLst>
          </p:cNvPr>
          <p:cNvSpPr txBox="1">
            <a:spLocks/>
          </p:cNvSpPr>
          <p:nvPr/>
        </p:nvSpPr>
        <p:spPr>
          <a:xfrm>
            <a:off x="1185863" y="1092995"/>
            <a:ext cx="13204032" cy="15660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5000" kern="1200">
                <a:solidFill>
                  <a:schemeClr val="bg1"/>
                </a:solidFill>
                <a:latin typeface="+mj-lt"/>
                <a:ea typeface="+mj-ea"/>
                <a:cs typeface="+mj-cs"/>
              </a:defRPr>
            </a:lvl1pPr>
          </a:lstStyle>
          <a:p>
            <a:r>
              <a:rPr lang="da-DK" sz="7500" dirty="0"/>
              <a:t>AR-App</a:t>
            </a:r>
          </a:p>
        </p:txBody>
      </p:sp>
    </p:spTree>
    <p:extLst>
      <p:ext uri="{BB962C8B-B14F-4D97-AF65-F5344CB8AC3E}">
        <p14:creationId xmlns:p14="http://schemas.microsoft.com/office/powerpoint/2010/main" val="31200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a:extLst>
            <a:ext uri="{FF2B5EF4-FFF2-40B4-BE49-F238E27FC236}">
              <a16:creationId xmlns:a16="http://schemas.microsoft.com/office/drawing/2014/main" id="{21BC4B9C-D868-221E-08EB-ADB36CEBE5C0}"/>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39DB8F3E-B671-8CE5-67DA-496E188C5DD9}"/>
              </a:ext>
            </a:extLst>
          </p:cNvPr>
          <p:cNvSpPr txBox="1"/>
          <p:nvPr/>
        </p:nvSpPr>
        <p:spPr>
          <a:xfrm>
            <a:off x="839077" y="180913"/>
            <a:ext cx="10557455"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Idea 2: Augmented reality</a:t>
            </a:r>
          </a:p>
        </p:txBody>
      </p:sp>
      <p:sp>
        <p:nvSpPr>
          <p:cNvPr id="9" name="TextBox 8">
            <a:extLst>
              <a:ext uri="{FF2B5EF4-FFF2-40B4-BE49-F238E27FC236}">
                <a16:creationId xmlns:a16="http://schemas.microsoft.com/office/drawing/2014/main" id="{7B8E7C6B-B185-ED5E-4821-8C7DE6A5D0D9}"/>
              </a:ext>
            </a:extLst>
          </p:cNvPr>
          <p:cNvSpPr txBox="1"/>
          <p:nvPr/>
        </p:nvSpPr>
        <p:spPr>
          <a:xfrm>
            <a:off x="839077" y="1704666"/>
            <a:ext cx="9600323" cy="8239435"/>
          </a:xfrm>
          <a:prstGeom prst="rect">
            <a:avLst/>
          </a:prstGeom>
        </p:spPr>
        <p:txBody>
          <a:bodyPr wrap="square" lIns="0" tIns="0" rIns="0" bIns="0" rtlCol="0" anchor="t">
            <a:spAutoFit/>
          </a:bodyPr>
          <a:lstStyle/>
          <a:p>
            <a:pPr algn="l">
              <a:lnSpc>
                <a:spcPct val="150000"/>
              </a:lnSpc>
            </a:pPr>
            <a:r>
              <a:rPr lang="en-US" sz="3000" dirty="0">
                <a:solidFill>
                  <a:srgbClr val="222222"/>
                </a:solidFill>
                <a:latin typeface="Sukar"/>
                <a:ea typeface="Sukar"/>
                <a:cs typeface="Sukar"/>
                <a:sym typeface="Sukar"/>
              </a:rPr>
              <a:t>We are in contact with an educational institution in Denmark who would like to create an AR app that allows guests to experience the daily lives of soldiers at the fort. Once we have created the Danish version, it could be interesting to find other fortresses in Europe that would show the daily lives of their soldiers.</a:t>
            </a:r>
          </a:p>
          <a:p>
            <a:pPr algn="l">
              <a:lnSpc>
                <a:spcPct val="150000"/>
              </a:lnSpc>
            </a:pPr>
            <a:endParaRPr lang="en-US" sz="3000" dirty="0">
              <a:solidFill>
                <a:srgbClr val="222222"/>
              </a:solidFill>
              <a:latin typeface="Sukar"/>
              <a:ea typeface="Sukar"/>
              <a:cs typeface="Sukar"/>
              <a:sym typeface="Sukar"/>
            </a:endParaRPr>
          </a:p>
          <a:p>
            <a:pPr algn="l">
              <a:lnSpc>
                <a:spcPct val="150000"/>
              </a:lnSpc>
            </a:pPr>
            <a:r>
              <a:rPr lang="en-US" sz="3000" dirty="0">
                <a:solidFill>
                  <a:srgbClr val="222222"/>
                </a:solidFill>
                <a:latin typeface="Sukar"/>
                <a:ea typeface="Sukar"/>
                <a:cs typeface="Sukar"/>
                <a:sym typeface="Sukar"/>
              </a:rPr>
              <a:t>If it was done as a joint project, guests at the </a:t>
            </a:r>
            <a:r>
              <a:rPr lang="en-US" sz="3000" dirty="0" err="1">
                <a:solidFill>
                  <a:srgbClr val="222222"/>
                </a:solidFill>
                <a:latin typeface="Sukar"/>
                <a:ea typeface="Sukar"/>
                <a:cs typeface="Sukar"/>
                <a:sym typeface="Sukar"/>
              </a:rPr>
              <a:t>fortressess</a:t>
            </a:r>
            <a:r>
              <a:rPr lang="en-US" sz="3000" dirty="0">
                <a:solidFill>
                  <a:srgbClr val="222222"/>
                </a:solidFill>
                <a:latin typeface="Sukar"/>
                <a:ea typeface="Sukar"/>
                <a:cs typeface="Sukar"/>
                <a:sym typeface="Sukar"/>
              </a:rPr>
              <a:t> could choose to experience everyday life in several different countries.</a:t>
            </a:r>
          </a:p>
          <a:p>
            <a:pPr algn="l">
              <a:lnSpc>
                <a:spcPts val="3359"/>
              </a:lnSpc>
            </a:pPr>
            <a:endParaRPr lang="en-US" sz="3000" dirty="0">
              <a:solidFill>
                <a:srgbClr val="222222"/>
              </a:solidFill>
              <a:latin typeface="Sukar"/>
              <a:ea typeface="Sukar"/>
              <a:cs typeface="Sukar"/>
              <a:sym typeface="Sukar"/>
            </a:endParaRPr>
          </a:p>
          <a:p>
            <a:pPr algn="l">
              <a:lnSpc>
                <a:spcPts val="3359"/>
              </a:lnSpc>
            </a:pPr>
            <a:endParaRPr lang="en-US" sz="3000" dirty="0">
              <a:solidFill>
                <a:srgbClr val="222222"/>
              </a:solidFill>
              <a:latin typeface="Sukar"/>
              <a:ea typeface="Sukar"/>
              <a:cs typeface="Sukar"/>
              <a:sym typeface="Sukar"/>
            </a:endParaRPr>
          </a:p>
          <a:p>
            <a:pPr algn="l">
              <a:lnSpc>
                <a:spcPts val="3359"/>
              </a:lnSpc>
            </a:pPr>
            <a:endParaRPr lang="en-US" sz="3000" dirty="0">
              <a:solidFill>
                <a:srgbClr val="222222"/>
              </a:solidFill>
              <a:latin typeface="Sukar"/>
              <a:ea typeface="Sukar"/>
              <a:cs typeface="Sukar"/>
              <a:sym typeface="Sukar"/>
            </a:endParaRPr>
          </a:p>
        </p:txBody>
      </p:sp>
      <p:grpSp>
        <p:nvGrpSpPr>
          <p:cNvPr id="10" name="Group 17">
            <a:extLst>
              <a:ext uri="{FF2B5EF4-FFF2-40B4-BE49-F238E27FC236}">
                <a16:creationId xmlns:a16="http://schemas.microsoft.com/office/drawing/2014/main" id="{A8A8CB45-524B-7A63-6764-DB26DDFE9FC7}"/>
              </a:ext>
            </a:extLst>
          </p:cNvPr>
          <p:cNvGrpSpPr>
            <a:grpSpLocks noChangeAspect="1"/>
          </p:cNvGrpSpPr>
          <p:nvPr/>
        </p:nvGrpSpPr>
        <p:grpSpPr>
          <a:xfrm>
            <a:off x="10972799" y="386100"/>
            <a:ext cx="6897449" cy="9557999"/>
            <a:chOff x="0" y="0"/>
            <a:chExt cx="4734560" cy="6560820"/>
          </a:xfrm>
        </p:grpSpPr>
        <p:sp>
          <p:nvSpPr>
            <p:cNvPr id="11" name="Freeform 18">
              <a:extLst>
                <a:ext uri="{FF2B5EF4-FFF2-40B4-BE49-F238E27FC236}">
                  <a16:creationId xmlns:a16="http://schemas.microsoft.com/office/drawing/2014/main" id="{9BE997B0-3156-CAA7-6DBF-8FCAE06DDBCB}"/>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endParaRPr lang="da-DK"/>
            </a:p>
          </p:txBody>
        </p:sp>
        <p:sp>
          <p:nvSpPr>
            <p:cNvPr id="12" name="Freeform 19">
              <a:extLst>
                <a:ext uri="{FF2B5EF4-FFF2-40B4-BE49-F238E27FC236}">
                  <a16:creationId xmlns:a16="http://schemas.microsoft.com/office/drawing/2014/main" id="{194AF449-795B-2ADE-284E-D1EE50B5144F}"/>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txBody>
            <a:bodyPr/>
            <a:lstStyle/>
            <a:p>
              <a:endParaRPr lang="da-DK"/>
            </a:p>
          </p:txBody>
        </p:sp>
        <p:sp>
          <p:nvSpPr>
            <p:cNvPr id="13" name="Freeform 20">
              <a:extLst>
                <a:ext uri="{FF2B5EF4-FFF2-40B4-BE49-F238E27FC236}">
                  <a16:creationId xmlns:a16="http://schemas.microsoft.com/office/drawing/2014/main" id="{68299AE1-55EE-0EE4-B687-47C72155A15E}"/>
                </a:ext>
              </a:extLst>
            </p:cNvPr>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2"/>
              <a:stretch>
                <a:fillRect t="-1601" b="-1601"/>
              </a:stretch>
            </a:blipFill>
          </p:spPr>
          <p:txBody>
            <a:bodyPr/>
            <a:lstStyle/>
            <a:p>
              <a:endParaRPr lang="da-DK"/>
            </a:p>
          </p:txBody>
        </p:sp>
        <p:sp>
          <p:nvSpPr>
            <p:cNvPr id="14" name="Freeform 21">
              <a:extLst>
                <a:ext uri="{FF2B5EF4-FFF2-40B4-BE49-F238E27FC236}">
                  <a16:creationId xmlns:a16="http://schemas.microsoft.com/office/drawing/2014/main" id="{769D28AF-6302-7058-9B5E-87BB3AEA9DDD}"/>
                </a:ext>
              </a:extLst>
            </p:cNvPr>
            <p:cNvSpPr/>
            <p:nvPr/>
          </p:nvSpPr>
          <p:spPr>
            <a:xfrm>
              <a:off x="1953089" y="120650"/>
              <a:ext cx="76541" cy="76201"/>
            </a:xfrm>
            <a:custGeom>
              <a:avLst/>
              <a:gdLst/>
              <a:ahLst/>
              <a:cxnLst/>
              <a:rect l="l" t="t" r="r" b="b"/>
              <a:pathLst>
                <a:path w="76541" h="76201">
                  <a:moveTo>
                    <a:pt x="38271" y="0"/>
                  </a:moveTo>
                  <a:cubicBezTo>
                    <a:pt x="24619" y="-61"/>
                    <a:pt x="11977" y="7187"/>
                    <a:pt x="5133" y="19001"/>
                  </a:cubicBezTo>
                  <a:cubicBezTo>
                    <a:pt x="-1711" y="30814"/>
                    <a:pt x="-1711" y="45386"/>
                    <a:pt x="5133" y="57199"/>
                  </a:cubicBezTo>
                  <a:cubicBezTo>
                    <a:pt x="11977" y="69013"/>
                    <a:pt x="24619" y="76261"/>
                    <a:pt x="38271" y="76200"/>
                  </a:cubicBezTo>
                  <a:cubicBezTo>
                    <a:pt x="51923" y="76261"/>
                    <a:pt x="64565" y="69013"/>
                    <a:pt x="71409" y="57199"/>
                  </a:cubicBezTo>
                  <a:cubicBezTo>
                    <a:pt x="78253" y="45386"/>
                    <a:pt x="78253" y="30814"/>
                    <a:pt x="71409" y="19001"/>
                  </a:cubicBezTo>
                  <a:cubicBezTo>
                    <a:pt x="64565" y="7187"/>
                    <a:pt x="51923" y="-61"/>
                    <a:pt x="38271" y="0"/>
                  </a:cubicBezTo>
                  <a:close/>
                </a:path>
              </a:pathLst>
            </a:custGeom>
            <a:solidFill>
              <a:srgbClr val="333333"/>
            </a:solidFill>
          </p:spPr>
          <p:txBody>
            <a:bodyPr/>
            <a:lstStyle/>
            <a:p>
              <a:endParaRPr lang="da-DK"/>
            </a:p>
          </p:txBody>
        </p:sp>
        <p:sp>
          <p:nvSpPr>
            <p:cNvPr id="15" name="Freeform 22">
              <a:extLst>
                <a:ext uri="{FF2B5EF4-FFF2-40B4-BE49-F238E27FC236}">
                  <a16:creationId xmlns:a16="http://schemas.microsoft.com/office/drawing/2014/main" id="{9C2F00A9-48DA-2BC5-036E-C07BB5C37E27}"/>
                </a:ext>
              </a:extLst>
            </p:cNvPr>
            <p:cNvSpPr/>
            <p:nvPr/>
          </p:nvSpPr>
          <p:spPr>
            <a:xfrm>
              <a:off x="2121925" y="104139"/>
              <a:ext cx="109709" cy="109221"/>
            </a:xfrm>
            <a:custGeom>
              <a:avLst/>
              <a:gdLst/>
              <a:ahLst/>
              <a:cxnLst/>
              <a:rect l="l" t="t" r="r" b="b"/>
              <a:pathLst>
                <a:path w="109709" h="109221">
                  <a:moveTo>
                    <a:pt x="54855" y="1"/>
                  </a:moveTo>
                  <a:cubicBezTo>
                    <a:pt x="35287" y="-87"/>
                    <a:pt x="17167" y="10303"/>
                    <a:pt x="7357" y="27235"/>
                  </a:cubicBezTo>
                  <a:cubicBezTo>
                    <a:pt x="-2452" y="44168"/>
                    <a:pt x="-2452" y="65054"/>
                    <a:pt x="7357" y="81987"/>
                  </a:cubicBezTo>
                  <a:cubicBezTo>
                    <a:pt x="17167" y="98919"/>
                    <a:pt x="35287" y="109309"/>
                    <a:pt x="54855" y="109221"/>
                  </a:cubicBezTo>
                  <a:cubicBezTo>
                    <a:pt x="74423" y="109309"/>
                    <a:pt x="92543" y="98919"/>
                    <a:pt x="102352" y="81987"/>
                  </a:cubicBezTo>
                  <a:cubicBezTo>
                    <a:pt x="112162" y="65054"/>
                    <a:pt x="112162" y="44168"/>
                    <a:pt x="102352" y="27235"/>
                  </a:cubicBezTo>
                  <a:cubicBezTo>
                    <a:pt x="92543" y="10303"/>
                    <a:pt x="74423" y="-87"/>
                    <a:pt x="54855" y="1"/>
                  </a:cubicBezTo>
                  <a:close/>
                </a:path>
              </a:pathLst>
            </a:custGeom>
            <a:solidFill>
              <a:srgbClr val="333333"/>
            </a:solidFill>
          </p:spPr>
          <p:txBody>
            <a:bodyPr/>
            <a:lstStyle/>
            <a:p>
              <a:endParaRPr lang="da-DK"/>
            </a:p>
          </p:txBody>
        </p:sp>
        <p:sp>
          <p:nvSpPr>
            <p:cNvPr id="16" name="Freeform 23">
              <a:extLst>
                <a:ext uri="{FF2B5EF4-FFF2-40B4-BE49-F238E27FC236}">
                  <a16:creationId xmlns:a16="http://schemas.microsoft.com/office/drawing/2014/main" id="{D74B2141-A846-1FE1-DA23-FA93212F6606}"/>
                </a:ext>
              </a:extLst>
            </p:cNvPr>
            <p:cNvSpPr/>
            <p:nvPr/>
          </p:nvSpPr>
          <p:spPr>
            <a:xfrm>
              <a:off x="2330313" y="128270"/>
              <a:ext cx="61233" cy="60961"/>
            </a:xfrm>
            <a:custGeom>
              <a:avLst/>
              <a:gdLst/>
              <a:ahLst/>
              <a:cxnLst/>
              <a:rect l="l" t="t" r="r" b="b"/>
              <a:pathLst>
                <a:path w="61233" h="60961">
                  <a:moveTo>
                    <a:pt x="30617" y="0"/>
                  </a:moveTo>
                  <a:cubicBezTo>
                    <a:pt x="19695" y="-49"/>
                    <a:pt x="9582" y="5750"/>
                    <a:pt x="4107" y="15201"/>
                  </a:cubicBezTo>
                  <a:cubicBezTo>
                    <a:pt x="-1369" y="24651"/>
                    <a:pt x="-1369" y="36309"/>
                    <a:pt x="4107" y="45759"/>
                  </a:cubicBezTo>
                  <a:cubicBezTo>
                    <a:pt x="9582" y="55210"/>
                    <a:pt x="19695" y="61009"/>
                    <a:pt x="30617" y="60960"/>
                  </a:cubicBezTo>
                  <a:cubicBezTo>
                    <a:pt x="41539" y="61009"/>
                    <a:pt x="51652" y="55210"/>
                    <a:pt x="57127" y="45759"/>
                  </a:cubicBezTo>
                  <a:cubicBezTo>
                    <a:pt x="62602" y="36309"/>
                    <a:pt x="62602" y="24651"/>
                    <a:pt x="57127" y="15201"/>
                  </a:cubicBezTo>
                  <a:cubicBezTo>
                    <a:pt x="51652" y="5750"/>
                    <a:pt x="41539" y="-49"/>
                    <a:pt x="30617" y="0"/>
                  </a:cubicBezTo>
                  <a:close/>
                </a:path>
              </a:pathLst>
            </a:custGeom>
            <a:solidFill>
              <a:srgbClr val="333333"/>
            </a:solidFill>
          </p:spPr>
          <p:txBody>
            <a:bodyPr/>
            <a:lstStyle/>
            <a:p>
              <a:endParaRPr lang="da-DK"/>
            </a:p>
          </p:txBody>
        </p:sp>
        <p:sp>
          <p:nvSpPr>
            <p:cNvPr id="17" name="Freeform 24">
              <a:extLst>
                <a:ext uri="{FF2B5EF4-FFF2-40B4-BE49-F238E27FC236}">
                  <a16:creationId xmlns:a16="http://schemas.microsoft.com/office/drawing/2014/main" id="{2436BB7C-2F03-5CCE-C7AD-CC990D85C049}"/>
                </a:ext>
              </a:extLst>
            </p:cNvPr>
            <p:cNvSpPr/>
            <p:nvPr/>
          </p:nvSpPr>
          <p:spPr>
            <a:xfrm>
              <a:off x="2346897" y="144780"/>
              <a:ext cx="28065" cy="27940"/>
            </a:xfrm>
            <a:custGeom>
              <a:avLst/>
              <a:gdLst/>
              <a:ahLst/>
              <a:cxnLst/>
              <a:rect l="l" t="t" r="r" b="b"/>
              <a:pathLst>
                <a:path w="28065" h="27940">
                  <a:moveTo>
                    <a:pt x="14033" y="0"/>
                  </a:moveTo>
                  <a:cubicBezTo>
                    <a:pt x="9027" y="-22"/>
                    <a:pt x="4392" y="2635"/>
                    <a:pt x="1882" y="6967"/>
                  </a:cubicBezTo>
                  <a:cubicBezTo>
                    <a:pt x="-627" y="11298"/>
                    <a:pt x="-627" y="16642"/>
                    <a:pt x="1882" y="20973"/>
                  </a:cubicBezTo>
                  <a:cubicBezTo>
                    <a:pt x="4392" y="25305"/>
                    <a:pt x="9027" y="27962"/>
                    <a:pt x="14033" y="27940"/>
                  </a:cubicBezTo>
                  <a:cubicBezTo>
                    <a:pt x="19039" y="27962"/>
                    <a:pt x="23674" y="25305"/>
                    <a:pt x="26184" y="20973"/>
                  </a:cubicBezTo>
                  <a:cubicBezTo>
                    <a:pt x="28693" y="16642"/>
                    <a:pt x="28693" y="11298"/>
                    <a:pt x="26184" y="6967"/>
                  </a:cubicBezTo>
                  <a:cubicBezTo>
                    <a:pt x="23674" y="2635"/>
                    <a:pt x="19039" y="-22"/>
                    <a:pt x="14033" y="0"/>
                  </a:cubicBezTo>
                  <a:close/>
                </a:path>
              </a:pathLst>
            </a:custGeom>
            <a:solidFill>
              <a:srgbClr val="E9E8E9"/>
            </a:solidFill>
          </p:spPr>
          <p:txBody>
            <a:bodyPr/>
            <a:lstStyle/>
            <a:p>
              <a:endParaRPr lang="da-DK"/>
            </a:p>
          </p:txBody>
        </p:sp>
        <p:sp>
          <p:nvSpPr>
            <p:cNvPr id="18" name="Freeform 25">
              <a:extLst>
                <a:ext uri="{FF2B5EF4-FFF2-40B4-BE49-F238E27FC236}">
                  <a16:creationId xmlns:a16="http://schemas.microsoft.com/office/drawing/2014/main" id="{6631DDC1-C062-71F8-BC29-69E8B61A0A30}"/>
                </a:ext>
              </a:extLst>
            </p:cNvPr>
            <p:cNvSpPr/>
            <p:nvPr/>
          </p:nvSpPr>
          <p:spPr>
            <a:xfrm>
              <a:off x="2344386" y="144780"/>
              <a:ext cx="15308" cy="15240"/>
            </a:xfrm>
            <a:custGeom>
              <a:avLst/>
              <a:gdLst/>
              <a:ahLst/>
              <a:cxnLst/>
              <a:rect l="l" t="t" r="r" b="b"/>
              <a:pathLst>
                <a:path w="15308" h="15240">
                  <a:moveTo>
                    <a:pt x="7654" y="0"/>
                  </a:moveTo>
                  <a:cubicBezTo>
                    <a:pt x="4924" y="-12"/>
                    <a:pt x="2395" y="1437"/>
                    <a:pt x="1026" y="3800"/>
                  </a:cubicBezTo>
                  <a:cubicBezTo>
                    <a:pt x="-342" y="6163"/>
                    <a:pt x="-342" y="9077"/>
                    <a:pt x="1026" y="11440"/>
                  </a:cubicBezTo>
                  <a:cubicBezTo>
                    <a:pt x="2395" y="13803"/>
                    <a:pt x="4924" y="15252"/>
                    <a:pt x="7654" y="15240"/>
                  </a:cubicBezTo>
                  <a:cubicBezTo>
                    <a:pt x="10384" y="15252"/>
                    <a:pt x="12913" y="13803"/>
                    <a:pt x="14281" y="11440"/>
                  </a:cubicBezTo>
                  <a:cubicBezTo>
                    <a:pt x="15650" y="9077"/>
                    <a:pt x="15650" y="6163"/>
                    <a:pt x="14281" y="3800"/>
                  </a:cubicBezTo>
                  <a:cubicBezTo>
                    <a:pt x="12913" y="1437"/>
                    <a:pt x="10384" y="-12"/>
                    <a:pt x="7654" y="0"/>
                  </a:cubicBezTo>
                  <a:close/>
                </a:path>
              </a:pathLst>
            </a:custGeom>
            <a:solidFill>
              <a:srgbClr val="010101"/>
            </a:solidFill>
          </p:spPr>
          <p:txBody>
            <a:bodyPr/>
            <a:lstStyle/>
            <a:p>
              <a:endParaRPr lang="da-DK"/>
            </a:p>
          </p:txBody>
        </p:sp>
        <p:sp>
          <p:nvSpPr>
            <p:cNvPr id="19" name="Freeform 26">
              <a:extLst>
                <a:ext uri="{FF2B5EF4-FFF2-40B4-BE49-F238E27FC236}">
                  <a16:creationId xmlns:a16="http://schemas.microsoft.com/office/drawing/2014/main" id="{A8EA5A5A-CB31-DD81-2E77-A17D72353BD7}"/>
                </a:ext>
              </a:extLst>
            </p:cNvPr>
            <p:cNvSpPr/>
            <p:nvPr/>
          </p:nvSpPr>
          <p:spPr>
            <a:xfrm>
              <a:off x="4716780" y="53467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da-DK"/>
            </a:p>
          </p:txBody>
        </p:sp>
        <p:sp>
          <p:nvSpPr>
            <p:cNvPr id="20" name="Freeform 27">
              <a:extLst>
                <a:ext uri="{FF2B5EF4-FFF2-40B4-BE49-F238E27FC236}">
                  <a16:creationId xmlns:a16="http://schemas.microsoft.com/office/drawing/2014/main" id="{FD76C753-8A34-7A0C-CB37-059A262F1A65}"/>
                </a:ext>
              </a:extLst>
            </p:cNvPr>
            <p:cNvSpPr/>
            <p:nvPr/>
          </p:nvSpPr>
          <p:spPr>
            <a:xfrm>
              <a:off x="4716780" y="86106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da-DK"/>
            </a:p>
          </p:txBody>
        </p:sp>
        <p:sp>
          <p:nvSpPr>
            <p:cNvPr id="21" name="Freeform 28">
              <a:extLst>
                <a:ext uri="{FF2B5EF4-FFF2-40B4-BE49-F238E27FC236}">
                  <a16:creationId xmlns:a16="http://schemas.microsoft.com/office/drawing/2014/main" id="{1D69E346-7CE9-6904-F51D-DE5476B16B11}"/>
                </a:ext>
              </a:extLst>
            </p:cNvPr>
            <p:cNvSpPr/>
            <p:nvPr/>
          </p:nvSpPr>
          <p:spPr>
            <a:xfrm>
              <a:off x="4064000" y="-113"/>
              <a:ext cx="320040" cy="16623"/>
            </a:xfrm>
            <a:custGeom>
              <a:avLst/>
              <a:gdLst/>
              <a:ahLst/>
              <a:cxnLst/>
              <a:rect l="l" t="t" r="r" b="b"/>
              <a:pathLst>
                <a:path w="320040" h="16623">
                  <a:moveTo>
                    <a:pt x="0" y="16623"/>
                  </a:moveTo>
                  <a:lnTo>
                    <a:pt x="320040" y="16623"/>
                  </a:lnTo>
                  <a:cubicBezTo>
                    <a:pt x="320040" y="-2427"/>
                    <a:pt x="304800" y="113"/>
                    <a:pt x="285750" y="113"/>
                  </a:cubicBezTo>
                  <a:lnTo>
                    <a:pt x="34290" y="113"/>
                  </a:lnTo>
                  <a:cubicBezTo>
                    <a:pt x="15240" y="113"/>
                    <a:pt x="0" y="-2427"/>
                    <a:pt x="0" y="16623"/>
                  </a:cubicBezTo>
                  <a:close/>
                </a:path>
              </a:pathLst>
            </a:custGeom>
            <a:solidFill>
              <a:srgbClr val="424242"/>
            </a:solidFill>
          </p:spPr>
          <p:txBody>
            <a:bodyPr/>
            <a:lstStyle/>
            <a:p>
              <a:endParaRPr lang="da-DK"/>
            </a:p>
          </p:txBody>
        </p:sp>
      </p:grpSp>
    </p:spTree>
    <p:extLst>
      <p:ext uri="{BB962C8B-B14F-4D97-AF65-F5344CB8AC3E}">
        <p14:creationId xmlns:p14="http://schemas.microsoft.com/office/powerpoint/2010/main" val="3651280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sp>
        <p:nvSpPr>
          <p:cNvPr id="2" name="Freeform 2"/>
          <p:cNvSpPr/>
          <p:nvPr/>
        </p:nvSpPr>
        <p:spPr>
          <a:xfrm rot="-1188955">
            <a:off x="783634" y="1872065"/>
            <a:ext cx="6486221" cy="8648294"/>
          </a:xfrm>
          <a:custGeom>
            <a:avLst/>
            <a:gdLst/>
            <a:ahLst/>
            <a:cxnLst/>
            <a:rect l="l" t="t" r="r" b="b"/>
            <a:pathLst>
              <a:path w="6486221" h="8648294">
                <a:moveTo>
                  <a:pt x="0" y="0"/>
                </a:moveTo>
                <a:lnTo>
                  <a:pt x="6486220" y="0"/>
                </a:lnTo>
                <a:lnTo>
                  <a:pt x="6486220" y="8648294"/>
                </a:lnTo>
                <a:lnTo>
                  <a:pt x="0" y="8648294"/>
                </a:lnTo>
                <a:lnTo>
                  <a:pt x="0" y="0"/>
                </a:lnTo>
                <a:close/>
              </a:path>
            </a:pathLst>
          </a:custGeom>
          <a:blipFill>
            <a:blip r:embed="rId2"/>
            <a:stretch>
              <a:fillRect/>
            </a:stretch>
          </a:blipFill>
        </p:spPr>
        <p:txBody>
          <a:bodyPr/>
          <a:lstStyle/>
          <a:p>
            <a:endParaRPr lang="da-DK"/>
          </a:p>
        </p:txBody>
      </p:sp>
      <p:sp>
        <p:nvSpPr>
          <p:cNvPr id="3" name="Freeform 3"/>
          <p:cNvSpPr/>
          <p:nvPr/>
        </p:nvSpPr>
        <p:spPr>
          <a:xfrm>
            <a:off x="10305441" y="3706752"/>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3"/>
            <a:stretch>
              <a:fillRect/>
            </a:stretch>
          </a:blipFill>
        </p:spPr>
        <p:txBody>
          <a:bodyPr/>
          <a:lstStyle/>
          <a:p>
            <a:endParaRPr lang="da-DK"/>
          </a:p>
        </p:txBody>
      </p:sp>
      <p:grpSp>
        <p:nvGrpSpPr>
          <p:cNvPr id="4" name="Group 4"/>
          <p:cNvGrpSpPr>
            <a:grpSpLocks noChangeAspect="1"/>
          </p:cNvGrpSpPr>
          <p:nvPr/>
        </p:nvGrpSpPr>
        <p:grpSpPr>
          <a:xfrm>
            <a:off x="6520815" y="4353337"/>
            <a:ext cx="3413348" cy="3413348"/>
            <a:chOff x="0" y="0"/>
            <a:chExt cx="13884457" cy="13884457"/>
          </a:xfrm>
        </p:grpSpPr>
        <p:sp>
          <p:nvSpPr>
            <p:cNvPr id="5" name="Freeform 5"/>
            <p:cNvSpPr/>
            <p:nvPr/>
          </p:nvSpPr>
          <p:spPr>
            <a:xfrm>
              <a:off x="-31116" y="-70"/>
              <a:ext cx="13946687" cy="13884594"/>
            </a:xfrm>
            <a:custGeom>
              <a:avLst/>
              <a:gdLst/>
              <a:ahLst/>
              <a:cxnLst/>
              <a:rect l="l" t="t" r="r" b="b"/>
              <a:pathLst>
                <a:path w="13946687" h="13884594">
                  <a:moveTo>
                    <a:pt x="6973343" y="70"/>
                  </a:moveTo>
                  <a:cubicBezTo>
                    <a:pt x="4485729" y="-11055"/>
                    <a:pt x="2182303" y="1309688"/>
                    <a:pt x="935272" y="3462190"/>
                  </a:cubicBezTo>
                  <a:cubicBezTo>
                    <a:pt x="-311758" y="5614693"/>
                    <a:pt x="-311758" y="8269902"/>
                    <a:pt x="935272" y="10422404"/>
                  </a:cubicBezTo>
                  <a:cubicBezTo>
                    <a:pt x="2182303" y="12574907"/>
                    <a:pt x="4485729" y="13895650"/>
                    <a:pt x="6973343" y="13884525"/>
                  </a:cubicBezTo>
                  <a:cubicBezTo>
                    <a:pt x="9460958" y="13895650"/>
                    <a:pt x="11764384" y="12574907"/>
                    <a:pt x="13011414" y="10422404"/>
                  </a:cubicBezTo>
                  <a:cubicBezTo>
                    <a:pt x="14258444" y="8269902"/>
                    <a:pt x="14258444" y="5614693"/>
                    <a:pt x="13011414" y="3462190"/>
                  </a:cubicBezTo>
                  <a:cubicBezTo>
                    <a:pt x="11764384" y="1309688"/>
                    <a:pt x="9460958" y="-11055"/>
                    <a:pt x="6973343" y="70"/>
                  </a:cubicBezTo>
                  <a:close/>
                </a:path>
              </a:pathLst>
            </a:custGeom>
            <a:solidFill>
              <a:srgbClr val="979247"/>
            </a:solidFill>
          </p:spPr>
          <p:txBody>
            <a:bodyPr/>
            <a:lstStyle/>
            <a:p>
              <a:endParaRPr lang="da-DK"/>
            </a:p>
          </p:txBody>
        </p:sp>
        <p:sp>
          <p:nvSpPr>
            <p:cNvPr id="6" name="Freeform 6"/>
            <p:cNvSpPr/>
            <p:nvPr/>
          </p:nvSpPr>
          <p:spPr>
            <a:xfrm>
              <a:off x="53489" y="84159"/>
              <a:ext cx="13777477" cy="13716138"/>
            </a:xfrm>
            <a:custGeom>
              <a:avLst/>
              <a:gdLst/>
              <a:ahLst/>
              <a:cxnLst/>
              <a:rect l="l" t="t" r="r" b="b"/>
              <a:pathLst>
                <a:path w="13777477" h="13716138">
                  <a:moveTo>
                    <a:pt x="6888738" y="69"/>
                  </a:moveTo>
                  <a:cubicBezTo>
                    <a:pt x="4431305" y="-10921"/>
                    <a:pt x="2155826" y="1293797"/>
                    <a:pt x="923925" y="3420184"/>
                  </a:cubicBezTo>
                  <a:cubicBezTo>
                    <a:pt x="-307975" y="5546572"/>
                    <a:pt x="-307975" y="8169565"/>
                    <a:pt x="923925" y="10295952"/>
                  </a:cubicBezTo>
                  <a:cubicBezTo>
                    <a:pt x="2155826" y="12422340"/>
                    <a:pt x="4431305" y="13727058"/>
                    <a:pt x="6888738" y="13716068"/>
                  </a:cubicBezTo>
                  <a:cubicBezTo>
                    <a:pt x="9346172" y="13727058"/>
                    <a:pt x="11621651" y="12422340"/>
                    <a:pt x="12853552" y="10295952"/>
                  </a:cubicBezTo>
                  <a:cubicBezTo>
                    <a:pt x="14085453" y="8169565"/>
                    <a:pt x="14085453" y="5546572"/>
                    <a:pt x="12853552" y="3420184"/>
                  </a:cubicBezTo>
                  <a:cubicBezTo>
                    <a:pt x="11621651" y="1293797"/>
                    <a:pt x="9346172" y="-10921"/>
                    <a:pt x="6888738" y="69"/>
                  </a:cubicBezTo>
                  <a:close/>
                </a:path>
              </a:pathLst>
            </a:custGeom>
            <a:blipFill>
              <a:blip r:embed="rId4"/>
              <a:stretch>
                <a:fillRect l="223" t="-6604" r="223" b="-26727"/>
              </a:stretch>
            </a:blipFill>
          </p:spPr>
          <p:txBody>
            <a:bodyPr/>
            <a:lstStyle/>
            <a:p>
              <a:endParaRPr lang="da-DK"/>
            </a:p>
          </p:txBody>
        </p:sp>
      </p:grpSp>
      <p:sp>
        <p:nvSpPr>
          <p:cNvPr id="7" name="Freeform 7"/>
          <p:cNvSpPr/>
          <p:nvPr/>
        </p:nvSpPr>
        <p:spPr>
          <a:xfrm rot="-1155488">
            <a:off x="10052925" y="4433640"/>
            <a:ext cx="4052792" cy="2885980"/>
          </a:xfrm>
          <a:custGeom>
            <a:avLst/>
            <a:gdLst/>
            <a:ahLst/>
            <a:cxnLst/>
            <a:rect l="l" t="t" r="r" b="b"/>
            <a:pathLst>
              <a:path w="4052792" h="2885980">
                <a:moveTo>
                  <a:pt x="0" y="0"/>
                </a:moveTo>
                <a:lnTo>
                  <a:pt x="4052791" y="0"/>
                </a:lnTo>
                <a:lnTo>
                  <a:pt x="4052791" y="2885980"/>
                </a:lnTo>
                <a:lnTo>
                  <a:pt x="0" y="2885980"/>
                </a:lnTo>
                <a:lnTo>
                  <a:pt x="0" y="0"/>
                </a:lnTo>
                <a:close/>
              </a:path>
            </a:pathLst>
          </a:custGeom>
          <a:blipFill>
            <a:blip r:embed="rId5"/>
            <a:stretch>
              <a:fillRect/>
            </a:stretch>
          </a:blipFill>
        </p:spPr>
        <p:txBody>
          <a:bodyPr/>
          <a:lstStyle/>
          <a:p>
            <a:endParaRPr lang="da-DK"/>
          </a:p>
        </p:txBody>
      </p:sp>
      <p:sp>
        <p:nvSpPr>
          <p:cNvPr id="8" name="TextBox 8"/>
          <p:cNvSpPr txBox="1"/>
          <p:nvPr/>
        </p:nvSpPr>
        <p:spPr>
          <a:xfrm>
            <a:off x="3380244" y="215815"/>
            <a:ext cx="11527512" cy="1127760"/>
          </a:xfrm>
          <a:prstGeom prst="rect">
            <a:avLst/>
          </a:prstGeom>
        </p:spPr>
        <p:txBody>
          <a:bodyPr lIns="0" tIns="0" rIns="0" bIns="0" rtlCol="0" anchor="t">
            <a:spAutoFit/>
          </a:bodyPr>
          <a:lstStyle/>
          <a:p>
            <a:pPr algn="ctr">
              <a:lnSpc>
                <a:spcPts val="9239"/>
              </a:lnSpc>
            </a:pPr>
            <a:r>
              <a:rPr lang="en-US" sz="6599">
                <a:solidFill>
                  <a:srgbClr val="222222"/>
                </a:solidFill>
                <a:latin typeface="Playfair Display"/>
                <a:ea typeface="Playfair Display"/>
                <a:cs typeface="Playfair Display"/>
                <a:sym typeface="Playfair Display"/>
              </a:rPr>
              <a:t>A question for our research</a:t>
            </a:r>
          </a:p>
        </p:txBody>
      </p:sp>
      <p:sp>
        <p:nvSpPr>
          <p:cNvPr id="9" name="TextBox 9"/>
          <p:cNvSpPr txBox="1"/>
          <p:nvPr/>
        </p:nvSpPr>
        <p:spPr>
          <a:xfrm>
            <a:off x="6124005" y="1485736"/>
            <a:ext cx="11135295" cy="2360295"/>
          </a:xfrm>
          <a:prstGeom prst="rect">
            <a:avLst/>
          </a:prstGeom>
        </p:spPr>
        <p:txBody>
          <a:bodyPr lIns="0" tIns="0" rIns="0" bIns="0" rtlCol="0" anchor="t">
            <a:spAutoFit/>
          </a:bodyPr>
          <a:lstStyle/>
          <a:p>
            <a:pPr algn="ctr">
              <a:lnSpc>
                <a:spcPts val="3779"/>
              </a:lnSpc>
            </a:pPr>
            <a:r>
              <a:rPr lang="en-US" sz="2699">
                <a:solidFill>
                  <a:srgbClr val="222222"/>
                </a:solidFill>
                <a:latin typeface="Sukar"/>
                <a:ea typeface="Sukar"/>
                <a:cs typeface="Sukar"/>
                <a:sym typeface="Sukar"/>
              </a:rPr>
              <a:t>The Garderhojfort was financed by private citizens. The money was collected by a number of foundations, among others: ”Voluntary Self-Taxation for the Advancement of the Armed Forces”.  Has there been similar collections in other European countries?</a:t>
            </a:r>
          </a:p>
          <a:p>
            <a:pPr algn="ctr">
              <a:lnSpc>
                <a:spcPts val="3779"/>
              </a:lnSpc>
            </a:pPr>
            <a:endParaRPr lang="en-US" sz="2699">
              <a:solidFill>
                <a:srgbClr val="222222"/>
              </a:solidFill>
              <a:latin typeface="Sukar"/>
              <a:ea typeface="Sukar"/>
              <a:cs typeface="Sukar"/>
              <a:sym typeface="Suk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915465" cy="10287000"/>
            <a:chOff x="0" y="0"/>
            <a:chExt cx="11887286" cy="13716000"/>
          </a:xfrm>
        </p:grpSpPr>
        <p:pic>
          <p:nvPicPr>
            <p:cNvPr id="3" name="Picture 3"/>
            <p:cNvPicPr>
              <a:picLocks noChangeAspect="1"/>
            </p:cNvPicPr>
            <p:nvPr/>
          </p:nvPicPr>
          <p:blipFill>
            <a:blip r:embed="rId2"/>
            <a:srcRect l="21163" r="21163"/>
            <a:stretch>
              <a:fillRect/>
            </a:stretch>
          </p:blipFill>
          <p:spPr>
            <a:xfrm>
              <a:off x="0" y="0"/>
              <a:ext cx="11887286" cy="13716000"/>
            </a:xfrm>
            <a:prstGeom prst="rect">
              <a:avLst/>
            </a:prstGeom>
          </p:spPr>
        </p:pic>
      </p:grpSp>
      <p:sp>
        <p:nvSpPr>
          <p:cNvPr id="4" name="Freeform 4">
            <a:extLst>
              <a:ext uri="{C183D7F6-B498-43B3-948B-1728B52AA6E4}">
                <adec:decorative xmlns:adec="http://schemas.microsoft.com/office/drawing/2017/decorative" val="1"/>
              </a:ext>
            </a:extLst>
          </p:cNvPr>
          <p:cNvSpPr/>
          <p:nvPr/>
        </p:nvSpPr>
        <p:spPr>
          <a:xfrm>
            <a:off x="9673323" y="5143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stretch>
              <a:fillRect/>
            </a:stretch>
          </a:blipFill>
        </p:spPr>
        <p:txBody>
          <a:bodyPr/>
          <a:lstStyle/>
          <a:p>
            <a:endParaRPr lang="da-DK"/>
          </a:p>
        </p:txBody>
      </p:sp>
      <p:sp>
        <p:nvSpPr>
          <p:cNvPr id="5" name="Freeform 5"/>
          <p:cNvSpPr/>
          <p:nvPr/>
        </p:nvSpPr>
        <p:spPr>
          <a:xfrm rot="-3727473" flipH="1" flipV="1">
            <a:off x="14125775" y="6816036"/>
            <a:ext cx="2250687" cy="1602707"/>
          </a:xfrm>
          <a:custGeom>
            <a:avLst/>
            <a:gdLst/>
            <a:ahLst/>
            <a:cxnLst/>
            <a:rect l="l" t="t" r="r" b="b"/>
            <a:pathLst>
              <a:path w="2250687" h="1602707">
                <a:moveTo>
                  <a:pt x="2250688" y="1602707"/>
                </a:moveTo>
                <a:lnTo>
                  <a:pt x="0" y="1602707"/>
                </a:lnTo>
                <a:lnTo>
                  <a:pt x="0" y="0"/>
                </a:lnTo>
                <a:lnTo>
                  <a:pt x="2250688" y="0"/>
                </a:lnTo>
                <a:lnTo>
                  <a:pt x="2250688" y="1602707"/>
                </a:lnTo>
                <a:close/>
              </a:path>
            </a:pathLst>
          </a:custGeom>
          <a:blipFill>
            <a:blip r:embed="rId4"/>
            <a:stretch>
              <a:fillRect/>
            </a:stretch>
          </a:blipFill>
        </p:spPr>
        <p:txBody>
          <a:bodyPr/>
          <a:lstStyle/>
          <a:p>
            <a:endParaRPr lang="da-DK"/>
          </a:p>
        </p:txBody>
      </p:sp>
      <p:sp>
        <p:nvSpPr>
          <p:cNvPr id="6" name="TextBox 6"/>
          <p:cNvSpPr txBox="1"/>
          <p:nvPr/>
        </p:nvSpPr>
        <p:spPr>
          <a:xfrm>
            <a:off x="9673323" y="644620"/>
            <a:ext cx="5140751" cy="347091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Thank You</a:t>
            </a:r>
          </a:p>
          <a:p>
            <a:pPr algn="l">
              <a:lnSpc>
                <a:spcPts val="9239"/>
              </a:lnSpc>
            </a:pPr>
            <a:r>
              <a:rPr lang="en-US" sz="6599">
                <a:solidFill>
                  <a:srgbClr val="222222"/>
                </a:solidFill>
                <a:latin typeface="Playfair Display"/>
                <a:ea typeface="Playfair Display"/>
                <a:cs typeface="Playfair Display"/>
                <a:sym typeface="Playfair Display"/>
              </a:rPr>
              <a:t>For Your</a:t>
            </a:r>
          </a:p>
          <a:p>
            <a:pPr algn="l">
              <a:lnSpc>
                <a:spcPts val="9239"/>
              </a:lnSpc>
            </a:pPr>
            <a:r>
              <a:rPr lang="en-US" sz="6599">
                <a:solidFill>
                  <a:srgbClr val="222222"/>
                </a:solidFill>
                <a:latin typeface="Playfair Display"/>
                <a:ea typeface="Playfair Display"/>
                <a:cs typeface="Playfair Display"/>
                <a:sym typeface="Playfair Display"/>
              </a:rPr>
              <a:t>Attention</a:t>
            </a:r>
          </a:p>
        </p:txBody>
      </p:sp>
      <p:sp>
        <p:nvSpPr>
          <p:cNvPr id="7" name="TextBox 7"/>
          <p:cNvSpPr txBox="1"/>
          <p:nvPr/>
        </p:nvSpPr>
        <p:spPr>
          <a:xfrm>
            <a:off x="14341190" y="5243197"/>
            <a:ext cx="3307729" cy="1462403"/>
          </a:xfrm>
          <a:prstGeom prst="rect">
            <a:avLst/>
          </a:prstGeom>
        </p:spPr>
        <p:txBody>
          <a:bodyPr lIns="0" tIns="0" rIns="0" bIns="0" rtlCol="0" anchor="t">
            <a:spAutoFit/>
          </a:bodyPr>
          <a:lstStyle/>
          <a:p>
            <a:pPr algn="l">
              <a:lnSpc>
                <a:spcPts val="3920"/>
              </a:lnSpc>
            </a:pPr>
            <a:r>
              <a:rPr lang="en-US" sz="2800">
                <a:solidFill>
                  <a:srgbClr val="222222"/>
                </a:solidFill>
                <a:latin typeface="Playfair Display"/>
                <a:ea typeface="Playfair Display"/>
                <a:cs typeface="Playfair Display"/>
                <a:sym typeface="Playfair Display"/>
              </a:rPr>
              <a:t>Watch a 6 minute guided tour of the Garderhøj Fortress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933889" y="1439613"/>
            <a:ext cx="5294876" cy="6142881"/>
            <a:chOff x="0" y="0"/>
            <a:chExt cx="7059835" cy="8190508"/>
          </a:xfrm>
        </p:grpSpPr>
        <p:pic>
          <p:nvPicPr>
            <p:cNvPr id="3" name="Picture 3"/>
            <p:cNvPicPr>
              <a:picLocks noChangeAspect="1"/>
            </p:cNvPicPr>
            <p:nvPr/>
          </p:nvPicPr>
          <p:blipFill>
            <a:blip r:embed="rId2"/>
            <a:srcRect t="6421" b="6421"/>
            <a:stretch>
              <a:fillRect/>
            </a:stretch>
          </p:blipFill>
          <p:spPr>
            <a:xfrm>
              <a:off x="0" y="0"/>
              <a:ext cx="7059835" cy="8190508"/>
            </a:xfrm>
            <a:prstGeom prst="rect">
              <a:avLst/>
            </a:prstGeom>
          </p:spPr>
        </p:pic>
      </p:grpSp>
      <p:sp>
        <p:nvSpPr>
          <p:cNvPr id="4" name="Freeform 4"/>
          <p:cNvSpPr/>
          <p:nvPr/>
        </p:nvSpPr>
        <p:spPr>
          <a:xfrm>
            <a:off x="0" y="8515001"/>
            <a:ext cx="18288000" cy="1773936"/>
          </a:xfrm>
          <a:custGeom>
            <a:avLst/>
            <a:gdLst/>
            <a:ahLst/>
            <a:cxnLst/>
            <a:rect l="l" t="t" r="r" b="b"/>
            <a:pathLst>
              <a:path w="18288000" h="1773936">
                <a:moveTo>
                  <a:pt x="0" y="0"/>
                </a:moveTo>
                <a:lnTo>
                  <a:pt x="18288000" y="0"/>
                </a:lnTo>
                <a:lnTo>
                  <a:pt x="18288000" y="1773936"/>
                </a:lnTo>
                <a:lnTo>
                  <a:pt x="0" y="1773936"/>
                </a:lnTo>
                <a:lnTo>
                  <a:pt x="0" y="0"/>
                </a:lnTo>
                <a:close/>
              </a:path>
            </a:pathLst>
          </a:custGeom>
          <a:blipFill>
            <a:blip r:embed="rId3"/>
            <a:stretch>
              <a:fillRect/>
            </a:stretch>
          </a:blipFill>
        </p:spPr>
        <p:txBody>
          <a:bodyPr/>
          <a:lstStyle/>
          <a:p>
            <a:endParaRPr lang="da-DK"/>
          </a:p>
        </p:txBody>
      </p:sp>
      <p:sp>
        <p:nvSpPr>
          <p:cNvPr id="5" name="TextBox 5"/>
          <p:cNvSpPr txBox="1"/>
          <p:nvPr/>
        </p:nvSpPr>
        <p:spPr>
          <a:xfrm>
            <a:off x="6991866" y="1189372"/>
            <a:ext cx="8822820"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Kristine Adler-Nissen</a:t>
            </a:r>
          </a:p>
        </p:txBody>
      </p:sp>
      <p:sp>
        <p:nvSpPr>
          <p:cNvPr id="6" name="TextBox 6"/>
          <p:cNvSpPr txBox="1"/>
          <p:nvPr/>
        </p:nvSpPr>
        <p:spPr>
          <a:xfrm>
            <a:off x="7034458" y="6338529"/>
            <a:ext cx="4368818" cy="1243964"/>
          </a:xfrm>
          <a:prstGeom prst="rect">
            <a:avLst/>
          </a:prstGeom>
        </p:spPr>
        <p:txBody>
          <a:bodyPr lIns="0" tIns="0" rIns="0" bIns="0" rtlCol="0" anchor="t">
            <a:spAutoFit/>
          </a:bodyPr>
          <a:lstStyle/>
          <a:p>
            <a:pPr algn="l">
              <a:lnSpc>
                <a:spcPts val="3360"/>
              </a:lnSpc>
            </a:pPr>
            <a:r>
              <a:rPr lang="en-US" sz="2400">
                <a:solidFill>
                  <a:srgbClr val="222222"/>
                </a:solidFill>
                <a:latin typeface="Sukar"/>
                <a:ea typeface="Sukar"/>
                <a:cs typeface="Sukar"/>
                <a:sym typeface="Sukar"/>
              </a:rPr>
              <a:t>+45 28351457</a:t>
            </a:r>
          </a:p>
          <a:p>
            <a:pPr algn="l">
              <a:lnSpc>
                <a:spcPts val="3360"/>
              </a:lnSpc>
            </a:pPr>
            <a:r>
              <a:rPr lang="en-US" sz="2400">
                <a:solidFill>
                  <a:srgbClr val="222222"/>
                </a:solidFill>
                <a:latin typeface="Sukar"/>
                <a:ea typeface="Sukar"/>
                <a:cs typeface="Sukar"/>
                <a:sym typeface="Sukar"/>
              </a:rPr>
              <a:t>kkan@gentofte.dk</a:t>
            </a:r>
          </a:p>
          <a:p>
            <a:pPr algn="l">
              <a:lnSpc>
                <a:spcPts val="3360"/>
              </a:lnSpc>
            </a:pPr>
            <a:r>
              <a:rPr lang="en-US" sz="2400">
                <a:solidFill>
                  <a:srgbClr val="222222"/>
                </a:solidFill>
                <a:latin typeface="Sukar"/>
                <a:ea typeface="Sukar"/>
                <a:cs typeface="Sukar"/>
                <a:sym typeface="Sukar"/>
              </a:rPr>
              <a:t>https://garderhojfort.dk/en/</a:t>
            </a:r>
          </a:p>
        </p:txBody>
      </p:sp>
      <p:sp>
        <p:nvSpPr>
          <p:cNvPr id="7" name="TextBox 7"/>
          <p:cNvSpPr txBox="1"/>
          <p:nvPr/>
        </p:nvSpPr>
        <p:spPr>
          <a:xfrm>
            <a:off x="6991866" y="3051811"/>
            <a:ext cx="9816429" cy="2785746"/>
          </a:xfrm>
          <a:prstGeom prst="rect">
            <a:avLst/>
          </a:prstGeom>
        </p:spPr>
        <p:txBody>
          <a:bodyPr lIns="0" tIns="0" rIns="0" bIns="0" rtlCol="0" anchor="t">
            <a:spAutoFit/>
          </a:bodyPr>
          <a:lstStyle/>
          <a:p>
            <a:pPr algn="l">
              <a:lnSpc>
                <a:spcPts val="4479"/>
              </a:lnSpc>
            </a:pPr>
            <a:r>
              <a:rPr lang="en-US" sz="3199">
                <a:solidFill>
                  <a:srgbClr val="222222"/>
                </a:solidFill>
                <a:latin typeface="Sukar"/>
                <a:ea typeface="Sukar"/>
                <a:cs typeface="Sukar"/>
                <a:sym typeface="Sukar"/>
              </a:rPr>
              <a:t>I am the manager of the Garderhoej Fortress and have been there since the fortress opened as a museum in 2013. </a:t>
            </a:r>
          </a:p>
          <a:p>
            <a:pPr algn="l">
              <a:lnSpc>
                <a:spcPts val="4479"/>
              </a:lnSpc>
            </a:pPr>
            <a:endParaRPr lang="en-US" sz="3199">
              <a:solidFill>
                <a:srgbClr val="222222"/>
              </a:solidFill>
              <a:latin typeface="Sukar"/>
              <a:ea typeface="Sukar"/>
              <a:cs typeface="Sukar"/>
              <a:sym typeface="Sukar"/>
            </a:endParaRPr>
          </a:p>
          <a:p>
            <a:pPr algn="l">
              <a:lnSpc>
                <a:spcPts val="4479"/>
              </a:lnSpc>
            </a:pPr>
            <a:r>
              <a:rPr lang="en-US" sz="3199">
                <a:solidFill>
                  <a:srgbClr val="222222"/>
                </a:solidFill>
                <a:latin typeface="Sukar"/>
                <a:ea typeface="Sukar"/>
                <a:cs typeface="Sukar"/>
                <a:sym typeface="Sukar"/>
              </a:rPr>
              <a:t>I came from a position at the Science Center, Experimentarium, where I had been working since 2001.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sp>
        <p:nvSpPr>
          <p:cNvPr id="2" name="TextBox 2"/>
          <p:cNvSpPr txBox="1"/>
          <p:nvPr/>
        </p:nvSpPr>
        <p:spPr>
          <a:xfrm>
            <a:off x="914400" y="801565"/>
            <a:ext cx="10365647" cy="1012190"/>
          </a:xfrm>
          <a:prstGeom prst="rect">
            <a:avLst/>
          </a:prstGeom>
        </p:spPr>
        <p:txBody>
          <a:bodyPr lIns="0" tIns="0" rIns="0" bIns="0" rtlCol="0" anchor="t">
            <a:spAutoFit/>
          </a:bodyPr>
          <a:lstStyle/>
          <a:p>
            <a:pPr algn="l">
              <a:lnSpc>
                <a:spcPts val="8260"/>
              </a:lnSpc>
            </a:pPr>
            <a:r>
              <a:rPr lang="en-US" sz="5900" dirty="0">
                <a:solidFill>
                  <a:srgbClr val="222222"/>
                </a:solidFill>
                <a:latin typeface="Playfair Display"/>
                <a:ea typeface="Playfair Display"/>
                <a:cs typeface="Playfair Display"/>
                <a:sym typeface="Playfair Display"/>
              </a:rPr>
              <a:t>Pitch of cross-border ideas</a:t>
            </a:r>
          </a:p>
        </p:txBody>
      </p:sp>
      <p:sp>
        <p:nvSpPr>
          <p:cNvPr id="3" name="TextBox 3"/>
          <p:cNvSpPr txBox="1"/>
          <p:nvPr/>
        </p:nvSpPr>
        <p:spPr>
          <a:xfrm>
            <a:off x="1962634" y="2566215"/>
            <a:ext cx="898256" cy="612377"/>
          </a:xfrm>
          <a:prstGeom prst="rect">
            <a:avLst/>
          </a:prstGeom>
        </p:spPr>
        <p:txBody>
          <a:bodyPr lIns="0" tIns="0" rIns="0" bIns="0" rtlCol="0" anchor="t">
            <a:spAutoFit/>
          </a:bodyPr>
          <a:lstStyle/>
          <a:p>
            <a:pPr algn="l">
              <a:lnSpc>
                <a:spcPts val="4900"/>
              </a:lnSpc>
            </a:pPr>
            <a:r>
              <a:rPr lang="en-US" sz="3500" b="1" dirty="0">
                <a:solidFill>
                  <a:srgbClr val="5D5D5D"/>
                </a:solidFill>
                <a:latin typeface="Sukar Bold"/>
                <a:ea typeface="Sukar Bold"/>
                <a:cs typeface="Sukar Bold"/>
                <a:sym typeface="Sukar Bold"/>
              </a:rPr>
              <a:t>01</a:t>
            </a:r>
          </a:p>
        </p:txBody>
      </p:sp>
      <p:sp>
        <p:nvSpPr>
          <p:cNvPr id="4" name="TextBox 4"/>
          <p:cNvSpPr txBox="1"/>
          <p:nvPr/>
        </p:nvSpPr>
        <p:spPr>
          <a:xfrm>
            <a:off x="3048000" y="2566215"/>
            <a:ext cx="2510186" cy="606424"/>
          </a:xfrm>
          <a:prstGeom prst="rect">
            <a:avLst/>
          </a:prstGeom>
        </p:spPr>
        <p:txBody>
          <a:bodyPr lIns="0" tIns="0" rIns="0" bIns="0" rtlCol="0" anchor="t">
            <a:spAutoFit/>
          </a:bodyPr>
          <a:lstStyle/>
          <a:p>
            <a:pPr algn="l">
              <a:lnSpc>
                <a:spcPts val="4900"/>
              </a:lnSpc>
            </a:pPr>
            <a:r>
              <a:rPr lang="en-US" sz="3500" dirty="0">
                <a:solidFill>
                  <a:srgbClr val="5D5D5D"/>
                </a:solidFill>
                <a:latin typeface="Sukar"/>
                <a:ea typeface="Sukar"/>
                <a:cs typeface="Sukar"/>
                <a:sym typeface="Sukar"/>
              </a:rPr>
              <a:t>Introduction</a:t>
            </a:r>
          </a:p>
        </p:txBody>
      </p:sp>
      <p:sp>
        <p:nvSpPr>
          <p:cNvPr id="5" name="TextBox 5"/>
          <p:cNvSpPr txBox="1"/>
          <p:nvPr/>
        </p:nvSpPr>
        <p:spPr>
          <a:xfrm>
            <a:off x="3048000" y="3571717"/>
            <a:ext cx="3915425" cy="606424"/>
          </a:xfrm>
          <a:prstGeom prst="rect">
            <a:avLst/>
          </a:prstGeom>
        </p:spPr>
        <p:txBody>
          <a:bodyPr lIns="0" tIns="0" rIns="0" bIns="0" rtlCol="0" anchor="t">
            <a:spAutoFit/>
          </a:bodyPr>
          <a:lstStyle/>
          <a:p>
            <a:pPr algn="l">
              <a:lnSpc>
                <a:spcPts val="4900"/>
              </a:lnSpc>
            </a:pPr>
            <a:r>
              <a:rPr lang="en-US" sz="3500">
                <a:solidFill>
                  <a:srgbClr val="5D5D5D"/>
                </a:solidFill>
                <a:latin typeface="Sukar"/>
                <a:ea typeface="Sukar"/>
                <a:cs typeface="Sukar"/>
                <a:sym typeface="Sukar"/>
              </a:rPr>
              <a:t>About the fortress</a:t>
            </a:r>
          </a:p>
        </p:txBody>
      </p:sp>
      <p:sp>
        <p:nvSpPr>
          <p:cNvPr id="6" name="TextBox 6"/>
          <p:cNvSpPr txBox="1"/>
          <p:nvPr/>
        </p:nvSpPr>
        <p:spPr>
          <a:xfrm>
            <a:off x="3048000" y="4582593"/>
            <a:ext cx="2695397" cy="606424"/>
          </a:xfrm>
          <a:prstGeom prst="rect">
            <a:avLst/>
          </a:prstGeom>
        </p:spPr>
        <p:txBody>
          <a:bodyPr lIns="0" tIns="0" rIns="0" bIns="0" rtlCol="0" anchor="t">
            <a:spAutoFit/>
          </a:bodyPr>
          <a:lstStyle/>
          <a:p>
            <a:pPr algn="l">
              <a:lnSpc>
                <a:spcPts val="4900"/>
              </a:lnSpc>
            </a:pPr>
            <a:r>
              <a:rPr lang="en-US" sz="3500" dirty="0">
                <a:solidFill>
                  <a:srgbClr val="5D5D5D"/>
                </a:solidFill>
                <a:latin typeface="Sukar"/>
                <a:ea typeface="Sukar"/>
                <a:cs typeface="Sukar"/>
                <a:sym typeface="Sukar"/>
              </a:rPr>
              <a:t>Our activities</a:t>
            </a:r>
          </a:p>
        </p:txBody>
      </p:sp>
      <p:sp>
        <p:nvSpPr>
          <p:cNvPr id="7" name="TextBox 7"/>
          <p:cNvSpPr txBox="1"/>
          <p:nvPr/>
        </p:nvSpPr>
        <p:spPr>
          <a:xfrm>
            <a:off x="2984524" y="6599991"/>
            <a:ext cx="3915425" cy="606424"/>
          </a:xfrm>
          <a:prstGeom prst="rect">
            <a:avLst/>
          </a:prstGeom>
        </p:spPr>
        <p:txBody>
          <a:bodyPr lIns="0" tIns="0" rIns="0" bIns="0" rtlCol="0" anchor="t">
            <a:spAutoFit/>
          </a:bodyPr>
          <a:lstStyle/>
          <a:p>
            <a:pPr algn="l">
              <a:lnSpc>
                <a:spcPts val="4900"/>
              </a:lnSpc>
            </a:pPr>
            <a:r>
              <a:rPr lang="en-US" sz="3500" dirty="0">
                <a:solidFill>
                  <a:srgbClr val="5D5D5D"/>
                </a:solidFill>
                <a:latin typeface="Sukar"/>
                <a:ea typeface="Sukar"/>
                <a:cs typeface="Sukar"/>
                <a:sym typeface="Sukar"/>
              </a:rPr>
              <a:t>Idea 1: Education</a:t>
            </a:r>
          </a:p>
        </p:txBody>
      </p:sp>
      <p:sp>
        <p:nvSpPr>
          <p:cNvPr id="8" name="TextBox 8"/>
          <p:cNvSpPr txBox="1"/>
          <p:nvPr/>
        </p:nvSpPr>
        <p:spPr>
          <a:xfrm>
            <a:off x="2984524" y="7609442"/>
            <a:ext cx="4993545" cy="606424"/>
          </a:xfrm>
          <a:prstGeom prst="rect">
            <a:avLst/>
          </a:prstGeom>
        </p:spPr>
        <p:txBody>
          <a:bodyPr lIns="0" tIns="0" rIns="0" bIns="0" rtlCol="0" anchor="t">
            <a:spAutoFit/>
          </a:bodyPr>
          <a:lstStyle/>
          <a:p>
            <a:pPr algn="l">
              <a:lnSpc>
                <a:spcPts val="4900"/>
              </a:lnSpc>
            </a:pPr>
            <a:r>
              <a:rPr lang="en-US" sz="3500" dirty="0">
                <a:solidFill>
                  <a:srgbClr val="5D5D5D"/>
                </a:solidFill>
                <a:latin typeface="Sukar"/>
                <a:ea typeface="Sukar"/>
                <a:cs typeface="Sukar"/>
                <a:sym typeface="Sukar"/>
              </a:rPr>
              <a:t>Idea 2: Augmented reality</a:t>
            </a:r>
          </a:p>
        </p:txBody>
      </p:sp>
      <p:sp>
        <p:nvSpPr>
          <p:cNvPr id="9" name="TextBox 9"/>
          <p:cNvSpPr txBox="1"/>
          <p:nvPr/>
        </p:nvSpPr>
        <p:spPr>
          <a:xfrm>
            <a:off x="1962634" y="3571717"/>
            <a:ext cx="898256" cy="612377"/>
          </a:xfrm>
          <a:prstGeom prst="rect">
            <a:avLst/>
          </a:prstGeom>
        </p:spPr>
        <p:txBody>
          <a:bodyPr lIns="0" tIns="0" rIns="0" bIns="0" rtlCol="0" anchor="t">
            <a:spAutoFit/>
          </a:bodyPr>
          <a:lstStyle/>
          <a:p>
            <a:pPr algn="l">
              <a:lnSpc>
                <a:spcPts val="4900"/>
              </a:lnSpc>
            </a:pPr>
            <a:r>
              <a:rPr lang="en-US" sz="3500" b="1">
                <a:solidFill>
                  <a:srgbClr val="5D5D5D"/>
                </a:solidFill>
                <a:latin typeface="Sukar Bold"/>
                <a:ea typeface="Sukar Bold"/>
                <a:cs typeface="Sukar Bold"/>
                <a:sym typeface="Sukar Bold"/>
              </a:rPr>
              <a:t>02</a:t>
            </a:r>
          </a:p>
        </p:txBody>
      </p:sp>
      <p:sp>
        <p:nvSpPr>
          <p:cNvPr id="10" name="TextBox 10"/>
          <p:cNvSpPr txBox="1"/>
          <p:nvPr/>
        </p:nvSpPr>
        <p:spPr>
          <a:xfrm>
            <a:off x="1962634" y="4582593"/>
            <a:ext cx="898256" cy="612377"/>
          </a:xfrm>
          <a:prstGeom prst="rect">
            <a:avLst/>
          </a:prstGeom>
        </p:spPr>
        <p:txBody>
          <a:bodyPr lIns="0" tIns="0" rIns="0" bIns="0" rtlCol="0" anchor="t">
            <a:spAutoFit/>
          </a:bodyPr>
          <a:lstStyle/>
          <a:p>
            <a:pPr algn="l">
              <a:lnSpc>
                <a:spcPts val="4900"/>
              </a:lnSpc>
            </a:pPr>
            <a:r>
              <a:rPr lang="en-US" sz="3500" b="1" dirty="0">
                <a:solidFill>
                  <a:srgbClr val="5D5D5D"/>
                </a:solidFill>
                <a:latin typeface="Sukar Bold"/>
                <a:ea typeface="Sukar Bold"/>
                <a:cs typeface="Sukar Bold"/>
                <a:sym typeface="Sukar Bold"/>
              </a:rPr>
              <a:t>03</a:t>
            </a:r>
          </a:p>
        </p:txBody>
      </p:sp>
      <p:sp>
        <p:nvSpPr>
          <p:cNvPr id="11" name="TextBox 11"/>
          <p:cNvSpPr txBox="1"/>
          <p:nvPr/>
        </p:nvSpPr>
        <p:spPr>
          <a:xfrm>
            <a:off x="1962634" y="5591025"/>
            <a:ext cx="898256" cy="612377"/>
          </a:xfrm>
          <a:prstGeom prst="rect">
            <a:avLst/>
          </a:prstGeom>
        </p:spPr>
        <p:txBody>
          <a:bodyPr lIns="0" tIns="0" rIns="0" bIns="0" rtlCol="0" anchor="t">
            <a:spAutoFit/>
          </a:bodyPr>
          <a:lstStyle/>
          <a:p>
            <a:pPr algn="l">
              <a:lnSpc>
                <a:spcPts val="4900"/>
              </a:lnSpc>
            </a:pPr>
            <a:r>
              <a:rPr lang="en-US" sz="3500" b="1">
                <a:solidFill>
                  <a:srgbClr val="5D5D5D"/>
                </a:solidFill>
                <a:latin typeface="Sukar Bold"/>
                <a:ea typeface="Sukar Bold"/>
                <a:cs typeface="Sukar Bold"/>
                <a:sym typeface="Sukar Bold"/>
              </a:rPr>
              <a:t>04</a:t>
            </a:r>
          </a:p>
        </p:txBody>
      </p:sp>
      <p:sp>
        <p:nvSpPr>
          <p:cNvPr id="12" name="TextBox 12"/>
          <p:cNvSpPr txBox="1"/>
          <p:nvPr/>
        </p:nvSpPr>
        <p:spPr>
          <a:xfrm>
            <a:off x="1962634" y="6597015"/>
            <a:ext cx="898256" cy="612377"/>
          </a:xfrm>
          <a:prstGeom prst="rect">
            <a:avLst/>
          </a:prstGeom>
        </p:spPr>
        <p:txBody>
          <a:bodyPr lIns="0" tIns="0" rIns="0" bIns="0" rtlCol="0" anchor="t">
            <a:spAutoFit/>
          </a:bodyPr>
          <a:lstStyle/>
          <a:p>
            <a:pPr algn="l">
              <a:lnSpc>
                <a:spcPts val="4900"/>
              </a:lnSpc>
            </a:pPr>
            <a:r>
              <a:rPr lang="en-US" sz="3500" b="1">
                <a:solidFill>
                  <a:srgbClr val="5D5D5D"/>
                </a:solidFill>
                <a:latin typeface="Sukar Bold"/>
                <a:ea typeface="Sukar Bold"/>
                <a:cs typeface="Sukar Bold"/>
                <a:sym typeface="Sukar Bold"/>
              </a:rPr>
              <a:t>05</a:t>
            </a:r>
          </a:p>
        </p:txBody>
      </p:sp>
      <p:grpSp>
        <p:nvGrpSpPr>
          <p:cNvPr id="13" name="Group 13"/>
          <p:cNvGrpSpPr/>
          <p:nvPr/>
        </p:nvGrpSpPr>
        <p:grpSpPr>
          <a:xfrm>
            <a:off x="10562510" y="-366348"/>
            <a:ext cx="4516806" cy="10842945"/>
            <a:chOff x="0" y="0"/>
            <a:chExt cx="6022408" cy="14457260"/>
          </a:xfrm>
        </p:grpSpPr>
        <p:pic>
          <p:nvPicPr>
            <p:cNvPr id="14" name="Picture 14"/>
            <p:cNvPicPr>
              <a:picLocks noChangeAspect="1"/>
            </p:cNvPicPr>
            <p:nvPr/>
          </p:nvPicPr>
          <p:blipFill>
            <a:blip r:embed="rId2"/>
            <a:srcRect l="29171" r="29171"/>
            <a:stretch>
              <a:fillRect/>
            </a:stretch>
          </p:blipFill>
          <p:spPr>
            <a:xfrm>
              <a:off x="0" y="0"/>
              <a:ext cx="6022408" cy="14457260"/>
            </a:xfrm>
            <a:prstGeom prst="rect">
              <a:avLst/>
            </a:prstGeom>
          </p:spPr>
        </p:pic>
      </p:grpSp>
      <p:grpSp>
        <p:nvGrpSpPr>
          <p:cNvPr id="15" name="Group 15"/>
          <p:cNvGrpSpPr/>
          <p:nvPr/>
        </p:nvGrpSpPr>
        <p:grpSpPr>
          <a:xfrm>
            <a:off x="15271771" y="6311342"/>
            <a:ext cx="2825729" cy="2946958"/>
            <a:chOff x="0" y="0"/>
            <a:chExt cx="3767639" cy="3929277"/>
          </a:xfrm>
        </p:grpSpPr>
        <p:pic>
          <p:nvPicPr>
            <p:cNvPr id="16" name="Picture 16"/>
            <p:cNvPicPr>
              <a:picLocks noChangeAspect="1"/>
            </p:cNvPicPr>
            <p:nvPr/>
          </p:nvPicPr>
          <p:blipFill>
            <a:blip r:embed="rId3"/>
            <a:srcRect l="2056" r="2056"/>
            <a:stretch>
              <a:fillRect/>
            </a:stretch>
          </p:blipFill>
          <p:spPr>
            <a:xfrm>
              <a:off x="0" y="0"/>
              <a:ext cx="3767639" cy="3929277"/>
            </a:xfrm>
            <a:prstGeom prst="rect">
              <a:avLst/>
            </a:prstGeom>
          </p:spPr>
        </p:pic>
      </p:grpSp>
      <p:grpSp>
        <p:nvGrpSpPr>
          <p:cNvPr id="17" name="Group 17"/>
          <p:cNvGrpSpPr/>
          <p:nvPr/>
        </p:nvGrpSpPr>
        <p:grpSpPr>
          <a:xfrm>
            <a:off x="15271771" y="3172639"/>
            <a:ext cx="2825729" cy="2946958"/>
            <a:chOff x="0" y="0"/>
            <a:chExt cx="3767639" cy="3929277"/>
          </a:xfrm>
        </p:grpSpPr>
        <p:pic>
          <p:nvPicPr>
            <p:cNvPr id="18" name="Picture 18"/>
            <p:cNvPicPr>
              <a:picLocks noChangeAspect="1"/>
            </p:cNvPicPr>
            <p:nvPr/>
          </p:nvPicPr>
          <p:blipFill>
            <a:blip r:embed="rId4"/>
            <a:srcRect l="2056" r="2056"/>
            <a:stretch>
              <a:fillRect/>
            </a:stretch>
          </p:blipFill>
          <p:spPr>
            <a:xfrm>
              <a:off x="0" y="0"/>
              <a:ext cx="3767639" cy="3929277"/>
            </a:xfrm>
            <a:prstGeom prst="rect">
              <a:avLst/>
            </a:prstGeom>
          </p:spPr>
        </p:pic>
      </p:grpSp>
      <p:sp>
        <p:nvSpPr>
          <p:cNvPr id="19" name="TextBox 19"/>
          <p:cNvSpPr txBox="1"/>
          <p:nvPr/>
        </p:nvSpPr>
        <p:spPr>
          <a:xfrm>
            <a:off x="3043335" y="8470191"/>
            <a:ext cx="4993545" cy="606424"/>
          </a:xfrm>
          <a:prstGeom prst="rect">
            <a:avLst/>
          </a:prstGeom>
        </p:spPr>
        <p:txBody>
          <a:bodyPr lIns="0" tIns="0" rIns="0" bIns="0" rtlCol="0" anchor="t">
            <a:spAutoFit/>
          </a:bodyPr>
          <a:lstStyle/>
          <a:p>
            <a:pPr algn="l">
              <a:lnSpc>
                <a:spcPts val="4900"/>
              </a:lnSpc>
            </a:pPr>
            <a:r>
              <a:rPr lang="en-US" sz="3500" dirty="0">
                <a:solidFill>
                  <a:srgbClr val="5D5D5D"/>
                </a:solidFill>
                <a:latin typeface="Sukar"/>
                <a:ea typeface="Sukar"/>
                <a:cs typeface="Sukar"/>
                <a:sym typeface="Sukar"/>
              </a:rPr>
              <a:t>A small research question</a:t>
            </a:r>
          </a:p>
        </p:txBody>
      </p:sp>
      <p:sp>
        <p:nvSpPr>
          <p:cNvPr id="20" name="TextBox 20"/>
          <p:cNvSpPr txBox="1"/>
          <p:nvPr/>
        </p:nvSpPr>
        <p:spPr>
          <a:xfrm>
            <a:off x="1962634" y="7609442"/>
            <a:ext cx="898256" cy="606424"/>
          </a:xfrm>
          <a:prstGeom prst="rect">
            <a:avLst/>
          </a:prstGeom>
        </p:spPr>
        <p:txBody>
          <a:bodyPr lIns="0" tIns="0" rIns="0" bIns="0" rtlCol="0" anchor="t">
            <a:spAutoFit/>
          </a:bodyPr>
          <a:lstStyle/>
          <a:p>
            <a:pPr algn="l">
              <a:lnSpc>
                <a:spcPts val="4900"/>
              </a:lnSpc>
            </a:pPr>
            <a:r>
              <a:rPr lang="en-US" sz="3500" b="1">
                <a:solidFill>
                  <a:srgbClr val="5D5D5D"/>
                </a:solidFill>
                <a:latin typeface="Sukar Bold"/>
                <a:ea typeface="Sukar Bold"/>
                <a:cs typeface="Sukar Bold"/>
                <a:sym typeface="Sukar Bold"/>
              </a:rPr>
              <a:t>06</a:t>
            </a:r>
          </a:p>
        </p:txBody>
      </p:sp>
      <p:sp>
        <p:nvSpPr>
          <p:cNvPr id="21" name="TextBox 6">
            <a:extLst>
              <a:ext uri="{FF2B5EF4-FFF2-40B4-BE49-F238E27FC236}">
                <a16:creationId xmlns:a16="http://schemas.microsoft.com/office/drawing/2014/main" id="{8357F499-81B1-92E6-063A-C9A2D4B5591C}"/>
              </a:ext>
            </a:extLst>
          </p:cNvPr>
          <p:cNvSpPr txBox="1"/>
          <p:nvPr/>
        </p:nvSpPr>
        <p:spPr>
          <a:xfrm>
            <a:off x="3053345" y="5594001"/>
            <a:ext cx="3203614" cy="628377"/>
          </a:xfrm>
          <a:prstGeom prst="rect">
            <a:avLst/>
          </a:prstGeom>
        </p:spPr>
        <p:txBody>
          <a:bodyPr wrap="square" lIns="0" tIns="0" rIns="0" bIns="0" rtlCol="0" anchor="t">
            <a:spAutoFit/>
          </a:bodyPr>
          <a:lstStyle/>
          <a:p>
            <a:pPr algn="l">
              <a:lnSpc>
                <a:spcPts val="4900"/>
              </a:lnSpc>
            </a:pPr>
            <a:r>
              <a:rPr lang="en-US" sz="3500" dirty="0">
                <a:solidFill>
                  <a:srgbClr val="5D5D5D"/>
                </a:solidFill>
                <a:latin typeface="Sukar"/>
                <a:ea typeface="Sukar"/>
                <a:cs typeface="Sukar"/>
                <a:sym typeface="Sukar"/>
              </a:rPr>
              <a:t>Our exhibitions</a:t>
            </a:r>
          </a:p>
        </p:txBody>
      </p:sp>
      <p:sp>
        <p:nvSpPr>
          <p:cNvPr id="22" name="TextBox 10">
            <a:extLst>
              <a:ext uri="{FF2B5EF4-FFF2-40B4-BE49-F238E27FC236}">
                <a16:creationId xmlns:a16="http://schemas.microsoft.com/office/drawing/2014/main" id="{91D5D8E9-3299-58C1-BF43-7504ED081CB9}"/>
              </a:ext>
            </a:extLst>
          </p:cNvPr>
          <p:cNvSpPr txBox="1"/>
          <p:nvPr/>
        </p:nvSpPr>
        <p:spPr>
          <a:xfrm>
            <a:off x="1962634" y="8485120"/>
            <a:ext cx="898256" cy="628377"/>
          </a:xfrm>
          <a:prstGeom prst="rect">
            <a:avLst/>
          </a:prstGeom>
        </p:spPr>
        <p:txBody>
          <a:bodyPr lIns="0" tIns="0" rIns="0" bIns="0" rtlCol="0" anchor="t">
            <a:spAutoFit/>
          </a:bodyPr>
          <a:lstStyle/>
          <a:p>
            <a:pPr algn="l">
              <a:lnSpc>
                <a:spcPts val="4900"/>
              </a:lnSpc>
            </a:pPr>
            <a:r>
              <a:rPr lang="en-US" sz="3500" b="1" dirty="0">
                <a:solidFill>
                  <a:srgbClr val="5D5D5D"/>
                </a:solidFill>
                <a:latin typeface="Sukar Bold"/>
                <a:ea typeface="Sukar Bold"/>
                <a:cs typeface="Sukar Bold"/>
                <a:sym typeface="Sukar Bold"/>
              </a:rPr>
              <a:t>07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557023" y="581826"/>
            <a:ext cx="9376584" cy="9123051"/>
            <a:chOff x="0" y="0"/>
            <a:chExt cx="12502112" cy="12164068"/>
          </a:xfrm>
        </p:grpSpPr>
        <p:pic>
          <p:nvPicPr>
            <p:cNvPr id="3" name="Picture 3"/>
            <p:cNvPicPr>
              <a:picLocks noChangeAspect="1"/>
            </p:cNvPicPr>
            <p:nvPr/>
          </p:nvPicPr>
          <p:blipFill>
            <a:blip r:embed="rId2"/>
            <a:srcRect l="1413" r="1413"/>
            <a:stretch>
              <a:fillRect/>
            </a:stretch>
          </p:blipFill>
          <p:spPr>
            <a:xfrm>
              <a:off x="0" y="0"/>
              <a:ext cx="12502112" cy="12164068"/>
            </a:xfrm>
            <a:prstGeom prst="rect">
              <a:avLst/>
            </a:prstGeom>
          </p:spPr>
        </p:pic>
      </p:grpSp>
      <p:sp>
        <p:nvSpPr>
          <p:cNvPr id="4" name="Freeform 4"/>
          <p:cNvSpPr/>
          <p:nvPr/>
        </p:nvSpPr>
        <p:spPr>
          <a:xfrm>
            <a:off x="4633608" y="2264072"/>
            <a:ext cx="371611" cy="354889"/>
          </a:xfrm>
          <a:custGeom>
            <a:avLst/>
            <a:gdLst/>
            <a:ahLst/>
            <a:cxnLst/>
            <a:rect l="l" t="t" r="r" b="b"/>
            <a:pathLst>
              <a:path w="371611" h="354889">
                <a:moveTo>
                  <a:pt x="0" y="0"/>
                </a:moveTo>
                <a:lnTo>
                  <a:pt x="371612" y="0"/>
                </a:lnTo>
                <a:lnTo>
                  <a:pt x="371612" y="354889"/>
                </a:lnTo>
                <a:lnTo>
                  <a:pt x="0" y="35488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da-DK"/>
          </a:p>
        </p:txBody>
      </p:sp>
      <p:sp>
        <p:nvSpPr>
          <p:cNvPr id="5" name="TextBox 5"/>
          <p:cNvSpPr txBox="1"/>
          <p:nvPr/>
        </p:nvSpPr>
        <p:spPr>
          <a:xfrm>
            <a:off x="10251347" y="253811"/>
            <a:ext cx="7432252"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About the fortress</a:t>
            </a:r>
          </a:p>
        </p:txBody>
      </p:sp>
      <p:sp>
        <p:nvSpPr>
          <p:cNvPr id="6" name="TextBox 6"/>
          <p:cNvSpPr txBox="1"/>
          <p:nvPr/>
        </p:nvSpPr>
        <p:spPr>
          <a:xfrm>
            <a:off x="10251347" y="1485505"/>
            <a:ext cx="7299524" cy="9874498"/>
          </a:xfrm>
          <a:prstGeom prst="rect">
            <a:avLst/>
          </a:prstGeom>
        </p:spPr>
        <p:txBody>
          <a:bodyPr lIns="0" tIns="0" rIns="0" bIns="0" rtlCol="0" anchor="t">
            <a:spAutoFit/>
          </a:bodyPr>
          <a:lstStyle/>
          <a:p>
            <a:pPr algn="l">
              <a:lnSpc>
                <a:spcPts val="5459"/>
              </a:lnSpc>
            </a:pPr>
            <a:r>
              <a:rPr lang="en-US" sz="3899" dirty="0">
                <a:solidFill>
                  <a:srgbClr val="222222"/>
                </a:solidFill>
                <a:latin typeface="Sukar"/>
                <a:ea typeface="Sukar"/>
                <a:cs typeface="Sukar"/>
                <a:sym typeface="Sukar"/>
              </a:rPr>
              <a:t>The </a:t>
            </a:r>
            <a:r>
              <a:rPr lang="en-US" sz="3899" dirty="0" err="1">
                <a:solidFill>
                  <a:srgbClr val="222222"/>
                </a:solidFill>
                <a:latin typeface="Sukar"/>
                <a:ea typeface="Sukar"/>
                <a:cs typeface="Sukar"/>
                <a:sym typeface="Sukar"/>
              </a:rPr>
              <a:t>Garderhoej</a:t>
            </a:r>
            <a:r>
              <a:rPr lang="en-US" sz="3899" dirty="0">
                <a:solidFill>
                  <a:srgbClr val="222222"/>
                </a:solidFill>
                <a:latin typeface="Sukar"/>
                <a:ea typeface="Sukar"/>
                <a:cs typeface="Sukar"/>
                <a:sym typeface="Sukar"/>
              </a:rPr>
              <a:t> Fortress is a part of the fortification ring around Copenhagen. The fortification was built in the period from 1885-1910 and reinforced during WW1. The fortifications were constructed after the defeat to the Germans in 1864, in an effort to protect the Danish capitol.</a:t>
            </a:r>
          </a:p>
          <a:p>
            <a:pPr algn="l">
              <a:lnSpc>
                <a:spcPts val="5459"/>
              </a:lnSpc>
            </a:pPr>
            <a:endParaRPr lang="en-US" sz="3899" dirty="0">
              <a:solidFill>
                <a:srgbClr val="222222"/>
              </a:solidFill>
              <a:latin typeface="Sukar"/>
              <a:ea typeface="Sukar"/>
              <a:cs typeface="Sukar"/>
              <a:sym typeface="Sukar"/>
            </a:endParaRPr>
          </a:p>
          <a:p>
            <a:pPr algn="l">
              <a:lnSpc>
                <a:spcPts val="5459"/>
              </a:lnSpc>
            </a:pPr>
            <a:endParaRPr lang="en-US" sz="3899" dirty="0">
              <a:solidFill>
                <a:srgbClr val="222222"/>
              </a:solidFill>
              <a:latin typeface="Sukar"/>
              <a:ea typeface="Sukar"/>
              <a:cs typeface="Sukar"/>
              <a:sym typeface="Sukar"/>
            </a:endParaRPr>
          </a:p>
          <a:p>
            <a:pPr algn="l">
              <a:lnSpc>
                <a:spcPts val="5459"/>
              </a:lnSpc>
            </a:pPr>
            <a:endParaRPr lang="en-US" sz="3899" dirty="0">
              <a:solidFill>
                <a:srgbClr val="222222"/>
              </a:solidFill>
              <a:latin typeface="Sukar"/>
              <a:ea typeface="Sukar"/>
              <a:cs typeface="Sukar"/>
              <a:sym typeface="Sukar"/>
            </a:endParaRPr>
          </a:p>
          <a:p>
            <a:pPr algn="l">
              <a:lnSpc>
                <a:spcPts val="5459"/>
              </a:lnSpc>
            </a:pPr>
            <a:endParaRPr lang="en-US" sz="3899" dirty="0">
              <a:solidFill>
                <a:srgbClr val="222222"/>
              </a:solidFill>
              <a:latin typeface="Sukar"/>
              <a:ea typeface="Sukar"/>
              <a:cs typeface="Sukar"/>
              <a:sym typeface="Sukar"/>
            </a:endParaRPr>
          </a:p>
          <a:p>
            <a:pPr algn="l">
              <a:lnSpc>
                <a:spcPts val="5459"/>
              </a:lnSpc>
            </a:pPr>
            <a:endParaRPr lang="en-US" sz="3899" dirty="0">
              <a:solidFill>
                <a:srgbClr val="222222"/>
              </a:solidFill>
              <a:latin typeface="Sukar"/>
              <a:ea typeface="Sukar"/>
              <a:cs typeface="Sukar"/>
              <a:sym typeface="Sukar"/>
            </a:endParaRPr>
          </a:p>
        </p:txBody>
      </p:sp>
      <p:sp>
        <p:nvSpPr>
          <p:cNvPr id="7" name="TextBox 7"/>
          <p:cNvSpPr txBox="1"/>
          <p:nvPr/>
        </p:nvSpPr>
        <p:spPr>
          <a:xfrm>
            <a:off x="1919146" y="2113379"/>
            <a:ext cx="2425872" cy="328137"/>
          </a:xfrm>
          <a:prstGeom prst="rect">
            <a:avLst/>
          </a:prstGeom>
        </p:spPr>
        <p:txBody>
          <a:bodyPr lIns="0" tIns="0" rIns="0" bIns="0" rtlCol="0" anchor="t">
            <a:spAutoFit/>
          </a:bodyPr>
          <a:lstStyle/>
          <a:p>
            <a:pPr algn="ctr">
              <a:lnSpc>
                <a:spcPts val="2677"/>
              </a:lnSpc>
            </a:pPr>
            <a:r>
              <a:rPr lang="en-US" sz="1912" b="1">
                <a:solidFill>
                  <a:srgbClr val="FF0000"/>
                </a:solidFill>
                <a:latin typeface="Open Sans Bold"/>
                <a:ea typeface="Open Sans Bold"/>
                <a:cs typeface="Open Sans Bold"/>
                <a:sym typeface="Open Sans Bold"/>
              </a:rPr>
              <a:t>Garderhoej Fortress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416325" cy="6344141"/>
            <a:chOff x="0" y="0"/>
            <a:chExt cx="5888433" cy="8458854"/>
          </a:xfrm>
        </p:grpSpPr>
        <p:pic>
          <p:nvPicPr>
            <p:cNvPr id="3" name="Picture 3"/>
            <p:cNvPicPr>
              <a:picLocks noChangeAspect="1"/>
            </p:cNvPicPr>
            <p:nvPr/>
          </p:nvPicPr>
          <p:blipFill>
            <a:blip r:embed="rId2"/>
            <a:srcRect l="30445" r="30445"/>
            <a:stretch>
              <a:fillRect/>
            </a:stretch>
          </p:blipFill>
          <p:spPr>
            <a:xfrm>
              <a:off x="0" y="0"/>
              <a:ext cx="5888433" cy="8458854"/>
            </a:xfrm>
            <a:prstGeom prst="rect">
              <a:avLst/>
            </a:prstGeom>
          </p:spPr>
        </p:pic>
      </p:grpSp>
      <p:sp>
        <p:nvSpPr>
          <p:cNvPr id="4" name="Freeform 4"/>
          <p:cNvSpPr/>
          <p:nvPr/>
        </p:nvSpPr>
        <p:spPr>
          <a:xfrm>
            <a:off x="13609410" y="7175310"/>
            <a:ext cx="5531894" cy="3111690"/>
          </a:xfrm>
          <a:custGeom>
            <a:avLst/>
            <a:gdLst/>
            <a:ahLst/>
            <a:cxnLst/>
            <a:rect l="l" t="t" r="r" b="b"/>
            <a:pathLst>
              <a:path w="5531894" h="3111690">
                <a:moveTo>
                  <a:pt x="0" y="0"/>
                </a:moveTo>
                <a:lnTo>
                  <a:pt x="5531893" y="0"/>
                </a:lnTo>
                <a:lnTo>
                  <a:pt x="5531893" y="3111690"/>
                </a:lnTo>
                <a:lnTo>
                  <a:pt x="0" y="3111690"/>
                </a:lnTo>
                <a:lnTo>
                  <a:pt x="0" y="0"/>
                </a:lnTo>
                <a:close/>
              </a:path>
            </a:pathLst>
          </a:custGeom>
          <a:blipFill>
            <a:blip r:embed="rId3"/>
            <a:stretch>
              <a:fillRect/>
            </a:stretch>
          </a:blipFill>
        </p:spPr>
        <p:txBody>
          <a:bodyPr/>
          <a:lstStyle/>
          <a:p>
            <a:endParaRPr lang="da-DK"/>
          </a:p>
        </p:txBody>
      </p:sp>
      <p:sp>
        <p:nvSpPr>
          <p:cNvPr id="5" name="Freeform 5"/>
          <p:cNvSpPr/>
          <p:nvPr/>
        </p:nvSpPr>
        <p:spPr>
          <a:xfrm>
            <a:off x="3866119" y="3929503"/>
            <a:ext cx="9743290" cy="6357497"/>
          </a:xfrm>
          <a:custGeom>
            <a:avLst/>
            <a:gdLst/>
            <a:ahLst/>
            <a:cxnLst/>
            <a:rect l="l" t="t" r="r" b="b"/>
            <a:pathLst>
              <a:path w="9743290" h="6357497">
                <a:moveTo>
                  <a:pt x="0" y="0"/>
                </a:moveTo>
                <a:lnTo>
                  <a:pt x="9743291" y="0"/>
                </a:lnTo>
                <a:lnTo>
                  <a:pt x="9743291" y="6357497"/>
                </a:lnTo>
                <a:lnTo>
                  <a:pt x="0" y="6357497"/>
                </a:lnTo>
                <a:lnTo>
                  <a:pt x="0" y="0"/>
                </a:lnTo>
                <a:close/>
              </a:path>
            </a:pathLst>
          </a:custGeom>
          <a:blipFill>
            <a:blip r:embed="rId4"/>
            <a:stretch>
              <a:fillRect/>
            </a:stretch>
          </a:blipFill>
        </p:spPr>
        <p:txBody>
          <a:bodyPr/>
          <a:lstStyle/>
          <a:p>
            <a:endParaRPr lang="da-DK"/>
          </a:p>
        </p:txBody>
      </p:sp>
      <p:sp>
        <p:nvSpPr>
          <p:cNvPr id="6" name="TextBox 6"/>
          <p:cNvSpPr txBox="1"/>
          <p:nvPr/>
        </p:nvSpPr>
        <p:spPr>
          <a:xfrm>
            <a:off x="5221791" y="0"/>
            <a:ext cx="7543165" cy="1127760"/>
          </a:xfrm>
          <a:prstGeom prst="rect">
            <a:avLst/>
          </a:prstGeom>
        </p:spPr>
        <p:txBody>
          <a:bodyPr lIns="0" tIns="0" rIns="0" bIns="0" rtlCol="0" anchor="t">
            <a:spAutoFit/>
          </a:bodyPr>
          <a:lstStyle/>
          <a:p>
            <a:pPr algn="l">
              <a:lnSpc>
                <a:spcPts val="9239"/>
              </a:lnSpc>
            </a:pPr>
            <a:r>
              <a:rPr lang="en-US" sz="6599" dirty="0">
                <a:solidFill>
                  <a:srgbClr val="222222"/>
                </a:solidFill>
                <a:latin typeface="Playfair Display"/>
                <a:ea typeface="Playfair Display"/>
                <a:cs typeface="Playfair Display"/>
                <a:sym typeface="Playfair Display"/>
              </a:rPr>
              <a:t>About the fortress</a:t>
            </a:r>
          </a:p>
        </p:txBody>
      </p:sp>
      <p:sp>
        <p:nvSpPr>
          <p:cNvPr id="7" name="TextBox 7"/>
          <p:cNvSpPr txBox="1"/>
          <p:nvPr/>
        </p:nvSpPr>
        <p:spPr>
          <a:xfrm>
            <a:off x="5221792" y="1365325"/>
            <a:ext cx="12240540" cy="2529539"/>
          </a:xfrm>
          <a:prstGeom prst="rect">
            <a:avLst/>
          </a:prstGeom>
        </p:spPr>
        <p:txBody>
          <a:bodyPr wrap="square" lIns="0" tIns="0" rIns="0" bIns="0" rtlCol="0" anchor="t">
            <a:spAutoFit/>
          </a:bodyPr>
          <a:lstStyle/>
          <a:p>
            <a:pPr algn="l">
              <a:lnSpc>
                <a:spcPts val="3919"/>
              </a:lnSpc>
            </a:pPr>
            <a:r>
              <a:rPr lang="en-US" sz="4000" dirty="0">
                <a:solidFill>
                  <a:srgbClr val="222222"/>
                </a:solidFill>
                <a:latin typeface="Sukar"/>
                <a:ea typeface="Sukar"/>
                <a:cs typeface="Sukar"/>
                <a:sym typeface="Sukar"/>
              </a:rPr>
              <a:t>During WW1 50.000 soldiers manned the fortifications, as the Danish </a:t>
            </a:r>
            <a:r>
              <a:rPr lang="en-US" sz="4000" dirty="0" err="1">
                <a:solidFill>
                  <a:srgbClr val="222222"/>
                </a:solidFill>
                <a:latin typeface="Sukar"/>
                <a:ea typeface="Sukar"/>
                <a:cs typeface="Sukar"/>
                <a:sym typeface="Sukar"/>
              </a:rPr>
              <a:t>goverment</a:t>
            </a:r>
            <a:r>
              <a:rPr lang="en-US" sz="4000" dirty="0">
                <a:solidFill>
                  <a:srgbClr val="222222"/>
                </a:solidFill>
                <a:latin typeface="Sukar"/>
                <a:ea typeface="Sukar"/>
                <a:cs typeface="Sukar"/>
                <a:sym typeface="Sukar"/>
              </a:rPr>
              <a:t> feared a new German attack. The </a:t>
            </a:r>
            <a:r>
              <a:rPr lang="en-US" sz="4000" dirty="0" err="1">
                <a:solidFill>
                  <a:srgbClr val="222222"/>
                </a:solidFill>
                <a:latin typeface="Sukar"/>
                <a:ea typeface="Sukar"/>
                <a:cs typeface="Sukar"/>
                <a:sym typeface="Sukar"/>
              </a:rPr>
              <a:t>Garderhoej</a:t>
            </a:r>
            <a:r>
              <a:rPr lang="en-US" sz="4000" dirty="0">
                <a:solidFill>
                  <a:srgbClr val="222222"/>
                </a:solidFill>
                <a:latin typeface="Sukar"/>
                <a:ea typeface="Sukar"/>
                <a:cs typeface="Sukar"/>
                <a:sym typeface="Sukar"/>
              </a:rPr>
              <a:t> Fortress held approx. 400 of these soldiers. After the war, the fortifications were outdated and most were discontinued.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0" y="1311862"/>
            <a:ext cx="4416325" cy="6344141"/>
            <a:chOff x="0" y="0"/>
            <a:chExt cx="5888433" cy="8458854"/>
          </a:xfrm>
        </p:grpSpPr>
        <p:pic>
          <p:nvPicPr>
            <p:cNvPr id="3" name="Picture 3"/>
            <p:cNvPicPr>
              <a:picLocks noChangeAspect="1"/>
            </p:cNvPicPr>
            <p:nvPr/>
          </p:nvPicPr>
          <p:blipFill>
            <a:blip r:embed="rId4"/>
            <a:srcRect l="16892" r="36783"/>
            <a:stretch>
              <a:fillRect/>
            </a:stretch>
          </p:blipFill>
          <p:spPr>
            <a:xfrm>
              <a:off x="0" y="0"/>
              <a:ext cx="5888433" cy="8458854"/>
            </a:xfrm>
            <a:prstGeom prst="rect">
              <a:avLst/>
            </a:prstGeom>
          </p:spPr>
        </p:pic>
      </p:grpSp>
      <p:sp>
        <p:nvSpPr>
          <p:cNvPr id="4" name="Freeform 4"/>
          <p:cNvSpPr/>
          <p:nvPr/>
        </p:nvSpPr>
        <p:spPr>
          <a:xfrm>
            <a:off x="14130521" y="7039131"/>
            <a:ext cx="5773989" cy="3247869"/>
          </a:xfrm>
          <a:custGeom>
            <a:avLst/>
            <a:gdLst/>
            <a:ahLst/>
            <a:cxnLst/>
            <a:rect l="l" t="t" r="r" b="b"/>
            <a:pathLst>
              <a:path w="5773989" h="3247869">
                <a:moveTo>
                  <a:pt x="0" y="0"/>
                </a:moveTo>
                <a:lnTo>
                  <a:pt x="5773989" y="0"/>
                </a:lnTo>
                <a:lnTo>
                  <a:pt x="5773989" y="3247869"/>
                </a:lnTo>
                <a:lnTo>
                  <a:pt x="0" y="3247869"/>
                </a:lnTo>
                <a:lnTo>
                  <a:pt x="0" y="0"/>
                </a:lnTo>
                <a:close/>
              </a:path>
            </a:pathLst>
          </a:custGeom>
          <a:blipFill>
            <a:blip r:embed="rId5"/>
            <a:stretch>
              <a:fillRect l="-7080" r="-7080"/>
            </a:stretch>
          </a:blipFill>
        </p:spPr>
        <p:txBody>
          <a:bodyPr/>
          <a:lstStyle/>
          <a:p>
            <a:endParaRPr lang="da-DK"/>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6896" r="6896"/>
          <a:stretch>
            <a:fillRect/>
          </a:stretch>
        </p:blipFill>
        <p:spPr>
          <a:xfrm>
            <a:off x="4387231" y="3929503"/>
            <a:ext cx="9743290" cy="6357497"/>
          </a:xfrm>
          <a:prstGeom prst="rect">
            <a:avLst/>
          </a:prstGeom>
        </p:spPr>
      </p:pic>
      <p:sp>
        <p:nvSpPr>
          <p:cNvPr id="6" name="Freeform 6"/>
          <p:cNvSpPr/>
          <p:nvPr/>
        </p:nvSpPr>
        <p:spPr>
          <a:xfrm>
            <a:off x="14130521" y="3929503"/>
            <a:ext cx="4673205" cy="3109628"/>
          </a:xfrm>
          <a:custGeom>
            <a:avLst/>
            <a:gdLst/>
            <a:ahLst/>
            <a:cxnLst/>
            <a:rect l="l" t="t" r="r" b="b"/>
            <a:pathLst>
              <a:path w="4673205" h="3109628">
                <a:moveTo>
                  <a:pt x="0" y="0"/>
                </a:moveTo>
                <a:lnTo>
                  <a:pt x="4673205" y="0"/>
                </a:lnTo>
                <a:lnTo>
                  <a:pt x="4673205" y="3109628"/>
                </a:lnTo>
                <a:lnTo>
                  <a:pt x="0" y="3109628"/>
                </a:lnTo>
                <a:lnTo>
                  <a:pt x="0" y="0"/>
                </a:lnTo>
                <a:close/>
              </a:path>
            </a:pathLst>
          </a:custGeom>
          <a:blipFill>
            <a:blip r:embed="rId7"/>
            <a:stretch>
              <a:fillRect/>
            </a:stretch>
          </a:blipFill>
        </p:spPr>
        <p:txBody>
          <a:bodyPr/>
          <a:lstStyle/>
          <a:p>
            <a:endParaRPr lang="da-DK"/>
          </a:p>
        </p:txBody>
      </p:sp>
      <p:sp>
        <p:nvSpPr>
          <p:cNvPr id="7" name="TextBox 7"/>
          <p:cNvSpPr txBox="1"/>
          <p:nvPr/>
        </p:nvSpPr>
        <p:spPr>
          <a:xfrm>
            <a:off x="5038769" y="43157"/>
            <a:ext cx="7543165"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About the fortress</a:t>
            </a:r>
          </a:p>
        </p:txBody>
      </p:sp>
      <p:sp>
        <p:nvSpPr>
          <p:cNvPr id="8" name="TextBox 8"/>
          <p:cNvSpPr txBox="1"/>
          <p:nvPr/>
        </p:nvSpPr>
        <p:spPr>
          <a:xfrm>
            <a:off x="5038769" y="1245187"/>
            <a:ext cx="10874975" cy="3206006"/>
          </a:xfrm>
          <a:prstGeom prst="rect">
            <a:avLst/>
          </a:prstGeom>
        </p:spPr>
        <p:txBody>
          <a:bodyPr lIns="0" tIns="0" rIns="0" bIns="0" rtlCol="0" anchor="t">
            <a:spAutoFit/>
          </a:bodyPr>
          <a:lstStyle/>
          <a:p>
            <a:pPr algn="l">
              <a:lnSpc>
                <a:spcPts val="5039"/>
              </a:lnSpc>
            </a:pPr>
            <a:r>
              <a:rPr lang="en-US" sz="3599" dirty="0">
                <a:solidFill>
                  <a:srgbClr val="222222"/>
                </a:solidFill>
                <a:latin typeface="Sukar"/>
                <a:ea typeface="Sukar"/>
                <a:cs typeface="Sukar"/>
                <a:sym typeface="Sukar"/>
              </a:rPr>
              <a:t>The fortress is still very much intact because it has never been part of a war. Uniquely, the double 15 cm cannon turret is fully functional. All guests are allowed to push it into position, and the cannons are fired once a month.</a:t>
            </a:r>
          </a:p>
          <a:p>
            <a:pPr algn="l">
              <a:lnSpc>
                <a:spcPts val="5039"/>
              </a:lnSpc>
            </a:pPr>
            <a:endParaRPr lang="en-US" sz="3599" dirty="0">
              <a:solidFill>
                <a:srgbClr val="222222"/>
              </a:solidFill>
              <a:latin typeface="Sukar"/>
              <a:ea typeface="Sukar"/>
              <a:cs typeface="Sukar"/>
              <a:sym typeface="Sukar"/>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sp>
        <p:nvSpPr>
          <p:cNvPr id="7" name="TextBox 7"/>
          <p:cNvSpPr txBox="1"/>
          <p:nvPr/>
        </p:nvSpPr>
        <p:spPr>
          <a:xfrm>
            <a:off x="1129879" y="342900"/>
            <a:ext cx="7543165" cy="1076128"/>
          </a:xfrm>
          <a:prstGeom prst="rect">
            <a:avLst/>
          </a:prstGeom>
        </p:spPr>
        <p:txBody>
          <a:bodyPr lIns="0" tIns="0" rIns="0" bIns="0" rtlCol="0" anchor="t">
            <a:spAutoFit/>
          </a:bodyPr>
          <a:lstStyle/>
          <a:p>
            <a:pPr algn="l">
              <a:lnSpc>
                <a:spcPts val="9239"/>
              </a:lnSpc>
            </a:pPr>
            <a:r>
              <a:rPr lang="en-US" sz="6599" dirty="0">
                <a:solidFill>
                  <a:srgbClr val="222222"/>
                </a:solidFill>
                <a:latin typeface="Playfair Display"/>
                <a:ea typeface="Playfair Display"/>
                <a:cs typeface="Playfair Display"/>
                <a:sym typeface="Playfair Display"/>
              </a:rPr>
              <a:t>Our exhibitions</a:t>
            </a:r>
          </a:p>
        </p:txBody>
      </p:sp>
      <p:pic>
        <p:nvPicPr>
          <p:cNvPr id="9" name="Billede 8" descr="Sanitetsudstilling æter">
            <a:extLst>
              <a:ext uri="{FF2B5EF4-FFF2-40B4-BE49-F238E27FC236}">
                <a16:creationId xmlns:a16="http://schemas.microsoft.com/office/drawing/2014/main" id="{DC7B03F2-DCCD-C9D6-41CC-C7D7AFC93B1C}"/>
              </a:ext>
            </a:extLst>
          </p:cNvPr>
          <p:cNvPicPr>
            <a:picLocks noGrp="1" noChangeAspect="1"/>
          </p:cNvPicPr>
          <p:nvPr isPhoto="1"/>
        </p:nvPicPr>
        <p:blipFill>
          <a:blip r:embed="rId2" cstate="print">
            <a:extLst>
              <a:ext uri="{28A0092B-C50C-407E-A947-70E740481C1C}">
                <a14:useLocalDpi xmlns:a14="http://schemas.microsoft.com/office/drawing/2010/main" val="0"/>
              </a:ext>
            </a:extLst>
          </a:blip>
          <a:stretch>
            <a:fillRect/>
          </a:stretch>
        </p:blipFill>
        <p:spPr>
          <a:xfrm>
            <a:off x="10345784" y="588479"/>
            <a:ext cx="6749210" cy="8998947"/>
          </a:xfrm>
          <a:prstGeom prst="rect">
            <a:avLst/>
          </a:prstGeom>
        </p:spPr>
      </p:pic>
      <p:pic>
        <p:nvPicPr>
          <p:cNvPr id="10" name="Billede 9" descr="Garderhøjfortet uniformer">
            <a:extLst>
              <a:ext uri="{FF2B5EF4-FFF2-40B4-BE49-F238E27FC236}">
                <a16:creationId xmlns:a16="http://schemas.microsoft.com/office/drawing/2014/main" id="{A327EDDC-FA42-A2CA-38DD-0F45AAE933FF}"/>
              </a:ext>
            </a:extLst>
          </p:cNvPr>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r="1" b="28027"/>
          <a:stretch/>
        </p:blipFill>
        <p:spPr>
          <a:xfrm>
            <a:off x="1185863" y="1875995"/>
            <a:ext cx="7842426" cy="3767714"/>
          </a:xfrm>
          <a:prstGeom prst="rect">
            <a:avLst/>
          </a:prstGeom>
        </p:spPr>
      </p:pic>
      <p:pic>
        <p:nvPicPr>
          <p:cNvPr id="11" name="Billede 10" descr="Uniformsustilling">
            <a:extLst>
              <a:ext uri="{FF2B5EF4-FFF2-40B4-BE49-F238E27FC236}">
                <a16:creationId xmlns:a16="http://schemas.microsoft.com/office/drawing/2014/main" id="{E948E04B-898D-A609-858D-CCEF3855FF5B}"/>
              </a:ext>
            </a:extLst>
          </p:cNvPr>
          <p:cNvPicPr>
            <a:picLocks noGrp="1" noChangeAspect="1"/>
          </p:cNvPicPr>
          <p:nvPr isPhoto="1"/>
        </p:nvPicPr>
        <p:blipFill rotWithShape="1">
          <a:blip r:embed="rId4" cstate="print">
            <a:extLst>
              <a:ext uri="{28A0092B-C50C-407E-A947-70E740481C1C}">
                <a14:useLocalDpi xmlns:a14="http://schemas.microsoft.com/office/drawing/2010/main" val="0"/>
              </a:ext>
            </a:extLst>
          </a:blip>
          <a:srcRect t="13120" r="1" b="14636"/>
          <a:stretch/>
        </p:blipFill>
        <p:spPr>
          <a:xfrm>
            <a:off x="1185863" y="5819713"/>
            <a:ext cx="7842426" cy="3767714"/>
          </a:xfrm>
          <a:prstGeom prst="rect">
            <a:avLst/>
          </a:prstGeom>
        </p:spPr>
      </p:pic>
    </p:spTree>
    <p:extLst>
      <p:ext uri="{BB962C8B-B14F-4D97-AF65-F5344CB8AC3E}">
        <p14:creationId xmlns:p14="http://schemas.microsoft.com/office/powerpoint/2010/main" val="1579751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a:extLst>
            <a:ext uri="{FF2B5EF4-FFF2-40B4-BE49-F238E27FC236}">
              <a16:creationId xmlns:a16="http://schemas.microsoft.com/office/drawing/2014/main" id="{00C68D17-D763-EFD8-47D4-7908E5E5E9F9}"/>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8C0980C1-E234-2524-B37F-B441CC98E80E}"/>
              </a:ext>
            </a:extLst>
          </p:cNvPr>
          <p:cNvSpPr txBox="1"/>
          <p:nvPr/>
        </p:nvSpPr>
        <p:spPr>
          <a:xfrm>
            <a:off x="1185863" y="621750"/>
            <a:ext cx="7543165" cy="1076128"/>
          </a:xfrm>
          <a:prstGeom prst="rect">
            <a:avLst/>
          </a:prstGeom>
        </p:spPr>
        <p:txBody>
          <a:bodyPr lIns="0" tIns="0" rIns="0" bIns="0" rtlCol="0" anchor="t">
            <a:spAutoFit/>
          </a:bodyPr>
          <a:lstStyle/>
          <a:p>
            <a:pPr algn="l">
              <a:lnSpc>
                <a:spcPts val="9239"/>
              </a:lnSpc>
            </a:pPr>
            <a:r>
              <a:rPr lang="en-US" sz="6599" dirty="0">
                <a:solidFill>
                  <a:srgbClr val="222222"/>
                </a:solidFill>
                <a:latin typeface="Playfair Display"/>
                <a:ea typeface="Playfair Display"/>
                <a:cs typeface="Playfair Display"/>
                <a:sym typeface="Playfair Display"/>
              </a:rPr>
              <a:t>Our exhibitions</a:t>
            </a:r>
          </a:p>
        </p:txBody>
      </p:sp>
      <p:pic>
        <p:nvPicPr>
          <p:cNvPr id="2" name="Billede 1" descr="Legekanon 2">
            <a:extLst>
              <a:ext uri="{FF2B5EF4-FFF2-40B4-BE49-F238E27FC236}">
                <a16:creationId xmlns:a16="http://schemas.microsoft.com/office/drawing/2014/main" id="{D80CA11B-7DDB-DBC4-1CD7-4D996E3EF09D}"/>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l="4742" r="6529"/>
          <a:stretch/>
        </p:blipFill>
        <p:spPr>
          <a:xfrm>
            <a:off x="10756409" y="544161"/>
            <a:ext cx="6838407" cy="5125212"/>
          </a:xfrm>
          <a:prstGeom prst="rect">
            <a:avLst/>
          </a:prstGeom>
        </p:spPr>
      </p:pic>
      <p:pic>
        <p:nvPicPr>
          <p:cNvPr id="3" name="Billede 2" descr="Signalkontor 2 Thomas Cato">
            <a:extLst>
              <a:ext uri="{FF2B5EF4-FFF2-40B4-BE49-F238E27FC236}">
                <a16:creationId xmlns:a16="http://schemas.microsoft.com/office/drawing/2014/main" id="{9C278A86-7504-6B6E-D2A3-2C6E36908E5F}"/>
              </a:ext>
            </a:extLst>
          </p:cNvPr>
          <p:cNvPicPr>
            <a:picLocks noGrp="1" noChangeAspect="1"/>
          </p:cNvPicPr>
          <p:nvPr isPhoto="1"/>
        </p:nvPicPr>
        <p:blipFill rotWithShape="1">
          <a:blip r:embed="rId3" cstate="print">
            <a:extLst>
              <a:ext uri="{28A0092B-C50C-407E-A947-70E740481C1C}">
                <a14:useLocalDpi xmlns:a14="http://schemas.microsoft.com/office/drawing/2010/main" val="0"/>
              </a:ext>
            </a:extLst>
          </a:blip>
          <a:srcRect t="1" r="1" b="28026"/>
          <a:stretch/>
        </p:blipFill>
        <p:spPr>
          <a:xfrm>
            <a:off x="9752393" y="5918455"/>
            <a:ext cx="7842423" cy="3767714"/>
          </a:xfrm>
          <a:prstGeom prst="rect">
            <a:avLst/>
          </a:prstGeom>
        </p:spPr>
      </p:pic>
      <p:pic>
        <p:nvPicPr>
          <p:cNvPr id="4" name="Billede 3" descr="Børn i gymnastiksal">
            <a:extLst>
              <a:ext uri="{FF2B5EF4-FFF2-40B4-BE49-F238E27FC236}">
                <a16:creationId xmlns:a16="http://schemas.microsoft.com/office/drawing/2014/main" id="{788F1A32-C7F8-5538-ED57-15E39BAF0AC5}"/>
              </a:ext>
            </a:extLst>
          </p:cNvPr>
          <p:cNvPicPr>
            <a:picLocks noGrp="1" noChangeAspect="1"/>
          </p:cNvPicPr>
          <p:nvPr isPhoto="1"/>
        </p:nvPicPr>
        <p:blipFill rotWithShape="1">
          <a:blip r:embed="rId4" cstate="print">
            <a:extLst>
              <a:ext uri="{28A0092B-C50C-407E-A947-70E740481C1C}">
                <a14:useLocalDpi xmlns:a14="http://schemas.microsoft.com/office/drawing/2010/main" val="0"/>
              </a:ext>
            </a:extLst>
          </a:blip>
          <a:srcRect t="13025" r="1" b="15002"/>
          <a:stretch/>
        </p:blipFill>
        <p:spPr>
          <a:xfrm>
            <a:off x="1185863" y="1953392"/>
            <a:ext cx="7798884" cy="3746795"/>
          </a:xfrm>
          <a:prstGeom prst="rect">
            <a:avLst/>
          </a:prstGeom>
        </p:spPr>
      </p:pic>
      <p:pic>
        <p:nvPicPr>
          <p:cNvPr id="5" name="Billede 4" descr="Kanontårn">
            <a:extLst>
              <a:ext uri="{FF2B5EF4-FFF2-40B4-BE49-F238E27FC236}">
                <a16:creationId xmlns:a16="http://schemas.microsoft.com/office/drawing/2014/main" id="{C26C1493-6892-D62C-1C1D-DC6871EB7AAA}"/>
              </a:ext>
            </a:extLst>
          </p:cNvPr>
          <p:cNvPicPr>
            <a:picLocks noGrp="1" noChangeAspect="1"/>
          </p:cNvPicPr>
          <p:nvPr isPhoto="1"/>
        </p:nvPicPr>
        <p:blipFill rotWithShape="1">
          <a:blip r:embed="rId5" cstate="print">
            <a:extLst>
              <a:ext uri="{28A0092B-C50C-407E-A947-70E740481C1C}">
                <a14:useLocalDpi xmlns:a14="http://schemas.microsoft.com/office/drawing/2010/main" val="0"/>
              </a:ext>
            </a:extLst>
          </a:blip>
          <a:srcRect t="25642" r="1" b="2385"/>
          <a:stretch/>
        </p:blipFill>
        <p:spPr>
          <a:xfrm>
            <a:off x="1185863" y="5918455"/>
            <a:ext cx="7798884" cy="3746795"/>
          </a:xfrm>
          <a:prstGeom prst="rect">
            <a:avLst/>
          </a:prstGeom>
        </p:spPr>
      </p:pic>
    </p:spTree>
    <p:extLst>
      <p:ext uri="{BB962C8B-B14F-4D97-AF65-F5344CB8AC3E}">
        <p14:creationId xmlns:p14="http://schemas.microsoft.com/office/powerpoint/2010/main" val="3941275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2F2"/>
        </a:solidFill>
        <a:effectLst/>
      </p:bgPr>
    </p:bg>
    <p:spTree>
      <p:nvGrpSpPr>
        <p:cNvPr id="1" name=""/>
        <p:cNvGrpSpPr/>
        <p:nvPr/>
      </p:nvGrpSpPr>
      <p:grpSpPr>
        <a:xfrm>
          <a:off x="0" y="0"/>
          <a:ext cx="0" cy="0"/>
          <a:chOff x="0" y="0"/>
          <a:chExt cx="0" cy="0"/>
        </a:xfrm>
      </p:grpSpPr>
      <p:grpSp>
        <p:nvGrpSpPr>
          <p:cNvPr id="2" name="Group 2"/>
          <p:cNvGrpSpPr/>
          <p:nvPr/>
        </p:nvGrpSpPr>
        <p:grpSpPr>
          <a:xfrm>
            <a:off x="534953" y="466967"/>
            <a:ext cx="7788063" cy="9353066"/>
            <a:chOff x="0" y="0"/>
            <a:chExt cx="10384083" cy="12470755"/>
          </a:xfrm>
        </p:grpSpPr>
        <p:pic>
          <p:nvPicPr>
            <p:cNvPr id="3" name="Picture 3"/>
            <p:cNvPicPr>
              <a:picLocks noChangeAspect="1"/>
            </p:cNvPicPr>
            <p:nvPr/>
          </p:nvPicPr>
          <p:blipFill>
            <a:blip r:embed="rId2"/>
            <a:srcRect l="30848" r="30848"/>
            <a:stretch>
              <a:fillRect/>
            </a:stretch>
          </p:blipFill>
          <p:spPr>
            <a:xfrm>
              <a:off x="0" y="0"/>
              <a:ext cx="10384083" cy="12470755"/>
            </a:xfrm>
            <a:prstGeom prst="rect">
              <a:avLst/>
            </a:prstGeom>
          </p:spPr>
        </p:pic>
      </p:grpSp>
      <p:sp>
        <p:nvSpPr>
          <p:cNvPr id="6" name="Freeform 6"/>
          <p:cNvSpPr/>
          <p:nvPr/>
        </p:nvSpPr>
        <p:spPr>
          <a:xfrm>
            <a:off x="8610600" y="3543300"/>
            <a:ext cx="9142447" cy="6276733"/>
          </a:xfrm>
          <a:custGeom>
            <a:avLst/>
            <a:gdLst/>
            <a:ahLst/>
            <a:cxnLst/>
            <a:rect l="l" t="t" r="r" b="b"/>
            <a:pathLst>
              <a:path w="8609047" h="5617403">
                <a:moveTo>
                  <a:pt x="0" y="0"/>
                </a:moveTo>
                <a:lnTo>
                  <a:pt x="8609047" y="0"/>
                </a:lnTo>
                <a:lnTo>
                  <a:pt x="8609047" y="5617403"/>
                </a:lnTo>
                <a:lnTo>
                  <a:pt x="0" y="5617403"/>
                </a:lnTo>
                <a:lnTo>
                  <a:pt x="0" y="0"/>
                </a:lnTo>
                <a:close/>
              </a:path>
            </a:pathLst>
          </a:custGeom>
          <a:blipFill>
            <a:blip r:embed="rId3"/>
            <a:stretch>
              <a:fillRect/>
            </a:stretch>
          </a:blipFill>
        </p:spPr>
        <p:txBody>
          <a:bodyPr/>
          <a:lstStyle/>
          <a:p>
            <a:endParaRPr lang="da-DK"/>
          </a:p>
        </p:txBody>
      </p:sp>
      <p:sp>
        <p:nvSpPr>
          <p:cNvPr id="7" name="TextBox 7"/>
          <p:cNvSpPr txBox="1"/>
          <p:nvPr/>
        </p:nvSpPr>
        <p:spPr>
          <a:xfrm>
            <a:off x="1028700" y="904875"/>
            <a:ext cx="5115992" cy="1127760"/>
          </a:xfrm>
          <a:prstGeom prst="rect">
            <a:avLst/>
          </a:prstGeom>
        </p:spPr>
        <p:txBody>
          <a:bodyPr lIns="0" tIns="0" rIns="0" bIns="0" rtlCol="0" anchor="t">
            <a:spAutoFit/>
          </a:bodyPr>
          <a:lstStyle/>
          <a:p>
            <a:pPr algn="l">
              <a:lnSpc>
                <a:spcPts val="9239"/>
              </a:lnSpc>
            </a:pPr>
            <a:r>
              <a:rPr lang="en-US" sz="6599">
                <a:solidFill>
                  <a:srgbClr val="222222"/>
                </a:solidFill>
                <a:latin typeface="Playfair Display"/>
                <a:ea typeface="Playfair Display"/>
                <a:cs typeface="Playfair Display"/>
                <a:sym typeface="Playfair Display"/>
              </a:rPr>
              <a:t>Our activities</a:t>
            </a:r>
          </a:p>
        </p:txBody>
      </p:sp>
      <p:sp>
        <p:nvSpPr>
          <p:cNvPr id="8" name="TextBox 8"/>
          <p:cNvSpPr txBox="1"/>
          <p:nvPr/>
        </p:nvSpPr>
        <p:spPr>
          <a:xfrm>
            <a:off x="8789253" y="-150214"/>
            <a:ext cx="8761003" cy="3539430"/>
          </a:xfrm>
          <a:prstGeom prst="rect">
            <a:avLst/>
          </a:prstGeom>
        </p:spPr>
        <p:txBody>
          <a:bodyPr wrap="square" lIns="0" tIns="0" rIns="0" bIns="0" rtlCol="0" anchor="t">
            <a:spAutoFit/>
          </a:bodyPr>
          <a:lstStyle/>
          <a:p>
            <a:pPr algn="l">
              <a:lnSpc>
                <a:spcPts val="4619"/>
              </a:lnSpc>
            </a:pPr>
            <a:endParaRPr dirty="0"/>
          </a:p>
          <a:p>
            <a:pPr algn="l">
              <a:lnSpc>
                <a:spcPts val="4619"/>
              </a:lnSpc>
            </a:pPr>
            <a:r>
              <a:rPr lang="en-US" sz="3299" dirty="0">
                <a:solidFill>
                  <a:srgbClr val="222222"/>
                </a:solidFill>
                <a:latin typeface="Sukar"/>
                <a:ea typeface="Sukar"/>
                <a:cs typeface="Sukar"/>
                <a:sym typeface="Sukar"/>
              </a:rPr>
              <a:t>We do many different activities at the fortress, all of which convey the history of the place - but in different ways.</a:t>
            </a:r>
          </a:p>
          <a:p>
            <a:pPr algn="l">
              <a:lnSpc>
                <a:spcPts val="4619"/>
              </a:lnSpc>
            </a:pPr>
            <a:endParaRPr lang="en-US" sz="3299" dirty="0">
              <a:solidFill>
                <a:srgbClr val="222222"/>
              </a:solidFill>
              <a:latin typeface="Sukar"/>
              <a:ea typeface="Sukar"/>
              <a:cs typeface="Sukar"/>
              <a:sym typeface="Sukar"/>
            </a:endParaRPr>
          </a:p>
          <a:p>
            <a:pPr algn="l">
              <a:lnSpc>
                <a:spcPts val="4619"/>
              </a:lnSpc>
            </a:pPr>
            <a:endParaRPr lang="en-US" sz="3299" dirty="0">
              <a:solidFill>
                <a:srgbClr val="222222"/>
              </a:solidFill>
              <a:latin typeface="Sukar"/>
              <a:ea typeface="Sukar"/>
              <a:cs typeface="Sukar"/>
              <a:sym typeface="Sukar"/>
            </a:endParaRPr>
          </a:p>
        </p:txBody>
      </p:sp>
      <p:sp>
        <p:nvSpPr>
          <p:cNvPr id="9" name="TextBox 9"/>
          <p:cNvSpPr txBox="1"/>
          <p:nvPr/>
        </p:nvSpPr>
        <p:spPr>
          <a:xfrm>
            <a:off x="14249400" y="9013152"/>
            <a:ext cx="3300857" cy="421526"/>
          </a:xfrm>
          <a:prstGeom prst="rect">
            <a:avLst/>
          </a:prstGeom>
        </p:spPr>
        <p:txBody>
          <a:bodyPr wrap="square" lIns="0" tIns="0" rIns="0" bIns="0" rtlCol="0" anchor="t">
            <a:spAutoFit/>
          </a:bodyPr>
          <a:lstStyle/>
          <a:p>
            <a:pPr algn="ctr">
              <a:lnSpc>
                <a:spcPts val="3635"/>
              </a:lnSpc>
              <a:spcBef>
                <a:spcPct val="0"/>
              </a:spcBef>
            </a:pPr>
            <a:r>
              <a:rPr lang="en-US" sz="2597" dirty="0">
                <a:solidFill>
                  <a:srgbClr val="222222"/>
                </a:solidFill>
                <a:latin typeface="Playfair Display"/>
                <a:ea typeface="Playfair Display"/>
                <a:cs typeface="Playfair Display"/>
                <a:sym typeface="Playfair Display"/>
              </a:rPr>
              <a:t>16502 guests in 2024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706</Words>
  <Application>Microsoft Office PowerPoint</Application>
  <PresentationFormat>Custom</PresentationFormat>
  <Paragraphs>76</Paragraphs>
  <Slides>18</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Playfair Display Bold</vt:lpstr>
      <vt:lpstr>Berlingske Sans Extrabold</vt:lpstr>
      <vt:lpstr>Open Sans Bold</vt:lpstr>
      <vt:lpstr>Sukar</vt:lpstr>
      <vt:lpstr>Playfair Display</vt:lpstr>
      <vt:lpstr>Calibri</vt:lpstr>
      <vt:lpstr>Sukar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EFFORTS Presentation 2025</dc:title>
  <dc:creator>Kristine Klinkhammer Adler-Nissen (KKAN)</dc:creator>
  <cp:lastModifiedBy>Rafael Deroo</cp:lastModifiedBy>
  <cp:revision>3</cp:revision>
  <dcterms:created xsi:type="dcterms:W3CDTF">2006-08-16T00:00:00Z</dcterms:created>
  <dcterms:modified xsi:type="dcterms:W3CDTF">2025-12-02T08:40:56Z</dcterms:modified>
  <dc:identifier>DAG5-FxmZQQ</dc:identifier>
</cp:coreProperties>
</file>