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71" r:id="rId15"/>
    <p:sldId id="268" r:id="rId16"/>
    <p:sldId id="257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D4A-708C-4597-AA33-301BEF59A161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C741-3593-4B75-B766-7FB5082268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D4A-708C-4597-AA33-301BEF59A161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C741-3593-4B75-B766-7FB5082268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63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D4A-708C-4597-AA33-301BEF59A161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C741-3593-4B75-B766-7FB5082268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87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D4A-708C-4597-AA33-301BEF59A161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C741-3593-4B75-B766-7FB5082268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32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D4A-708C-4597-AA33-301BEF59A161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C741-3593-4B75-B766-7FB5082268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708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D4A-708C-4597-AA33-301BEF59A161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C741-3593-4B75-B766-7FB5082268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23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D4A-708C-4597-AA33-301BEF59A161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C741-3593-4B75-B766-7FB5082268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135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D4A-708C-4597-AA33-301BEF59A161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C741-3593-4B75-B766-7FB5082268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714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D4A-708C-4597-AA33-301BEF59A161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C741-3593-4B75-B766-7FB5082268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19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D4A-708C-4597-AA33-301BEF59A161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C741-3593-4B75-B766-7FB5082268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478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D4A-708C-4597-AA33-301BEF59A161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C741-3593-4B75-B766-7FB5082268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94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FD4A-708C-4597-AA33-301BEF59A161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C741-3593-4B75-B766-7FB5082268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273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2276872"/>
            <a:ext cx="9144000" cy="1872208"/>
          </a:xfrm>
          <a:prstGeom prst="rect">
            <a:avLst/>
          </a:prstGeom>
          <a:solidFill>
            <a:srgbClr val="20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Beta: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Concept for a Digital Museum of Ukrainian Urbanism</a:t>
            </a:r>
            <a:endParaRPr lang="uk-UA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D:\diana\1-12-25\logo effo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91956"/>
            <a:ext cx="1461371" cy="12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06" y="457442"/>
            <a:ext cx="3337006" cy="141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5" y="6338033"/>
            <a:ext cx="638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04C9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Travelling Congress 2025 `</a:t>
            </a:r>
            <a:r>
              <a:rPr lang="en-US" dirty="0">
                <a:solidFill>
                  <a:srgbClr val="204C9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204C9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nspiring across borders`</a:t>
            </a:r>
            <a:endParaRPr lang="uk-UA" dirty="0">
              <a:solidFill>
                <a:srgbClr val="204C9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851" y="4217648"/>
            <a:ext cx="7958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+ European Identity: Urban development of Historic Fortified Cities in Ukraine</a:t>
            </a:r>
          </a:p>
          <a:p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+ Methods of Interpretation and Commemoration</a:t>
            </a:r>
            <a:endParaRPr lang="uk-UA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 flipH="1">
            <a:off x="2" y="6522699"/>
            <a:ext cx="1835694" cy="0"/>
          </a:xfrm>
          <a:prstGeom prst="line">
            <a:avLst/>
          </a:prstGeom>
          <a:ln>
            <a:solidFill>
              <a:srgbClr val="204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 flipH="1">
            <a:off x="7524328" y="6522699"/>
            <a:ext cx="1619674" cy="0"/>
          </a:xfrm>
          <a:prstGeom prst="line">
            <a:avLst/>
          </a:prstGeom>
          <a:ln>
            <a:solidFill>
              <a:srgbClr val="204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58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4136" y="40466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04C9C"/>
                </a:solidFill>
                <a:latin typeface="Arial Black" panose="020B0A04020102020204" pitchFamily="34" charset="0"/>
              </a:rPr>
              <a:t>Beta: A Digital Museum [Center] of the History of Urban Planning in Ukraine. Our future plans:</a:t>
            </a:r>
            <a:endParaRPr lang="en-US" sz="2400" dirty="0">
              <a:solidFill>
                <a:srgbClr val="204C9C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29" y="1556792"/>
            <a:ext cx="516283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571" y="1556792"/>
            <a:ext cx="24482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1. Idea</a:t>
            </a:r>
            <a:endParaRPr lang="uk-UA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571" y="2347022"/>
            <a:ext cx="2448272" cy="369332"/>
          </a:xfrm>
          <a:prstGeom prst="rect">
            <a:avLst/>
          </a:prstGeom>
          <a:solidFill>
            <a:srgbClr val="92D050"/>
          </a:solidFill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2. </a:t>
            </a:r>
            <a:r>
              <a:rPr lang="en-US" b="1" dirty="0" smtClean="0">
                <a:latin typeface="Arial Narrow" panose="020B0606020202030204" pitchFamily="34" charset="0"/>
              </a:rPr>
              <a:t>Concept</a:t>
            </a:r>
            <a:endParaRPr lang="uk-UA" b="1" dirty="0" smtClean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571" y="3137252"/>
            <a:ext cx="2448272" cy="369332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3. </a:t>
            </a:r>
            <a:r>
              <a:rPr lang="en-US" b="1" dirty="0" smtClean="0">
                <a:latin typeface="Arial Narrow" panose="020B0606020202030204" pitchFamily="34" charset="0"/>
              </a:rPr>
              <a:t>Resource search</a:t>
            </a:r>
            <a:endParaRPr lang="uk-UA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571" y="3927482"/>
            <a:ext cx="24482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4. Planning</a:t>
            </a:r>
            <a:endParaRPr lang="uk-UA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571" y="4717712"/>
            <a:ext cx="24482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5. Implementation</a:t>
            </a:r>
            <a:endParaRPr lang="uk-UA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571" y="5507940"/>
            <a:ext cx="24482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6. Assessment</a:t>
            </a:r>
            <a:endParaRPr lang="uk-UA" b="1" dirty="0">
              <a:latin typeface="Arial Narrow" panose="020B0606020202030204" pitchFamily="34" charset="0"/>
            </a:endParaRPr>
          </a:p>
        </p:txBody>
      </p:sp>
      <p:sp>
        <p:nvSpPr>
          <p:cNvPr id="7" name="Стрілка вниз 6"/>
          <p:cNvSpPr/>
          <p:nvPr/>
        </p:nvSpPr>
        <p:spPr>
          <a:xfrm>
            <a:off x="1570936" y="1950840"/>
            <a:ext cx="288032" cy="28617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низ 13"/>
          <p:cNvSpPr/>
          <p:nvPr/>
        </p:nvSpPr>
        <p:spPr>
          <a:xfrm>
            <a:off x="1570936" y="5087044"/>
            <a:ext cx="288032" cy="28617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низ 14"/>
          <p:cNvSpPr/>
          <p:nvPr/>
        </p:nvSpPr>
        <p:spPr>
          <a:xfrm>
            <a:off x="1570936" y="4302993"/>
            <a:ext cx="288032" cy="28617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ілка вниз 15"/>
          <p:cNvSpPr/>
          <p:nvPr/>
        </p:nvSpPr>
        <p:spPr>
          <a:xfrm>
            <a:off x="1570936" y="3518942"/>
            <a:ext cx="288032" cy="28617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 вниз 16"/>
          <p:cNvSpPr/>
          <p:nvPr/>
        </p:nvSpPr>
        <p:spPr>
          <a:xfrm>
            <a:off x="1570936" y="2734891"/>
            <a:ext cx="288032" cy="286174"/>
          </a:xfrm>
          <a:prstGeom prst="downArrow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736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4136" y="40466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04C9C"/>
                </a:solidFill>
                <a:latin typeface="Arial Black" panose="020B0A04020102020204" pitchFamily="34" charset="0"/>
              </a:rPr>
              <a:t>Beta: A Digital Museum [Center] of the History of Urban Planning in Ukraine. Our partners:</a:t>
            </a:r>
            <a:endParaRPr lang="en-US" sz="2400" dirty="0">
              <a:solidFill>
                <a:srgbClr val="204C9C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0" y="1444625"/>
            <a:ext cx="840105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95536" y="56629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04C9C"/>
                </a:solidFill>
                <a:latin typeface="Arial Narrow" panose="020B0606020202030204" pitchFamily="34" charset="0"/>
              </a:rPr>
              <a:t>This list will definitely be expanded in the future.</a:t>
            </a:r>
            <a:endParaRPr lang="uk-UA" dirty="0">
              <a:solidFill>
                <a:srgbClr val="204C9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7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0" y="404664"/>
            <a:ext cx="9144000" cy="620489"/>
          </a:xfrm>
          <a:prstGeom prst="rect">
            <a:avLst/>
          </a:prstGeom>
          <a:solidFill>
            <a:srgbClr val="20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392144" y="484075"/>
            <a:ext cx="7271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CREATIVE TEAMAND THE NULP STARTUP</a:t>
            </a:r>
            <a:endParaRPr lang="uk-UA" sz="2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3896" y="2420888"/>
            <a:ext cx="3402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Technologies Used by the Museum:</a:t>
            </a:r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12350" y="2924944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Digitization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of preserved fragments (</a:t>
            </a:r>
            <a:r>
              <a:rPr lang="en-US" dirty="0" err="1">
                <a:latin typeface="Arial Narrow" panose="020B0606020202030204" pitchFamily="34" charset="0"/>
                <a:cs typeface="Arial" panose="020B0604020202020204" pitchFamily="34" charset="0"/>
              </a:rPr>
              <a:t>LiDAR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, photogrammetry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en-US" dirty="0" smtClean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3D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modeling of development stages and lost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elements</a:t>
            </a:r>
          </a:p>
          <a:p>
            <a:pPr marL="285750" indent="-285750">
              <a:buFontTx/>
              <a:buChar char="-"/>
            </a:pPr>
            <a:endParaRPr lang="en-US" dirty="0" smtClean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3D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printing, lenticular printing, video mapping,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holograms</a:t>
            </a:r>
          </a:p>
          <a:p>
            <a:pPr marL="285750" indent="-285750">
              <a:buFontTx/>
              <a:buChar char="-"/>
            </a:pPr>
            <a:endParaRPr lang="en-US" dirty="0" smtClean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Integration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into augmented, and virtual reality (XR/AR/VR)</a:t>
            </a:r>
            <a:endParaRPr lang="en-US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586440" y="1412776"/>
            <a:ext cx="7886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 Narrow" panose="020B0606020202030204" pitchFamily="34" charset="0"/>
              </a:rPr>
              <a:t>A </a:t>
            </a:r>
            <a:r>
              <a:rPr lang="uk-UA" b="1" dirty="0" err="1">
                <a:latin typeface="Arial Narrow" panose="020B0606020202030204" pitchFamily="34" charset="0"/>
              </a:rPr>
              <a:t>startup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proposing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the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creation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of</a:t>
            </a:r>
            <a:r>
              <a:rPr lang="uk-UA" b="1" dirty="0">
                <a:latin typeface="Arial Narrow" panose="020B0606020202030204" pitchFamily="34" charset="0"/>
              </a:rPr>
              <a:t> a </a:t>
            </a:r>
            <a:r>
              <a:rPr lang="uk-UA" b="1" dirty="0" err="1">
                <a:latin typeface="Arial Narrow" panose="020B0606020202030204" pitchFamily="34" charset="0"/>
              </a:rPr>
              <a:t>team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specializing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in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the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full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digitization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cycle</a:t>
            </a:r>
            <a:r>
              <a:rPr lang="uk-UA" b="1" dirty="0">
                <a:latin typeface="Arial Narrow" panose="020B0606020202030204" pitchFamily="34" charset="0"/>
              </a:rPr>
              <a:t>. </a:t>
            </a:r>
            <a:r>
              <a:rPr lang="uk-UA" b="1" dirty="0" err="1">
                <a:latin typeface="Arial Narrow" panose="020B0606020202030204" pitchFamily="34" charset="0"/>
              </a:rPr>
              <a:t>This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will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be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used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for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the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improved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functioning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of</a:t>
            </a:r>
            <a:r>
              <a:rPr lang="uk-UA" b="1" dirty="0">
                <a:latin typeface="Arial Narrow" panose="020B0606020202030204" pitchFamily="34" charset="0"/>
              </a:rPr>
              <a:t> a </a:t>
            </a:r>
            <a:r>
              <a:rPr lang="uk-UA" b="1" dirty="0" err="1">
                <a:latin typeface="Arial Narrow" panose="020B0606020202030204" pitchFamily="34" charset="0"/>
              </a:rPr>
              <a:t>museum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of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b="1" dirty="0" err="1">
                <a:latin typeface="Arial Narrow" panose="020B0606020202030204" pitchFamily="34" charset="0"/>
              </a:rPr>
              <a:t>urbanism</a:t>
            </a:r>
            <a:r>
              <a:rPr lang="uk-UA" b="1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65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0" y="404664"/>
            <a:ext cx="9144000" cy="830996"/>
          </a:xfrm>
          <a:prstGeom prst="rect">
            <a:avLst/>
          </a:prstGeom>
          <a:solidFill>
            <a:srgbClr val="20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304136" y="40466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THE IMAGE OF THE UKRAINIAN HISTORIC CITY – What Is It?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6" y="1412776"/>
            <a:ext cx="8552904" cy="332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95536" y="4744419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Urban Fortification Complex of </a:t>
            </a:r>
            <a:r>
              <a:rPr lang="en-US" sz="14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Ladyzhyn,Vinnytsia</a:t>
            </a:r>
            <a:r>
              <a:rPr lang="en-US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region in 16ᵗʰ century</a:t>
            </a:r>
            <a:endParaRPr lang="en-US" sz="1400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366240" y="472725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Urban Fortification Complex of </a:t>
            </a:r>
            <a:r>
              <a:rPr lang="en-US" sz="14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Bakhmut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, Donetsk region in 18ᵗʰ century.</a:t>
            </a:r>
            <a:endParaRPr lang="en-US" sz="1400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95536" y="558924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The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towns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of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Ladyzhyn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and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Bakhmut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share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a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common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 smtClean="0">
                <a:solidFill>
                  <a:srgbClr val="204C9C"/>
                </a:solidFill>
                <a:latin typeface="Arial Narrow" panose="020B0606020202030204" pitchFamily="34" charset="0"/>
              </a:rPr>
              <a:t>genesis</a:t>
            </a:r>
            <a:r>
              <a:rPr lang="en-US" b="1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 across centuries.</a:t>
            </a:r>
            <a:endParaRPr lang="uk-UA" b="1" dirty="0">
              <a:solidFill>
                <a:srgbClr val="204C9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5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76" y="332656"/>
            <a:ext cx="4796582" cy="168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2" y="497084"/>
            <a:ext cx="30289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76" y="3472707"/>
            <a:ext cx="4796582" cy="174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764056" y="2060569"/>
            <a:ext cx="1293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Bratslav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, Ukraine</a:t>
            </a:r>
            <a:endParaRPr lang="en-US" sz="1400" i="1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764056" y="5221665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Oldenburg, Germany</a:t>
            </a:r>
            <a:endParaRPr lang="en-US" sz="1400" i="1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73872" y="5047374"/>
            <a:ext cx="3028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The Sun Over </a:t>
            </a:r>
            <a:r>
              <a:rPr lang="en-US" sz="14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Bratslav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: How the Empire Extinguished It</a:t>
            </a:r>
            <a:endParaRPr lang="en-US" sz="1400" i="1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764056" y="2564904"/>
            <a:ext cx="4796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The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towns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of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Bratslav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and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Oldenburg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share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common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features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characteristic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of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Central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Europe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573872" y="5733256"/>
            <a:ext cx="702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Based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on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the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twin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cities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concept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,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an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exhibition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could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be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hosted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in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rgbClr val="204C9C"/>
                </a:solidFill>
                <a:latin typeface="Arial Narrow" panose="020B0606020202030204" pitchFamily="34" charset="0"/>
              </a:rPr>
              <a:t>cities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with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similar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structures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and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construction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principles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10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404664"/>
            <a:ext cx="9144000" cy="830996"/>
          </a:xfrm>
          <a:prstGeom prst="rect">
            <a:avLst/>
          </a:prstGeom>
          <a:solidFill>
            <a:srgbClr val="20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53336"/>
            <a:ext cx="5480217" cy="500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04136" y="40466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EFFORTS:UA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Join us on LinkedIn: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LapTopUSA\Downloads\url_qrcodecreator.com_05_05_5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53" y="1336184"/>
            <a:ext cx="2986906" cy="298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62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724128" y="5689378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PhD</a:t>
            </a:r>
            <a:r>
              <a:rPr lang="en-US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n-US" sz="1200" b="1" i="1" dirty="0" err="1">
                <a:latin typeface="Arial Narrow" panose="020B0606020202030204" pitchFamily="34" charset="0"/>
                <a:cs typeface="Arial" panose="020B0604020202020204" pitchFamily="34" charset="0"/>
              </a:rPr>
              <a:t>Illia</a:t>
            </a:r>
            <a:r>
              <a:rPr lang="en-US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err="1">
                <a:latin typeface="Arial Narrow" panose="020B0606020202030204" pitchFamily="34" charset="0"/>
                <a:cs typeface="Arial" panose="020B0604020202020204" pitchFamily="34" charset="0"/>
              </a:rPr>
              <a:t>Lytvynchuk</a:t>
            </a: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The Head of the Border of NGO “EFFORTS:UA</a:t>
            </a:r>
            <a:r>
              <a:rPr lang="en-US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PhD. </a:t>
            </a:r>
            <a:r>
              <a:rPr lang="en-US" sz="1200" b="1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Yuliia</a:t>
            </a:r>
            <a:r>
              <a:rPr lang="en-US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Frolova</a:t>
            </a:r>
            <a:endParaRPr lang="en-US" sz="1200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Master`s </a:t>
            </a:r>
            <a:r>
              <a:rPr lang="en-US" sz="1200" b="1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st</a:t>
            </a:r>
            <a:r>
              <a:rPr lang="en-US" sz="1200" b="1" i="1" dirty="0" err="1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Diana </a:t>
            </a:r>
            <a:r>
              <a:rPr lang="en-US" sz="1200" b="1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Akparsheva</a:t>
            </a:r>
            <a:endParaRPr lang="en-US" sz="12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-5987" y="2924944"/>
            <a:ext cx="9144000" cy="830996"/>
          </a:xfrm>
          <a:prstGeom prst="rect">
            <a:avLst/>
          </a:prstGeom>
          <a:solidFill>
            <a:srgbClr val="20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245533" y="3109609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THANK YOU!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D:\diana\1-12-25\logo effo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91956"/>
            <a:ext cx="1461371" cy="12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06" y="457442"/>
            <a:ext cx="3337006" cy="141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43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404664"/>
            <a:ext cx="9144000" cy="576064"/>
          </a:xfrm>
          <a:prstGeom prst="rect">
            <a:avLst/>
          </a:prstGeom>
          <a:solidFill>
            <a:srgbClr val="20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251520" y="476672"/>
            <a:ext cx="7184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Historical Justice – Remember The Origin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888"/>
            <a:ext cx="68103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91" y="1085980"/>
            <a:ext cx="160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91" y="4130340"/>
            <a:ext cx="1600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7020270" y="3300348"/>
            <a:ext cx="2041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Prince </a:t>
            </a:r>
            <a:r>
              <a:rPr lang="en-US" sz="14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Yurii</a:t>
            </a:r>
            <a:r>
              <a:rPr lang="en-US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Zbarazkyi</a:t>
            </a:r>
            <a:r>
              <a:rPr lang="en-US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– Castellan of </a:t>
            </a:r>
            <a:r>
              <a:rPr lang="en-US" sz="14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Kraków</a:t>
            </a:r>
            <a:endParaRPr lang="en-US" sz="1400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212527" y="5910569"/>
            <a:ext cx="1465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Vincenzo </a:t>
            </a:r>
            <a:r>
              <a:rPr lang="en-US" sz="14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Scamozzi</a:t>
            </a:r>
            <a:endParaRPr lang="en-US" sz="1400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07504" y="5201178"/>
            <a:ext cx="5599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3D-reconstruction of the Urban Fortification Complex of </a:t>
            </a:r>
            <a:r>
              <a:rPr lang="en-US" sz="14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Ladyzhyn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, late 16ᵗʰ cent., </a:t>
            </a:r>
            <a:r>
              <a:rPr lang="en-US" sz="14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Vinnytsia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 region (author </a:t>
            </a:r>
            <a:r>
              <a:rPr lang="en-US" sz="14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Illia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Lytvynchuk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).</a:t>
            </a:r>
            <a:endParaRPr lang="en-US" sz="1400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140680" y="1484784"/>
            <a:ext cx="520856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204C9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Ladyzhyn</a:t>
            </a:r>
            <a:r>
              <a:rPr lang="en-US" b="1" dirty="0" smtClean="0">
                <a:solidFill>
                  <a:srgbClr val="204C9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was initially a Renaissance-era town, but during Soviet times it transformed into an energy industry town. </a:t>
            </a:r>
            <a:endParaRPr lang="uk-UA" b="1" dirty="0">
              <a:solidFill>
                <a:srgbClr val="204C9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67544" y="5986154"/>
            <a:ext cx="6391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It is currently not listed among Ukraine's historical towns, and a historical-architectural reference plan has not been developed for it. </a:t>
            </a:r>
            <a:endParaRPr lang="uk-UA" b="1" dirty="0">
              <a:solidFill>
                <a:srgbClr val="204C9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0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476672"/>
            <a:ext cx="7184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204C9C"/>
                </a:solidFill>
                <a:latin typeface="Arial Black" panose="020B0A04020102020204" pitchFamily="34" charset="0"/>
              </a:rPr>
              <a:t>Historical Justice – Remember The Origin</a:t>
            </a:r>
            <a:endParaRPr lang="en-US" sz="2400" dirty="0">
              <a:solidFill>
                <a:srgbClr val="204C9C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0" y="1647964"/>
            <a:ext cx="88011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23528" y="4648339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Ladyzhyn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 – the City of Power Engineers. </a:t>
            </a:r>
            <a:endParaRPr lang="en-US" sz="1400" i="1" dirty="0" smtClean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4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Ladyzhyn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 Thermal Power Plant (TPP)</a:t>
            </a:r>
            <a:endParaRPr lang="en-US" sz="1400" i="1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652120" y="4648339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Consequences of the </a:t>
            </a:r>
            <a:r>
              <a:rPr lang="en-US" sz="14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russian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 Terrorist Strike on the </a:t>
            </a:r>
            <a:r>
              <a:rPr lang="en-US" sz="14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Ladyzhyn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 TPP</a:t>
            </a:r>
            <a:endParaRPr lang="en-US" sz="1400" i="1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89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13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1666"/>
            <a:ext cx="3044379" cy="194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15407"/>
            <a:ext cx="3166989" cy="194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23528" y="130920"/>
            <a:ext cx="814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In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Vinnytsia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region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,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many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fortified </a:t>
            </a:r>
            <a:r>
              <a:rPr lang="uk-UA" b="1" dirty="0" err="1" smtClean="0">
                <a:solidFill>
                  <a:srgbClr val="204C9C"/>
                </a:solidFill>
                <a:latin typeface="Arial Narrow" panose="020B0606020202030204" pitchFamily="34" charset="0"/>
              </a:rPr>
              <a:t>towns</a:t>
            </a:r>
            <a:r>
              <a:rPr lang="uk-UA" b="1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are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marked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on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the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B</a:t>
            </a:r>
            <a:r>
              <a:rPr lang="en-US" b="1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o</a:t>
            </a:r>
            <a:r>
              <a:rPr lang="uk-UA" b="1" dirty="0" err="1" smtClean="0">
                <a:solidFill>
                  <a:srgbClr val="204C9C"/>
                </a:solidFill>
                <a:latin typeface="Arial Narrow" panose="020B0606020202030204" pitchFamily="34" charset="0"/>
              </a:rPr>
              <a:t>plan</a:t>
            </a:r>
            <a:r>
              <a:rPr lang="uk-UA" b="1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map </a:t>
            </a:r>
            <a:r>
              <a:rPr lang="uk-UA" b="1" dirty="0" err="1">
                <a:solidFill>
                  <a:srgbClr val="204C9C"/>
                </a:solidFill>
                <a:latin typeface="Arial Narrow" panose="020B0606020202030204" pitchFamily="34" charset="0"/>
              </a:rPr>
              <a:t>of</a:t>
            </a:r>
            <a:r>
              <a:rPr lang="uk-UA" b="1" dirty="0">
                <a:solidFill>
                  <a:srgbClr val="204C9C"/>
                </a:solidFill>
                <a:latin typeface="Arial Narrow" panose="020B0606020202030204" pitchFamily="34" charset="0"/>
              </a:rPr>
              <a:t> 1650.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323527" y="5874155"/>
            <a:ext cx="5472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solidFill>
                  <a:srgbClr val="204C9C"/>
                </a:solidFill>
                <a:latin typeface="Arial Narrow" panose="020B0606020202030204" pitchFamily="34" charset="0"/>
              </a:rPr>
              <a:t>However</a:t>
            </a:r>
            <a:r>
              <a:rPr lang="uk-UA" dirty="0">
                <a:solidFill>
                  <a:srgbClr val="204C9C"/>
                </a:solidFill>
                <a:latin typeface="Arial Narrow" panose="020B0606020202030204" pitchFamily="34" charset="0"/>
              </a:rPr>
              <a:t>, </a:t>
            </a:r>
            <a:r>
              <a:rPr lang="uk-UA" dirty="0" err="1">
                <a:solidFill>
                  <a:srgbClr val="204C9C"/>
                </a:solidFill>
                <a:latin typeface="Arial Narrow" panose="020B0606020202030204" pitchFamily="34" charset="0"/>
              </a:rPr>
              <a:t>only</a:t>
            </a:r>
            <a:r>
              <a:rPr lang="uk-UA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13% </a:t>
            </a:r>
            <a:r>
              <a:rPr lang="uk-UA" dirty="0" err="1" smtClean="0">
                <a:solidFill>
                  <a:srgbClr val="204C9C"/>
                </a:solidFill>
                <a:latin typeface="Arial Narrow" panose="020B0606020202030204" pitchFamily="34" charset="0"/>
              </a:rPr>
              <a:t>are</a:t>
            </a:r>
            <a:r>
              <a:rPr lang="uk-UA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dirty="0" err="1">
                <a:solidFill>
                  <a:srgbClr val="204C9C"/>
                </a:solidFill>
                <a:latin typeface="Arial Narrow" panose="020B0606020202030204" pitchFamily="34" charset="0"/>
              </a:rPr>
              <a:t>officially</a:t>
            </a:r>
            <a:r>
              <a:rPr lang="uk-UA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dirty="0" err="1">
                <a:solidFill>
                  <a:srgbClr val="204C9C"/>
                </a:solidFill>
                <a:latin typeface="Arial Narrow" panose="020B0606020202030204" pitchFamily="34" charset="0"/>
              </a:rPr>
              <a:t>registered</a:t>
            </a:r>
            <a:r>
              <a:rPr lang="uk-UA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dirty="0" err="1">
                <a:solidFill>
                  <a:srgbClr val="204C9C"/>
                </a:solidFill>
                <a:latin typeface="Arial Narrow" panose="020B0606020202030204" pitchFamily="34" charset="0"/>
              </a:rPr>
              <a:t>as</a:t>
            </a:r>
            <a:r>
              <a:rPr lang="uk-UA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dirty="0" err="1">
                <a:solidFill>
                  <a:srgbClr val="204C9C"/>
                </a:solidFill>
                <a:latin typeface="Arial Narrow" panose="020B0606020202030204" pitchFamily="34" charset="0"/>
              </a:rPr>
              <a:t>historical</a:t>
            </a:r>
            <a:r>
              <a:rPr lang="uk-UA" dirty="0">
                <a:solidFill>
                  <a:srgbClr val="204C9C"/>
                </a:solidFill>
                <a:latin typeface="Arial Narrow" panose="020B0606020202030204" pitchFamily="34" charset="0"/>
              </a:rPr>
              <a:t> </a:t>
            </a:r>
            <a:r>
              <a:rPr lang="uk-UA" dirty="0" err="1">
                <a:solidFill>
                  <a:srgbClr val="204C9C"/>
                </a:solidFill>
                <a:latin typeface="Arial Narrow" panose="020B0606020202030204" pitchFamily="34" charset="0"/>
              </a:rPr>
              <a:t>towns</a:t>
            </a:r>
            <a:r>
              <a:rPr lang="uk-UA" dirty="0">
                <a:solidFill>
                  <a:srgbClr val="204C9C"/>
                </a:solidFill>
                <a:latin typeface="Arial Narrow" panose="020B0606020202030204" pitchFamily="34" charset="0"/>
              </a:rPr>
              <a:t>, </a:t>
            </a:r>
            <a:r>
              <a:rPr lang="uk-UA" dirty="0" err="1" smtClean="0">
                <a:solidFill>
                  <a:srgbClr val="204C9C"/>
                </a:solidFill>
                <a:latin typeface="Arial Narrow" panose="020B0606020202030204" pitchFamily="34" charset="0"/>
              </a:rPr>
              <a:t>and</a:t>
            </a:r>
            <a:r>
              <a:rPr lang="en-US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 only 15% currently have city status.</a:t>
            </a:r>
            <a:endParaRPr lang="uk-UA" dirty="0">
              <a:solidFill>
                <a:srgbClr val="204C9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0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332656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04C9C"/>
                </a:solidFill>
                <a:latin typeface="Arial Black" panose="020B0A04020102020204" pitchFamily="34" charset="0"/>
              </a:rPr>
              <a:t>The Interpretation of the Historic Cities Urban development in Ukraine. Issues:</a:t>
            </a:r>
            <a:endParaRPr lang="en-US" sz="2400" dirty="0">
              <a:solidFill>
                <a:srgbClr val="204C9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23528" y="138994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Loss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of the original/historically formed planning of the historical city in the imperial/Soviet 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period.</a:t>
            </a:r>
            <a:endParaRPr lang="uk-UA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b="1" dirty="0" smtClean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2. Replacement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of accents – leveling of attributes of self-government, autochthonous spiritual and cultural life, </a:t>
            </a:r>
            <a:r>
              <a:rPr lang="en-US" b="1" dirty="0" err="1">
                <a:latin typeface="Arial Narrow" panose="020B0606020202030204" pitchFamily="34" charset="0"/>
                <a:cs typeface="Arial" panose="020B0604020202020204" pitchFamily="34" charset="0"/>
              </a:rPr>
              <a:t>typification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 of cultural 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landscapes.</a:t>
            </a:r>
            <a:endParaRPr lang="uk-UA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3. </a:t>
            </a:r>
            <a:r>
              <a:rPr lang="en-US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Provincialization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of 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settlements.</a:t>
            </a:r>
            <a:endParaRPr lang="uk-UA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4. The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dominance of old imperial-Soviet </a:t>
            </a:r>
            <a:r>
              <a:rPr lang="en-US" b="1" dirty="0" err="1">
                <a:latin typeface="Arial Narrow" panose="020B0606020202030204" pitchFamily="34" charset="0"/>
                <a:cs typeface="Arial" panose="020B0604020202020204" pitchFamily="34" charset="0"/>
              </a:rPr>
              <a:t>russian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narratives.</a:t>
            </a:r>
            <a:endParaRPr lang="en-US" b="1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18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95536" y="1556792"/>
            <a:ext cx="8261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restore The Image of the historical cities in Ukraine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uk-UA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b="1" dirty="0" smtClean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2. To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demonstrate the genesis of Ukrainian urban development through transformation and decline under the influence of occupation policies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uk-UA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3. To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identify forgotten heritage sites and urban relics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uk-UA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4. To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inspire transformation of community’s cultural resources into tools for sustainable development, education, and international partnership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uk-UA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5. To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create a platform for communication between interdisciplinary specialists, particularly in the field of urban development history.</a:t>
            </a:r>
            <a:endParaRPr lang="en-US" b="1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404664"/>
            <a:ext cx="9144000" cy="830996"/>
          </a:xfrm>
          <a:prstGeom prst="rect">
            <a:avLst/>
          </a:prstGeom>
          <a:solidFill>
            <a:srgbClr val="20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304136" y="40466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Beta: A Digital Museum [Center] of the History of Urban Planning in Ukraine. Our goal: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2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4136" y="40466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04C9C"/>
                </a:solidFill>
                <a:latin typeface="Arial Black" panose="020B0A04020102020204" pitchFamily="34" charset="0"/>
              </a:rPr>
              <a:t>Beta: A Digital Museum [Center] of the History of Urban Planning in Ukraine. Our vision:</a:t>
            </a:r>
            <a:endParaRPr lang="en-US" sz="2400" dirty="0">
              <a:solidFill>
                <a:srgbClr val="204C9C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"/>
          <a:stretch/>
        </p:blipFill>
        <p:spPr bwMode="auto">
          <a:xfrm>
            <a:off x="12744" y="2060848"/>
            <a:ext cx="9131256" cy="28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36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4136" y="40466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04C9C"/>
                </a:solidFill>
                <a:latin typeface="Arial Black" panose="020B0A04020102020204" pitchFamily="34" charset="0"/>
              </a:rPr>
              <a:t>Beta: A Digital Museum [Center] of the History of Urban Planning in Ukraine. Our vision:</a:t>
            </a:r>
            <a:endParaRPr lang="en-US" sz="2400" dirty="0">
              <a:solidFill>
                <a:srgbClr val="204C9C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61528" cy="413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5004048" y="1331476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4C9C"/>
                </a:solidFill>
                <a:latin typeface="Arial Narrow" panose="020B0606020202030204" pitchFamily="34" charset="0"/>
              </a:rPr>
              <a:t>The platform </a:t>
            </a:r>
            <a:r>
              <a:rPr lang="en-US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functions:</a:t>
            </a:r>
            <a:endParaRPr lang="uk-UA" dirty="0">
              <a:solidFill>
                <a:srgbClr val="204C9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7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4136" y="40466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04C9C"/>
                </a:solidFill>
                <a:latin typeface="Arial Black" panose="020B0A04020102020204" pitchFamily="34" charset="0"/>
              </a:rPr>
              <a:t>Beta: A Digital Museum [Center] of the History of Urban Planning in Ukraine. Our vision:</a:t>
            </a:r>
            <a:endParaRPr lang="en-US" sz="2400" dirty="0">
              <a:solidFill>
                <a:srgbClr val="204C9C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81803"/>
            <a:ext cx="63944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0" y="6309320"/>
            <a:ext cx="994473" cy="4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95536" y="1412776"/>
            <a:ext cx="2376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Mind-map showing </a:t>
            </a:r>
            <a:r>
              <a:rPr lang="en-US" dirty="0">
                <a:solidFill>
                  <a:srgbClr val="204C9C"/>
                </a:solidFill>
                <a:latin typeface="Arial Narrow" panose="020B0606020202030204" pitchFamily="34" charset="0"/>
              </a:rPr>
              <a:t>the project's </a:t>
            </a:r>
            <a:r>
              <a:rPr lang="en-US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connections.</a:t>
            </a:r>
          </a:p>
          <a:p>
            <a:endParaRPr lang="en-US" dirty="0">
              <a:solidFill>
                <a:srgbClr val="204C9C"/>
              </a:solidFill>
              <a:latin typeface="Arial Narrow" panose="020B0606020202030204" pitchFamily="34" charset="0"/>
            </a:endParaRPr>
          </a:p>
          <a:p>
            <a:r>
              <a:rPr lang="en-US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At </a:t>
            </a:r>
            <a:r>
              <a:rPr lang="en-US" dirty="0">
                <a:solidFill>
                  <a:srgbClr val="204C9C"/>
                </a:solidFill>
                <a:latin typeface="Arial Narrow" panose="020B0606020202030204" pitchFamily="34" charset="0"/>
              </a:rPr>
              <a:t>the core is the project itself, which is directly linked to our organization's members, the project team, and the </a:t>
            </a:r>
            <a:r>
              <a:rPr lang="en-US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representative.</a:t>
            </a:r>
          </a:p>
          <a:p>
            <a:endParaRPr lang="en-US" dirty="0">
              <a:solidFill>
                <a:srgbClr val="204C9C"/>
              </a:solidFill>
              <a:latin typeface="Arial Narrow" panose="020B0606020202030204" pitchFamily="34" charset="0"/>
            </a:endParaRPr>
          </a:p>
          <a:p>
            <a:r>
              <a:rPr lang="en-US" dirty="0" smtClean="0">
                <a:solidFill>
                  <a:srgbClr val="204C9C"/>
                </a:solidFill>
                <a:latin typeface="Arial Narrow" panose="020B0606020202030204" pitchFamily="34" charset="0"/>
              </a:rPr>
              <a:t>From </a:t>
            </a:r>
            <a:r>
              <a:rPr lang="en-US" dirty="0">
                <a:solidFill>
                  <a:srgbClr val="204C9C"/>
                </a:solidFill>
                <a:latin typeface="Arial Narrow" panose="020B0606020202030204" pitchFamily="34" charset="0"/>
              </a:rPr>
              <a:t>there, the connections branch out, including both direct and indirect links.</a:t>
            </a:r>
            <a:endParaRPr lang="uk-UA" dirty="0">
              <a:solidFill>
                <a:srgbClr val="204C9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6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741</Words>
  <Application>Microsoft Office PowerPoint</Application>
  <PresentationFormat>Екран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Beta: Concept for a Digital Museum of Ukrainian Urbanism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</dc:creator>
  <cp:lastModifiedBy>Diana</cp:lastModifiedBy>
  <cp:revision>55</cp:revision>
  <dcterms:created xsi:type="dcterms:W3CDTF">2025-12-02T15:18:00Z</dcterms:created>
  <dcterms:modified xsi:type="dcterms:W3CDTF">2025-12-03T04:34:19Z</dcterms:modified>
</cp:coreProperties>
</file>