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1" r:id="rId2"/>
    <p:sldId id="2562" r:id="rId3"/>
    <p:sldId id="2565" r:id="rId4"/>
    <p:sldId id="2566" r:id="rId5"/>
    <p:sldId id="2568" r:id="rId6"/>
    <p:sldId id="2580" r:id="rId7"/>
    <p:sldId id="2572" r:id="rId8"/>
    <p:sldId id="2577" r:id="rId9"/>
    <p:sldId id="2578" r:id="rId1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nderzoek naar de Wellingtonbarrière: een reis langs de archieven van Europa" id="{A2B9497F-3D2B-4329-A302-36728826F9B6}">
          <p14:sldIdLst>
            <p14:sldId id="2561"/>
            <p14:sldId id="2562"/>
          </p14:sldIdLst>
        </p14:section>
        <p14:section name="Introductie tot de Wellingtonbarrière en het onderzoeksdoel" id="{0CF644BD-8BBB-4D09-B48C-7F3333DCEE6B}">
          <p14:sldIdLst>
            <p14:sldId id="2565"/>
            <p14:sldId id="2566"/>
          </p14:sldIdLst>
        </p14:section>
        <p14:section name="Voorbereiding van de onderzoeksreis" id="{2C35124D-AE71-438E-A0B6-470902ABFEBB}">
          <p14:sldIdLst>
            <p14:sldId id="2568"/>
            <p14:sldId id="2580"/>
          </p14:sldIdLst>
        </p14:section>
        <p14:section name="Bezoeken aan Europese archieven: ervaringen en ontdekkingen" id="{83BFD1A4-3324-4450-9059-3120EBE3D47D}">
          <p14:sldIdLst>
            <p14:sldId id="2572"/>
          </p14:sldIdLst>
        </p14:section>
        <p14:section name="Onderzoeksresultaten en nieuwe inzichten over de Wellingtonbarrière" id="{680C4CA5-9540-40CE-9AE9-662A245BB44E}">
          <p14:sldIdLst>
            <p14:sldId id="2577"/>
            <p14:sldId id="2578"/>
          </p14:sldIdLst>
        </p14:section>
        <p14:section name="Conclusie" id="{BB937BD3-F684-493C-8340-16F15DAB36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714"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4ACB4-2A4D-4791-BD72-3407148C56F1}" type="datetimeFigureOut">
              <a:rPr lang="nl-BE" smtClean="0"/>
              <a:t>10/11/2025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53E3A-FFD2-4141-AB65-88970CB8FB93}" type="slidenum">
              <a:rPr lang="nl-BE" smtClean="0"/>
              <a:t>‹#›</a:t>
            </a:fld>
            <a:endParaRPr lang="nl-BE"/>
          </a:p>
        </p:txBody>
      </p:sp>
    </p:spTree>
    <p:extLst>
      <p:ext uri="{BB962C8B-B14F-4D97-AF65-F5344CB8AC3E}">
        <p14:creationId xmlns:p14="http://schemas.microsoft.com/office/powerpoint/2010/main" val="750093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Door AI gegenereerde inhoud is mogelijk onjuist.
---
Deze presentatie neemt u mee op een diepgaande onderzoeksreis doorheen de geschiedenis van de Wellingtonbarrière. We onderzoeken het belang van deze verdedigingslinie en delen de resultaten van archiefstudies in verschillende Europese landen.
</a:t>
            </a:r>
          </a:p>
        </p:txBody>
      </p:sp>
      <p:sp>
        <p:nvSpPr>
          <p:cNvPr id="4" name="Tijdelijke aanduiding voor dianummer 3"/>
          <p:cNvSpPr>
            <a:spLocks noGrp="1"/>
          </p:cNvSpPr>
          <p:nvPr>
            <p:ph type="sldNum" sz="quarter" idx="5"/>
          </p:nvPr>
        </p:nvSpPr>
        <p:spPr/>
        <p:txBody>
          <a:bodyPr/>
          <a:lstStyle/>
          <a:p>
            <a:fld id="{AC1D6922-9886-4827-A188-7310875AADB4}" type="slidenum">
              <a:rPr lang="nl-BE" smtClean="0"/>
              <a:t>1</a:t>
            </a:fld>
            <a:endParaRPr lang="nl-BE"/>
          </a:p>
        </p:txBody>
      </p:sp>
    </p:spTree>
    <p:extLst>
      <p:ext uri="{BB962C8B-B14F-4D97-AF65-F5344CB8AC3E}">
        <p14:creationId xmlns:p14="http://schemas.microsoft.com/office/powerpoint/2010/main" val="291794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starten met een introductie over de Wellingtonbarrière en het doel van ons onderzoek. Daarna bespreken we de voorbereidingen van de onderzoeksreis. Vervolgens delen we onze ervaringen en ontdekkingen in Europese archieven. Tot slot presenteren we de onderzoeksresultaten en nieuwe inzichten.</a:t>
            </a:r>
          </a:p>
        </p:txBody>
      </p:sp>
      <p:sp>
        <p:nvSpPr>
          <p:cNvPr id="4" name="Tijdelijke aanduiding voor dianummer 3"/>
          <p:cNvSpPr>
            <a:spLocks noGrp="1"/>
          </p:cNvSpPr>
          <p:nvPr>
            <p:ph type="sldNum" sz="quarter" idx="5"/>
          </p:nvPr>
        </p:nvSpPr>
        <p:spPr/>
        <p:txBody>
          <a:bodyPr/>
          <a:lstStyle/>
          <a:p>
            <a:fld id="{AC1D6922-9886-4827-A188-7310875AADB4}" type="slidenum">
              <a:rPr lang="nl-BE" smtClean="0"/>
              <a:t>2</a:t>
            </a:fld>
            <a:endParaRPr lang="nl-BE"/>
          </a:p>
        </p:txBody>
      </p:sp>
    </p:spTree>
    <p:extLst>
      <p:ext uri="{BB962C8B-B14F-4D97-AF65-F5344CB8AC3E}">
        <p14:creationId xmlns:p14="http://schemas.microsoft.com/office/powerpoint/2010/main" val="2135582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
Het bestuderen van de Wellingtonbarrière helpt ons beter inzicht te krijgen in militair-strategische beslissingen en regionale geschiedenis. Dit onderzoek draagt bij aan het begrip van bredere historische ontwikkelingen.
Afbeeldingsbron: Microsoft 365 inhoudsbibliotheek
</a:t>
            </a:r>
          </a:p>
        </p:txBody>
      </p:sp>
      <p:sp>
        <p:nvSpPr>
          <p:cNvPr id="4" name="Tijdelijke aanduiding voor dianummer 3"/>
          <p:cNvSpPr>
            <a:spLocks noGrp="1"/>
          </p:cNvSpPr>
          <p:nvPr>
            <p:ph type="sldNum" sz="quarter" idx="5"/>
          </p:nvPr>
        </p:nvSpPr>
        <p:spPr/>
        <p:txBody>
          <a:bodyPr/>
          <a:lstStyle/>
          <a:p>
            <a:fld id="{AC1D6922-9886-4827-A188-7310875AADB4}" type="slidenum">
              <a:rPr lang="nl-BE" smtClean="0"/>
              <a:t>3</a:t>
            </a:fld>
            <a:endParaRPr lang="nl-BE"/>
          </a:p>
        </p:txBody>
      </p:sp>
    </p:spTree>
    <p:extLst>
      <p:ext uri="{BB962C8B-B14F-4D97-AF65-F5344CB8AC3E}">
        <p14:creationId xmlns:p14="http://schemas.microsoft.com/office/powerpoint/2010/main" val="229840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
Het project streeft ernaar om archiefmateriaal te verzamelen, nieuwe bronnen te identificeren en de kennis over de Wellingtonbarrière te verdiepen met gedocumenteerde feiten en context.
Afbeeldingsbron: Microsoft 365 inhoudsbibliotheek
</a:t>
            </a:r>
          </a:p>
        </p:txBody>
      </p:sp>
      <p:sp>
        <p:nvSpPr>
          <p:cNvPr id="4" name="Tijdelijke aanduiding voor dianummer 3"/>
          <p:cNvSpPr>
            <a:spLocks noGrp="1"/>
          </p:cNvSpPr>
          <p:nvPr>
            <p:ph type="sldNum" sz="quarter" idx="5"/>
          </p:nvPr>
        </p:nvSpPr>
        <p:spPr/>
        <p:txBody>
          <a:bodyPr/>
          <a:lstStyle/>
          <a:p>
            <a:fld id="{AC1D6922-9886-4827-A188-7310875AADB4}" type="slidenum">
              <a:rPr lang="nl-BE" smtClean="0"/>
              <a:t>4</a:t>
            </a:fld>
            <a:endParaRPr lang="nl-BE"/>
          </a:p>
        </p:txBody>
      </p:sp>
    </p:spTree>
    <p:extLst>
      <p:ext uri="{BB962C8B-B14F-4D97-AF65-F5344CB8AC3E}">
        <p14:creationId xmlns:p14="http://schemas.microsoft.com/office/powerpoint/2010/main" val="2282092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
We identificeerden belangrijke nationale en lokale archieven in Nederland, België en Frankrijk die waardevolle documenten over de Wellingtonbarrière bevatten.
Afbeeldingsbron: Microsoft 365 inhoudsbibliotheek
</a:t>
            </a:r>
          </a:p>
        </p:txBody>
      </p:sp>
      <p:sp>
        <p:nvSpPr>
          <p:cNvPr id="4" name="Tijdelijke aanduiding voor dianummer 3"/>
          <p:cNvSpPr>
            <a:spLocks noGrp="1"/>
          </p:cNvSpPr>
          <p:nvPr>
            <p:ph type="sldNum" sz="quarter" idx="5"/>
          </p:nvPr>
        </p:nvSpPr>
        <p:spPr/>
        <p:txBody>
          <a:bodyPr/>
          <a:lstStyle/>
          <a:p>
            <a:fld id="{AC1D6922-9886-4827-A188-7310875AADB4}" type="slidenum">
              <a:rPr lang="nl-BE" smtClean="0"/>
              <a:t>5</a:t>
            </a:fld>
            <a:endParaRPr lang="nl-BE"/>
          </a:p>
        </p:txBody>
      </p:sp>
    </p:spTree>
    <p:extLst>
      <p:ext uri="{BB962C8B-B14F-4D97-AF65-F5344CB8AC3E}">
        <p14:creationId xmlns:p14="http://schemas.microsoft.com/office/powerpoint/2010/main" val="866486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
Elke locatie bood unieke documenten, variërend van militaire orders tot kaarten en correspondentie, die essentieel waren voor ons onderzoek.
Afbeeldingsbron: Microsoft 365 inhoudsbibliotheek
</a:t>
            </a:r>
          </a:p>
        </p:txBody>
      </p:sp>
      <p:sp>
        <p:nvSpPr>
          <p:cNvPr id="4" name="Tijdelijke aanduiding voor dianummer 3"/>
          <p:cNvSpPr>
            <a:spLocks noGrp="1"/>
          </p:cNvSpPr>
          <p:nvPr>
            <p:ph type="sldNum" sz="quarter" idx="5"/>
          </p:nvPr>
        </p:nvSpPr>
        <p:spPr/>
        <p:txBody>
          <a:bodyPr/>
          <a:lstStyle/>
          <a:p>
            <a:fld id="{AC1D6922-9886-4827-A188-7310875AADB4}" type="slidenum">
              <a:rPr lang="nl-BE" smtClean="0"/>
              <a:t>7</a:t>
            </a:fld>
            <a:endParaRPr lang="nl-BE"/>
          </a:p>
        </p:txBody>
      </p:sp>
    </p:spTree>
    <p:extLst>
      <p:ext uri="{BB962C8B-B14F-4D97-AF65-F5344CB8AC3E}">
        <p14:creationId xmlns:p14="http://schemas.microsoft.com/office/powerpoint/2010/main" val="109772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
De nieuw gevonden bronnen vullen lacunes in de historische kennis en corrigeren enkele eerdere aannames over de functie en effectiviteit van de linie.
Afbeeldingsbron: Microsoft 365 inhoudsbibliotheek
</a:t>
            </a:r>
          </a:p>
        </p:txBody>
      </p:sp>
      <p:sp>
        <p:nvSpPr>
          <p:cNvPr id="4" name="Tijdelijke aanduiding voor dianummer 3"/>
          <p:cNvSpPr>
            <a:spLocks noGrp="1"/>
          </p:cNvSpPr>
          <p:nvPr>
            <p:ph type="sldNum" sz="quarter" idx="5"/>
          </p:nvPr>
        </p:nvSpPr>
        <p:spPr/>
        <p:txBody>
          <a:bodyPr/>
          <a:lstStyle/>
          <a:p>
            <a:fld id="{AC1D6922-9886-4827-A188-7310875AADB4}" type="slidenum">
              <a:rPr lang="nl-BE" smtClean="0"/>
              <a:t>8</a:t>
            </a:fld>
            <a:endParaRPr lang="nl-BE"/>
          </a:p>
        </p:txBody>
      </p:sp>
    </p:spTree>
    <p:extLst>
      <p:ext uri="{BB962C8B-B14F-4D97-AF65-F5344CB8AC3E}">
        <p14:creationId xmlns:p14="http://schemas.microsoft.com/office/powerpoint/2010/main" val="23508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
Archiefonderzoek biedt een unieke kans om geschiedenis vanuit originele bronnen te herontdekken en draagt bij aan een authentiek en genuanceerd begrip van het verleden.
Afbeeldingsbron: Microsoft 365 inhoudsbibliotheek
</a:t>
            </a:r>
          </a:p>
        </p:txBody>
      </p:sp>
      <p:sp>
        <p:nvSpPr>
          <p:cNvPr id="4" name="Tijdelijke aanduiding voor dianummer 3"/>
          <p:cNvSpPr>
            <a:spLocks noGrp="1"/>
          </p:cNvSpPr>
          <p:nvPr>
            <p:ph type="sldNum" sz="quarter" idx="5"/>
          </p:nvPr>
        </p:nvSpPr>
        <p:spPr/>
        <p:txBody>
          <a:bodyPr/>
          <a:lstStyle/>
          <a:p>
            <a:fld id="{AC1D6922-9886-4827-A188-7310875AADB4}" type="slidenum">
              <a:rPr lang="nl-BE" smtClean="0"/>
              <a:t>9</a:t>
            </a:fld>
            <a:endParaRPr lang="nl-BE"/>
          </a:p>
        </p:txBody>
      </p:sp>
    </p:spTree>
    <p:extLst>
      <p:ext uri="{BB962C8B-B14F-4D97-AF65-F5344CB8AC3E}">
        <p14:creationId xmlns:p14="http://schemas.microsoft.com/office/powerpoint/2010/main" val="128706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11/10/2025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052402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11/10/2025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6157723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11/10/2025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0640387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11/10/2025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98927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11/10/2025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329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11/10/2025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73283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11/10/2025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61210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11/10/2025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70026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11/10/2025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82352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11/10/2025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22796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11/10/2025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3097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11/10/2025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556166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0697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11/10/2025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45504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03884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11/10/2025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897323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86937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11/10/2025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52344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56506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11/10/2025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98871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07507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9198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11/10/2025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062632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83377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11/10/2025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54606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11/10/2025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57686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11/10/2025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13455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88682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69968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80731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11/10/2025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67117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11/10/2025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64879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11/10/2025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30478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11/10/2025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130081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11/10/2025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2237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11/10/2025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459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11/10/2025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740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11/10/2025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8224059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11/10/2025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598378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11/10/2025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14683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11/10/2025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67597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11/10/2025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06282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11/10/2025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1874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11/10/2025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4611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11/10/2025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767318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11/10/2025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17253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11/10/2025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8479675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11/10/2025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435737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11/10/2025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17192021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11/10/2025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855434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11/10/2025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236535172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11/10/2025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55174265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11/10/2025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6038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1000" r="-39000" b="-144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B79A7-9731-D89B-4317-FD9D5114519D}"/>
              </a:ext>
            </a:extLst>
          </p:cNvPr>
          <p:cNvSpPr>
            <a:spLocks noGrp="1"/>
          </p:cNvSpPr>
          <p:nvPr>
            <p:ph type="ctrTitle"/>
          </p:nvPr>
        </p:nvSpPr>
        <p:spPr>
          <a:xfrm>
            <a:off x="429768" y="438912"/>
            <a:ext cx="9317736" cy="4453128"/>
          </a:xfrm>
        </p:spPr>
        <p:txBody>
          <a:bodyPr anchor="t">
            <a:normAutofit/>
          </a:bodyPr>
          <a:lstStyle/>
          <a:p>
            <a:r>
              <a:rPr lang="nl-BE" sz="6700" dirty="0"/>
              <a:t>Onderzoek naar de Wellingtonbarrière: een reis langs de archieven van Europa</a:t>
            </a:r>
          </a:p>
        </p:txBody>
      </p:sp>
      <p:sp>
        <p:nvSpPr>
          <p:cNvPr id="3" name="Ondertitel 2">
            <a:extLst>
              <a:ext uri="{FF2B5EF4-FFF2-40B4-BE49-F238E27FC236}">
                <a16:creationId xmlns:a16="http://schemas.microsoft.com/office/drawing/2014/main" id="{EE7FACD7-3104-D146-9098-91C484598976}"/>
              </a:ext>
            </a:extLst>
          </p:cNvPr>
          <p:cNvSpPr>
            <a:spLocks noGrp="1"/>
          </p:cNvSpPr>
          <p:nvPr>
            <p:ph type="subTitle" idx="1"/>
          </p:nvPr>
        </p:nvSpPr>
        <p:spPr>
          <a:xfrm>
            <a:off x="429768" y="4965192"/>
            <a:ext cx="5431536" cy="1289304"/>
          </a:xfrm>
        </p:spPr>
        <p:txBody>
          <a:bodyPr anchor="b">
            <a:normAutofit/>
          </a:bodyPr>
          <a:lstStyle/>
          <a:p>
            <a:r>
              <a:rPr lang="nl-NL" dirty="0"/>
              <a:t>Dennis van Nieuwenhuijzen PhD </a:t>
            </a:r>
          </a:p>
          <a:p>
            <a:r>
              <a:rPr lang="nl-NL" dirty="0"/>
              <a:t>Colloquium 12 november 2025, Legermuseum Brussel</a:t>
            </a:r>
            <a:endParaRPr lang="nl-BE" dirty="0"/>
          </a:p>
        </p:txBody>
      </p:sp>
    </p:spTree>
    <p:extLst>
      <p:ext uri="{BB962C8B-B14F-4D97-AF65-F5344CB8AC3E}">
        <p14:creationId xmlns:p14="http://schemas.microsoft.com/office/powerpoint/2010/main" val="342899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wd">
                                    <p:tmPct val="15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grpId="1" nodeType="withEffect">
                                  <p:stCondLst>
                                    <p:cond delay="25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1000" r="-34000" b="-13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34FA7-8801-87B1-729F-B4789B024B12}"/>
              </a:ext>
            </a:extLst>
          </p:cNvPr>
          <p:cNvSpPr>
            <a:spLocks noGrp="1"/>
          </p:cNvSpPr>
          <p:nvPr>
            <p:ph type="title"/>
          </p:nvPr>
        </p:nvSpPr>
        <p:spPr>
          <a:xfrm>
            <a:off x="429768" y="411480"/>
            <a:ext cx="11045952" cy="1828800"/>
          </a:xfrm>
        </p:spPr>
        <p:txBody>
          <a:bodyPr anchor="t">
            <a:normAutofit/>
          </a:bodyPr>
          <a:lstStyle/>
          <a:p>
            <a:r>
              <a:rPr lang="nl-NL" sz="7400" dirty="0">
                <a:solidFill>
                  <a:schemeClr val="bg1"/>
                </a:solidFill>
              </a:rPr>
              <a:t>U</a:t>
            </a:r>
            <a:r>
              <a:rPr lang="nl-BE" sz="7400" dirty="0" err="1">
                <a:solidFill>
                  <a:schemeClr val="bg1"/>
                </a:solidFill>
              </a:rPr>
              <a:t>iteenzetting</a:t>
            </a:r>
            <a:endParaRPr lang="nl-BE" sz="7400" dirty="0">
              <a:solidFill>
                <a:schemeClr val="bg1"/>
              </a:solidFill>
            </a:endParaRPr>
          </a:p>
        </p:txBody>
      </p:sp>
      <p:sp>
        <p:nvSpPr>
          <p:cNvPr id="3" name="Tijdelijke aanduiding voor inhoud 2">
            <a:extLst>
              <a:ext uri="{FF2B5EF4-FFF2-40B4-BE49-F238E27FC236}">
                <a16:creationId xmlns:a16="http://schemas.microsoft.com/office/drawing/2014/main" id="{D750C1AE-E751-C508-C0A3-ABB12D3CE194}"/>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520166" y="1948598"/>
            <a:ext cx="5202936" cy="3858768"/>
          </a:xfrm>
        </p:spPr>
        <p:txBody>
          <a:bodyPr>
            <a:normAutofit/>
          </a:bodyPr>
          <a:lstStyle/>
          <a:p>
            <a:pPr>
              <a:buFont typeface="Arial" panose="020B0604020202020204" pitchFamily="34" charset="0"/>
              <a:buChar char="•"/>
            </a:pPr>
            <a:r>
              <a:rPr dirty="0" err="1">
                <a:solidFill>
                  <a:schemeClr val="bg1"/>
                </a:solidFill>
              </a:rPr>
              <a:t>Introductie</a:t>
            </a:r>
            <a:r>
              <a:rPr dirty="0">
                <a:solidFill>
                  <a:schemeClr val="bg1"/>
                </a:solidFill>
              </a:rPr>
              <a:t> tot de </a:t>
            </a:r>
            <a:r>
              <a:rPr dirty="0" err="1">
                <a:solidFill>
                  <a:schemeClr val="bg1"/>
                </a:solidFill>
              </a:rPr>
              <a:t>Wellingtonbarrière</a:t>
            </a:r>
            <a:r>
              <a:rPr dirty="0">
                <a:solidFill>
                  <a:schemeClr val="bg1"/>
                </a:solidFill>
              </a:rPr>
              <a:t> </a:t>
            </a:r>
            <a:r>
              <a:rPr dirty="0" err="1">
                <a:solidFill>
                  <a:schemeClr val="bg1"/>
                </a:solidFill>
              </a:rPr>
              <a:t>en</a:t>
            </a:r>
            <a:r>
              <a:rPr dirty="0">
                <a:solidFill>
                  <a:schemeClr val="bg1"/>
                </a:solidFill>
              </a:rPr>
              <a:t> het </a:t>
            </a:r>
            <a:r>
              <a:rPr dirty="0" err="1">
                <a:solidFill>
                  <a:schemeClr val="bg1"/>
                </a:solidFill>
              </a:rPr>
              <a:t>onderzoeksdoel</a:t>
            </a:r>
            <a:endParaRPr dirty="0">
              <a:solidFill>
                <a:schemeClr val="bg1"/>
              </a:solidFill>
            </a:endParaRPr>
          </a:p>
          <a:p>
            <a:pPr>
              <a:buFont typeface="Arial" panose="020B0604020202020204" pitchFamily="34" charset="0"/>
              <a:buChar char="•"/>
            </a:pPr>
            <a:r>
              <a:rPr dirty="0" err="1">
                <a:solidFill>
                  <a:schemeClr val="bg1"/>
                </a:solidFill>
              </a:rPr>
              <a:t>Relevante</a:t>
            </a:r>
            <a:r>
              <a:rPr dirty="0">
                <a:solidFill>
                  <a:schemeClr val="bg1"/>
                </a:solidFill>
              </a:rPr>
              <a:t> </a:t>
            </a:r>
            <a:r>
              <a:rPr dirty="0" err="1">
                <a:solidFill>
                  <a:schemeClr val="bg1"/>
                </a:solidFill>
              </a:rPr>
              <a:t>vindplekken</a:t>
            </a:r>
            <a:endParaRPr dirty="0">
              <a:solidFill>
                <a:schemeClr val="bg1"/>
              </a:solidFill>
            </a:endParaRPr>
          </a:p>
          <a:p>
            <a:pPr>
              <a:buFont typeface="Arial" panose="020B0604020202020204" pitchFamily="34" charset="0"/>
              <a:buChar char="•"/>
            </a:pPr>
            <a:r>
              <a:rPr dirty="0" err="1">
                <a:solidFill>
                  <a:schemeClr val="bg1"/>
                </a:solidFill>
              </a:rPr>
              <a:t>Hoogtepunten</a:t>
            </a:r>
            <a:r>
              <a:rPr dirty="0">
                <a:solidFill>
                  <a:schemeClr val="bg1"/>
                </a:solidFill>
              </a:rPr>
              <a:t> </a:t>
            </a:r>
            <a:r>
              <a:rPr dirty="0" err="1">
                <a:solidFill>
                  <a:schemeClr val="bg1"/>
                </a:solidFill>
              </a:rPr>
              <a:t>en</a:t>
            </a:r>
            <a:r>
              <a:rPr dirty="0">
                <a:solidFill>
                  <a:schemeClr val="bg1"/>
                </a:solidFill>
              </a:rPr>
              <a:t> impact van de </a:t>
            </a:r>
            <a:r>
              <a:rPr dirty="0" err="1">
                <a:solidFill>
                  <a:schemeClr val="bg1"/>
                </a:solidFill>
              </a:rPr>
              <a:t>gevonden</a:t>
            </a:r>
            <a:r>
              <a:rPr dirty="0">
                <a:solidFill>
                  <a:schemeClr val="bg1"/>
                </a:solidFill>
              </a:rPr>
              <a:t> </a:t>
            </a:r>
            <a:r>
              <a:rPr dirty="0" err="1">
                <a:solidFill>
                  <a:schemeClr val="bg1"/>
                </a:solidFill>
              </a:rPr>
              <a:t>informatie</a:t>
            </a:r>
            <a:endParaRPr dirty="0">
              <a:solidFill>
                <a:schemeClr val="bg1"/>
              </a:solidFill>
            </a:endParaRPr>
          </a:p>
          <a:p>
            <a:pPr>
              <a:buFont typeface="Arial" panose="020B0604020202020204" pitchFamily="34" charset="0"/>
              <a:buChar char="•"/>
            </a:pPr>
            <a:r>
              <a:rPr lang="nl-BE" dirty="0">
                <a:solidFill>
                  <a:schemeClr val="bg1"/>
                </a:solidFill>
              </a:rPr>
              <a:t>Persoonlijke reflectie</a:t>
            </a:r>
          </a:p>
        </p:txBody>
      </p:sp>
    </p:spTree>
    <p:extLst>
      <p:ext uri="{BB962C8B-B14F-4D97-AF65-F5344CB8AC3E}">
        <p14:creationId xmlns:p14="http://schemas.microsoft.com/office/powerpoint/2010/main" val="2787127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BEDF7-EAE5-4A03-3385-02EFDEE0C4A4}"/>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Belang van historisch onderzoek naar deze verdedigingslinie</a:t>
            </a:r>
          </a:p>
        </p:txBody>
      </p:sp>
      <p:sp>
        <p:nvSpPr>
          <p:cNvPr id="5" name="Tekstvak 4">
            <a:extLst>
              <a:ext uri="{FF2B5EF4-FFF2-40B4-BE49-F238E27FC236}">
                <a16:creationId xmlns:a16="http://schemas.microsoft.com/office/drawing/2014/main" id="{2A5B4EE9-99B0-489F-BD57-68B3E8BEC7E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fontScale="85000" lnSpcReduction="10000"/>
          </a:bodyPr>
          <a:lstStyle/>
          <a:p>
            <a:pPr marL="0" indent="0">
              <a:spcBef>
                <a:spcPts val="2500"/>
              </a:spcBef>
              <a:spcAft>
                <a:spcPts val="600"/>
              </a:spcAft>
              <a:buFont typeface="Arial" panose="020B0604020202020204" pitchFamily="34" charset="0"/>
              <a:buNone/>
            </a:pPr>
            <a:r>
              <a:rPr lang="nl-NL" sz="1400" b="1" dirty="0"/>
              <a:t>Inzicht in militaire en politieke strategie binnen Europa in de post Napoleontische periode </a:t>
            </a:r>
          </a:p>
          <a:p>
            <a:pPr marL="0" indent="0">
              <a:spcBef>
                <a:spcPts val="2500"/>
              </a:spcBef>
              <a:spcAft>
                <a:spcPts val="600"/>
              </a:spcAft>
              <a:buFont typeface="Arial" panose="020B0604020202020204" pitchFamily="34" charset="0"/>
              <a:buNone/>
            </a:pPr>
            <a:r>
              <a:rPr lang="nl-NL" sz="1400" dirty="0"/>
              <a:t>Het onderzoek helpt historische en militaire gebeurtenissen in de periode 1815-1850 beter te begrijpen en te plaatsen in context.</a:t>
            </a:r>
          </a:p>
          <a:p>
            <a:pPr marL="0" indent="0">
              <a:spcBef>
                <a:spcPts val="2500"/>
              </a:spcBef>
              <a:spcAft>
                <a:spcPts val="600"/>
              </a:spcAft>
              <a:buFont typeface="Arial" panose="020B0604020202020204" pitchFamily="34" charset="0"/>
              <a:buNone/>
            </a:pPr>
            <a:r>
              <a:rPr lang="nl-NL" sz="1400" b="1" dirty="0"/>
              <a:t>Bijdrage aan de geschiedenis van de Benelux-landen</a:t>
            </a:r>
          </a:p>
          <a:p>
            <a:pPr marL="0" lvl="1" indent="0">
              <a:spcBef>
                <a:spcPts val="1000"/>
              </a:spcBef>
              <a:spcAft>
                <a:spcPts val="600"/>
              </a:spcAft>
              <a:buFont typeface="Arial" panose="020B0604020202020204" pitchFamily="34" charset="0"/>
              <a:buNone/>
            </a:pPr>
            <a:r>
              <a:rPr lang="nl-NL" sz="1400" dirty="0"/>
              <a:t>De studie draagt bij aan de geschiedenis van </a:t>
            </a:r>
            <a:r>
              <a:rPr lang="nl-NL" sz="1400" dirty="0" err="1"/>
              <a:t>Belgie</a:t>
            </a:r>
            <a:r>
              <a:rPr lang="nl-NL" sz="1400" dirty="0"/>
              <a:t>, Luxemburg en Nederland</a:t>
            </a:r>
          </a:p>
          <a:p>
            <a:pPr marL="0" indent="0">
              <a:spcBef>
                <a:spcPts val="2500"/>
              </a:spcBef>
              <a:spcAft>
                <a:spcPts val="600"/>
              </a:spcAft>
              <a:buFont typeface="Arial" panose="020B0604020202020204" pitchFamily="34" charset="0"/>
              <a:buNone/>
            </a:pPr>
            <a:r>
              <a:rPr lang="nl-NL" sz="1400" b="1" dirty="0"/>
              <a:t>Bijdrage aan  actuele en geopolitieke ontwikkelingen binnen Europa</a:t>
            </a:r>
          </a:p>
          <a:p>
            <a:pPr marL="0" lvl="1" indent="0">
              <a:spcBef>
                <a:spcPts val="1000"/>
              </a:spcBef>
              <a:spcAft>
                <a:spcPts val="600"/>
              </a:spcAft>
              <a:buFont typeface="Arial" panose="020B0604020202020204" pitchFamily="34" charset="0"/>
              <a:buNone/>
            </a:pPr>
            <a:r>
              <a:rPr lang="nl-NL" sz="1400" dirty="0"/>
              <a:t>Het onderzoek naar de Wellingtonbarrière is een onderzoek naar het eerste Europese collectieve </a:t>
            </a:r>
            <a:r>
              <a:rPr lang="nl-NL" sz="1400" dirty="0" err="1"/>
              <a:t>veiligheidsdenken</a:t>
            </a:r>
            <a:r>
              <a:rPr lang="nl-NL" sz="1400" dirty="0"/>
              <a:t> en kan daardoor een interessante bijdrage betekenen in de oplossing van huidige Europese veiligheidsvraagstukken  </a:t>
            </a:r>
          </a:p>
        </p:txBody>
      </p:sp>
      <p:pic>
        <p:nvPicPr>
          <p:cNvPr id="4" name="Tijdelijke aanduiding voor inhoud 3">
            <a:extLst>
              <a:ext uri="{FF2B5EF4-FFF2-40B4-BE49-F238E27FC236}">
                <a16:creationId xmlns:a16="http://schemas.microsoft.com/office/drawing/2014/main" id="{FAEBCD7D-996F-450E-8968-CFFAF183DFF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870" r="12870"/>
          <a:stretch/>
        </p:blipFill>
        <p:spPr>
          <a:xfrm>
            <a:off x="5737594" y="342900"/>
            <a:ext cx="6111507" cy="6172338"/>
          </a:xfrm>
          <a:prstGeom prst="rect">
            <a:avLst/>
          </a:prstGeom>
          <a:noFill/>
        </p:spPr>
      </p:pic>
    </p:spTree>
    <p:extLst>
      <p:ext uri="{BB962C8B-B14F-4D97-AF65-F5344CB8AC3E}">
        <p14:creationId xmlns:p14="http://schemas.microsoft.com/office/powerpoint/2010/main" val="1275675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1E384-760B-DB0C-3060-941F49392D88}"/>
              </a:ext>
            </a:extLst>
          </p:cNvPr>
          <p:cNvSpPr>
            <a:spLocks noGrp="1"/>
          </p:cNvSpPr>
          <p:nvPr>
            <p:ph type="title"/>
          </p:nvPr>
        </p:nvSpPr>
        <p:spPr>
          <a:xfrm>
            <a:off x="8311896" y="101509"/>
            <a:ext cx="3273552" cy="1947672"/>
          </a:xfrm>
        </p:spPr>
        <p:txBody>
          <a:bodyPr vert="horz" lIns="91440" tIns="45720" rIns="91440" bIns="45720" rtlCol="0" anchor="b">
            <a:normAutofit/>
          </a:bodyPr>
          <a:lstStyle/>
          <a:p>
            <a:r>
              <a:rPr lang="en-US" sz="2700" dirty="0" err="1"/>
              <a:t>Doelstellingen</a:t>
            </a:r>
            <a:r>
              <a:rPr lang="en-US" sz="2700" dirty="0"/>
              <a:t> van </a:t>
            </a:r>
            <a:r>
              <a:rPr lang="en-US" sz="2700" dirty="0" err="1"/>
              <a:t>mijn</a:t>
            </a:r>
            <a:r>
              <a:rPr lang="en-US" sz="2700" dirty="0"/>
              <a:t> </a:t>
            </a:r>
            <a:r>
              <a:rPr lang="en-US" sz="2700" dirty="0" err="1"/>
              <a:t>onderzoek</a:t>
            </a:r>
            <a:r>
              <a:rPr lang="en-US" sz="2700" dirty="0"/>
              <a:t> </a:t>
            </a:r>
            <a:r>
              <a:rPr lang="en-US" sz="2700" dirty="0" err="1"/>
              <a:t>naar</a:t>
            </a:r>
            <a:r>
              <a:rPr lang="en-US" sz="2700" dirty="0"/>
              <a:t> de </a:t>
            </a:r>
            <a:r>
              <a:rPr lang="en-US" sz="2700" dirty="0" err="1"/>
              <a:t>Wellingtonbarrière</a:t>
            </a:r>
            <a:endParaRPr lang="en-US" sz="2700" b="0" kern="1200" dirty="0">
              <a:latin typeface="+mj-lt"/>
              <a:ea typeface="+mj-ea"/>
              <a:cs typeface="+mj-cs"/>
            </a:endParaRPr>
          </a:p>
        </p:txBody>
      </p:sp>
      <p:pic>
        <p:nvPicPr>
          <p:cNvPr id="4" name="Tijdelijke aanduiding voor inhoud 3">
            <a:extLst>
              <a:ext uri="{FF2B5EF4-FFF2-40B4-BE49-F238E27FC236}">
                <a16:creationId xmlns:a16="http://schemas.microsoft.com/office/drawing/2014/main" id="{A01C859D-3B8E-4704-8D51-0177FADFD5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894" r="17894"/>
          <a:stretch/>
        </p:blipFill>
        <p:spPr>
          <a:xfrm>
            <a:off x="342900" y="342901"/>
            <a:ext cx="7391400" cy="6172200"/>
          </a:xfrm>
          <a:prstGeom prst="rect">
            <a:avLst/>
          </a:prstGeom>
          <a:noFill/>
        </p:spPr>
      </p:pic>
      <p:sp>
        <p:nvSpPr>
          <p:cNvPr id="5" name="Tekstvak 4">
            <a:extLst>
              <a:ext uri="{FF2B5EF4-FFF2-40B4-BE49-F238E27FC236}">
                <a16:creationId xmlns:a16="http://schemas.microsoft.com/office/drawing/2014/main" id="{40B2A1AB-ABDF-4E49-B58B-292A62A0746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090704" y="2285132"/>
            <a:ext cx="3494744" cy="3988345"/>
          </a:xfrm>
          <a:prstGeom prst="rect">
            <a:avLst/>
          </a:prstGeom>
        </p:spPr>
        <p:txBody>
          <a:bodyPr>
            <a:normAutofit/>
          </a:bodyPr>
          <a:lstStyle/>
          <a:p>
            <a:pPr marL="0" indent="0">
              <a:lnSpc>
                <a:spcPct val="90000"/>
              </a:lnSpc>
              <a:buNone/>
            </a:pPr>
            <a:r>
              <a:rPr lang="nl-NL" sz="1200" b="1" dirty="0"/>
              <a:t>Archiefmateriaal verzamelen</a:t>
            </a:r>
          </a:p>
          <a:p>
            <a:pPr marL="0" indent="0">
              <a:lnSpc>
                <a:spcPct val="90000"/>
              </a:lnSpc>
              <a:buNone/>
            </a:pPr>
            <a:r>
              <a:rPr lang="nl-NL" sz="1200" dirty="0"/>
              <a:t>Het  verzamelen van relevant archiefmateriaal om de werking en de context van deze verdedigingslinie te doorgronden  en dit onder andere te gebruiken voor mijn doctoraal thesis, </a:t>
            </a:r>
            <a:r>
              <a:rPr lang="nl-NL" sz="1200" dirty="0" err="1"/>
              <a:t>webinars</a:t>
            </a:r>
            <a:r>
              <a:rPr lang="nl-NL" sz="1200" dirty="0"/>
              <a:t>, lezingen en publicaties </a:t>
            </a:r>
          </a:p>
          <a:p>
            <a:pPr marL="0" indent="0">
              <a:lnSpc>
                <a:spcPct val="110000"/>
              </a:lnSpc>
              <a:buNone/>
            </a:pPr>
            <a:endParaRPr lang="nl-NL" sz="1200" b="1" dirty="0"/>
          </a:p>
          <a:p>
            <a:pPr marL="0" indent="0">
              <a:lnSpc>
                <a:spcPct val="110000"/>
              </a:lnSpc>
              <a:buNone/>
            </a:pPr>
            <a:r>
              <a:rPr lang="nl-NL" sz="1200" b="1" dirty="0"/>
              <a:t>Nieuwe bronnen identificeren</a:t>
            </a:r>
          </a:p>
          <a:p>
            <a:pPr marL="0" indent="0">
              <a:lnSpc>
                <a:spcPct val="110000"/>
              </a:lnSpc>
              <a:buNone/>
            </a:pPr>
            <a:r>
              <a:rPr lang="nl-NL" sz="1200" dirty="0"/>
              <a:t>Het onderzoek betrof behalve archiefonderzoek, ook onderzoek op basis van schilderkunst en architectuur en andere nieuwe bronnen</a:t>
            </a:r>
          </a:p>
          <a:p>
            <a:pPr marL="0" indent="0">
              <a:buNone/>
            </a:pPr>
            <a:endParaRPr lang="nl-NL" sz="1200" b="1" dirty="0"/>
          </a:p>
          <a:p>
            <a:pPr marL="0" indent="0">
              <a:buNone/>
            </a:pPr>
            <a:r>
              <a:rPr lang="nl-NL" sz="1200" b="1" dirty="0"/>
              <a:t>Kennis verdiepen met context</a:t>
            </a:r>
          </a:p>
          <a:p>
            <a:pPr marL="0" indent="0">
              <a:buNone/>
            </a:pPr>
            <a:r>
              <a:rPr lang="nl-NL" sz="1200" dirty="0"/>
              <a:t>Het is belangrijk om de kennis over en het belang van de </a:t>
            </a:r>
            <a:r>
              <a:rPr lang="nl-NL" sz="1200" dirty="0" err="1"/>
              <a:t>Wellingtonbarriere</a:t>
            </a:r>
            <a:r>
              <a:rPr lang="nl-NL" sz="1200" dirty="0"/>
              <a:t> verder te verdiepen door feiten te documenteren en context te bieden.</a:t>
            </a:r>
          </a:p>
        </p:txBody>
      </p:sp>
    </p:spTree>
    <p:extLst>
      <p:ext uri="{BB962C8B-B14F-4D97-AF65-F5344CB8AC3E}">
        <p14:creationId xmlns:p14="http://schemas.microsoft.com/office/powerpoint/2010/main" val="600107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EE180-071E-9ACA-2029-6D1F4D7B5096}"/>
              </a:ext>
            </a:extLst>
          </p:cNvPr>
          <p:cNvSpPr>
            <a:spLocks noGrp="1"/>
          </p:cNvSpPr>
          <p:nvPr>
            <p:ph type="title"/>
          </p:nvPr>
        </p:nvSpPr>
        <p:spPr>
          <a:xfrm>
            <a:off x="7196328" y="208216"/>
            <a:ext cx="4389120" cy="1527048"/>
          </a:xfrm>
        </p:spPr>
        <p:txBody>
          <a:bodyPr vert="horz" lIns="91440" tIns="45720" rIns="91440" bIns="45720" rtlCol="0" anchor="b">
            <a:normAutofit/>
          </a:bodyPr>
          <a:lstStyle/>
          <a:p>
            <a:r>
              <a:rPr lang="en-US" b="0" kern="1200" dirty="0" err="1">
                <a:latin typeface="+mj-lt"/>
                <a:ea typeface="+mj-ea"/>
                <a:cs typeface="+mj-cs"/>
              </a:rPr>
              <a:t>Selectie</a:t>
            </a:r>
            <a:r>
              <a:rPr lang="en-US" b="0" kern="1200" dirty="0">
                <a:latin typeface="+mj-lt"/>
                <a:ea typeface="+mj-ea"/>
                <a:cs typeface="+mj-cs"/>
              </a:rPr>
              <a:t> van </a:t>
            </a:r>
            <a:r>
              <a:rPr lang="en-US" b="0" kern="1200" dirty="0" err="1">
                <a:latin typeface="+mj-lt"/>
                <a:ea typeface="+mj-ea"/>
                <a:cs typeface="+mj-cs"/>
              </a:rPr>
              <a:t>relevante</a:t>
            </a:r>
            <a:r>
              <a:rPr lang="en-US" b="0" kern="1200" dirty="0">
                <a:latin typeface="+mj-lt"/>
                <a:ea typeface="+mj-ea"/>
                <a:cs typeface="+mj-cs"/>
              </a:rPr>
              <a:t> </a:t>
            </a:r>
            <a:r>
              <a:rPr lang="en-US" dirty="0" err="1"/>
              <a:t>vindplekken</a:t>
            </a:r>
            <a:endParaRPr lang="en-US" b="0" kern="1200" dirty="0">
              <a:latin typeface="+mj-lt"/>
              <a:ea typeface="+mj-ea"/>
              <a:cs typeface="+mj-cs"/>
            </a:endParaRPr>
          </a:p>
        </p:txBody>
      </p:sp>
      <p:pic>
        <p:nvPicPr>
          <p:cNvPr id="4" name="Tijdelijke aanduiding voor inhoud 3">
            <a:extLst>
              <a:ext uri="{FF2B5EF4-FFF2-40B4-BE49-F238E27FC236}">
                <a16:creationId xmlns:a16="http://schemas.microsoft.com/office/drawing/2014/main" id="{E57E995F-480C-4FBE-92CF-B258EE48BFC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338" r="16338"/>
          <a:stretch/>
        </p:blipFill>
        <p:spPr>
          <a:xfrm>
            <a:off x="341522" y="342902"/>
            <a:ext cx="6249778" cy="6172343"/>
          </a:xfrm>
          <a:prstGeom prst="rect">
            <a:avLst/>
          </a:prstGeom>
          <a:noFill/>
        </p:spPr>
      </p:pic>
      <p:sp>
        <p:nvSpPr>
          <p:cNvPr id="5" name="Tekstvak 4">
            <a:extLst>
              <a:ext uri="{FF2B5EF4-FFF2-40B4-BE49-F238E27FC236}">
                <a16:creationId xmlns:a16="http://schemas.microsoft.com/office/drawing/2014/main" id="{DCB235C7-91F5-4F2B-B3D7-0EAC2E4D032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1883317"/>
            <a:ext cx="4389120" cy="4041648"/>
          </a:xfrm>
          <a:prstGeom prst="rect">
            <a:avLst/>
          </a:prstGeom>
        </p:spPr>
        <p:txBody>
          <a:bodyPr>
            <a:normAutofit fontScale="92500" lnSpcReduction="10000"/>
          </a:bodyPr>
          <a:lstStyle/>
          <a:p>
            <a:pPr marL="0" indent="0">
              <a:spcBef>
                <a:spcPts val="2500"/>
              </a:spcBef>
              <a:spcAft>
                <a:spcPts val="600"/>
              </a:spcAft>
              <a:buFont typeface="Arial" panose="020B0604020202020204" pitchFamily="34" charset="0"/>
              <a:buNone/>
            </a:pPr>
            <a:r>
              <a:rPr lang="nl-NL" sz="1400" b="1" dirty="0"/>
              <a:t>Internationaal onderzoek in archieven, bibliotheken en musea</a:t>
            </a:r>
          </a:p>
          <a:p>
            <a:pPr marL="0" lvl="1" indent="0">
              <a:spcBef>
                <a:spcPts val="1000"/>
              </a:spcBef>
              <a:spcAft>
                <a:spcPts val="600"/>
              </a:spcAft>
              <a:buFont typeface="Arial" panose="020B0604020202020204" pitchFamily="34" charset="0"/>
              <a:buNone/>
            </a:pPr>
            <a:r>
              <a:rPr lang="nl-NL" sz="1400" dirty="0"/>
              <a:t>Belangrijke archieven, musea en bibliotheken in Groot-Brittannië ,Nederland, België, Frankrijk, Duitsland, Oostenrijk en Rusland werden geïdentificeerd voor onderzoek naar de Wellingtonbarrière. Van de bibliotheek van de Defensieacademie in Breda tot de archieven in St.Petersburg en van Berlijn via de Nationale Archieven in Parijs, Den Haag en het Rijksmuseum in Amsterdam naar Londen.</a:t>
            </a:r>
          </a:p>
          <a:p>
            <a:pPr marL="0" indent="0">
              <a:spcBef>
                <a:spcPts val="2500"/>
              </a:spcBef>
              <a:spcAft>
                <a:spcPts val="600"/>
              </a:spcAft>
              <a:buFont typeface="Arial" panose="020B0604020202020204" pitchFamily="34" charset="0"/>
              <a:buNone/>
            </a:pPr>
            <a:r>
              <a:rPr lang="nl-NL" sz="1400" b="1" dirty="0"/>
              <a:t>Waardevolle bronnen</a:t>
            </a:r>
          </a:p>
          <a:p>
            <a:pPr marL="0" lvl="1" indent="0">
              <a:spcBef>
                <a:spcPts val="1000"/>
              </a:spcBef>
              <a:spcAft>
                <a:spcPts val="600"/>
              </a:spcAft>
              <a:buFont typeface="Arial" panose="020B0604020202020204" pitchFamily="34" charset="0"/>
              <a:buNone/>
            </a:pPr>
            <a:r>
              <a:rPr lang="nl-NL" sz="1400" dirty="0"/>
              <a:t>De archieven bevatten unieke en waardevolle documenten, boeken, verslagen, schilderijen die cruciale informatie bieden over de werking en de context van de Wellingtonbarrière, haar ingenieurs, betrokken politici en staatshoofden.</a:t>
            </a:r>
          </a:p>
        </p:txBody>
      </p:sp>
    </p:spTree>
    <p:extLst>
      <p:ext uri="{BB962C8B-B14F-4D97-AF65-F5344CB8AC3E}">
        <p14:creationId xmlns:p14="http://schemas.microsoft.com/office/powerpoint/2010/main" val="17837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st, kaart, atlas&#10;&#10;Door AI gegenereerde inhoud is mogelijk onjuist.">
            <a:extLst>
              <a:ext uri="{FF2B5EF4-FFF2-40B4-BE49-F238E27FC236}">
                <a16:creationId xmlns:a16="http://schemas.microsoft.com/office/drawing/2014/main" id="{B4A2CE6F-6575-63BE-ED61-A4E1BD370E8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637" b="4637"/>
          <a:stretch>
            <a:fillRect/>
          </a:stretch>
        </p:blipFill>
        <p:spPr>
          <a:xfrm>
            <a:off x="20" y="10"/>
            <a:ext cx="12191980" cy="6857990"/>
          </a:xfrm>
          <a:noFill/>
        </p:spPr>
      </p:pic>
    </p:spTree>
    <p:extLst>
      <p:ext uri="{BB962C8B-B14F-4D97-AF65-F5344CB8AC3E}">
        <p14:creationId xmlns:p14="http://schemas.microsoft.com/office/powerpoint/2010/main" val="3388185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0D5B8-A7F9-C96E-60F8-5F9D5B9F83CE}"/>
              </a:ext>
            </a:extLst>
          </p:cNvPr>
          <p:cNvSpPr>
            <a:spLocks noGrp="1"/>
          </p:cNvSpPr>
          <p:nvPr>
            <p:ph type="title"/>
          </p:nvPr>
        </p:nvSpPr>
        <p:spPr>
          <a:xfrm>
            <a:off x="7196328" y="601755"/>
            <a:ext cx="4389120" cy="636736"/>
          </a:xfrm>
        </p:spPr>
        <p:txBody>
          <a:bodyPr vert="horz" lIns="91440" tIns="45720" rIns="91440" bIns="45720" rtlCol="0" anchor="b">
            <a:normAutofit fontScale="90000"/>
          </a:bodyPr>
          <a:lstStyle/>
          <a:p>
            <a:br>
              <a:rPr lang="en-US" sz="2500" b="0" kern="1200" dirty="0">
                <a:latin typeface="+mj-lt"/>
                <a:ea typeface="+mj-ea"/>
                <a:cs typeface="+mj-cs"/>
              </a:rPr>
            </a:br>
            <a:br>
              <a:rPr lang="en-US" sz="2500" b="0" kern="1200" dirty="0">
                <a:latin typeface="+mj-lt"/>
                <a:ea typeface="+mj-ea"/>
                <a:cs typeface="+mj-cs"/>
              </a:rPr>
            </a:br>
            <a:r>
              <a:rPr lang="en-US" sz="2500" b="0" kern="1200" dirty="0" err="1">
                <a:latin typeface="+mj-lt"/>
                <a:ea typeface="+mj-ea"/>
                <a:cs typeface="+mj-cs"/>
              </a:rPr>
              <a:t>Hoogtepunten</a:t>
            </a:r>
            <a:r>
              <a:rPr lang="en-US" sz="2500" b="0" kern="1200" dirty="0">
                <a:latin typeface="+mj-lt"/>
                <a:ea typeface="+mj-ea"/>
                <a:cs typeface="+mj-cs"/>
              </a:rPr>
              <a:t> </a:t>
            </a:r>
            <a:r>
              <a:rPr lang="en-US" sz="2500" b="0" kern="1200" dirty="0" err="1">
                <a:latin typeface="+mj-lt"/>
                <a:ea typeface="+mj-ea"/>
                <a:cs typeface="+mj-cs"/>
              </a:rPr>
              <a:t>uit</a:t>
            </a:r>
            <a:r>
              <a:rPr lang="en-US" sz="2500" b="0" kern="1200" dirty="0">
                <a:latin typeface="+mj-lt"/>
                <a:ea typeface="+mj-ea"/>
                <a:cs typeface="+mj-cs"/>
              </a:rPr>
              <a:t> de </a:t>
            </a:r>
            <a:r>
              <a:rPr lang="en-US" sz="2500" b="0" kern="1200" dirty="0" err="1">
                <a:latin typeface="+mj-lt"/>
                <a:ea typeface="+mj-ea"/>
                <a:cs typeface="+mj-cs"/>
              </a:rPr>
              <a:t>archieven</a:t>
            </a:r>
            <a:r>
              <a:rPr lang="en-US" sz="2500" b="0" kern="1200" dirty="0">
                <a:latin typeface="+mj-lt"/>
                <a:ea typeface="+mj-ea"/>
                <a:cs typeface="+mj-cs"/>
              </a:rPr>
              <a:t>, </a:t>
            </a:r>
            <a:r>
              <a:rPr lang="en-US" sz="2500" b="0" kern="1200" dirty="0" err="1">
                <a:latin typeface="+mj-lt"/>
                <a:ea typeface="+mj-ea"/>
                <a:cs typeface="+mj-cs"/>
              </a:rPr>
              <a:t>bibliotheken</a:t>
            </a:r>
            <a:r>
              <a:rPr lang="en-US" sz="2500" b="0" kern="1200" dirty="0">
                <a:latin typeface="+mj-lt"/>
                <a:ea typeface="+mj-ea"/>
                <a:cs typeface="+mj-cs"/>
              </a:rPr>
              <a:t> </a:t>
            </a:r>
            <a:r>
              <a:rPr lang="en-US" sz="2500" b="0" kern="1200" dirty="0" err="1">
                <a:latin typeface="+mj-lt"/>
                <a:ea typeface="+mj-ea"/>
                <a:cs typeface="+mj-cs"/>
              </a:rPr>
              <a:t>en</a:t>
            </a:r>
            <a:r>
              <a:rPr lang="en-US" sz="2500" b="0" kern="1200" dirty="0">
                <a:latin typeface="+mj-lt"/>
                <a:ea typeface="+mj-ea"/>
                <a:cs typeface="+mj-cs"/>
              </a:rPr>
              <a:t> </a:t>
            </a:r>
            <a:r>
              <a:rPr lang="en-US" sz="2500" b="0" kern="1200" dirty="0" err="1">
                <a:latin typeface="+mj-lt"/>
                <a:ea typeface="+mj-ea"/>
                <a:cs typeface="+mj-cs"/>
              </a:rPr>
              <a:t>musea</a:t>
            </a:r>
            <a:r>
              <a:rPr lang="en-US" sz="2500" b="0" kern="1200" dirty="0">
                <a:latin typeface="+mj-lt"/>
                <a:ea typeface="+mj-ea"/>
                <a:cs typeface="+mj-cs"/>
              </a:rPr>
              <a:t> </a:t>
            </a:r>
          </a:p>
        </p:txBody>
      </p:sp>
      <p:sp>
        <p:nvSpPr>
          <p:cNvPr id="5" name="Tekstvak 4">
            <a:extLst>
              <a:ext uri="{FF2B5EF4-FFF2-40B4-BE49-F238E27FC236}">
                <a16:creationId xmlns:a16="http://schemas.microsoft.com/office/drawing/2014/main" id="{2F1E1867-6772-410D-8D6E-6EF7CDC3BF6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60557" y="1489778"/>
            <a:ext cx="4524891" cy="4644804"/>
          </a:xfrm>
          <a:prstGeom prst="rect">
            <a:avLst/>
          </a:prstGeom>
        </p:spPr>
        <p:txBody>
          <a:bodyPr>
            <a:normAutofit fontScale="77500" lnSpcReduction="20000"/>
          </a:bodyPr>
          <a:lstStyle/>
          <a:p>
            <a:pPr marL="0" indent="0">
              <a:spcBef>
                <a:spcPts val="2500"/>
              </a:spcBef>
              <a:spcAft>
                <a:spcPts val="600"/>
              </a:spcAft>
              <a:buFont typeface="Arial" panose="020B0604020202020204" pitchFamily="34" charset="0"/>
              <a:buNone/>
            </a:pPr>
            <a:r>
              <a:rPr lang="nl-NL" sz="1400" b="1" dirty="0"/>
              <a:t>Unieke inkijk in het diplomatieke verkeer rondom de </a:t>
            </a:r>
            <a:r>
              <a:rPr lang="nl-NL" sz="1400" b="1" dirty="0" err="1"/>
              <a:t>Wellingtonbarriere</a:t>
            </a:r>
            <a:r>
              <a:rPr lang="nl-NL" sz="1400" b="1" dirty="0"/>
              <a:t> en de claims op Frans gebied door het Verenigd Koninkrijk der Nederlanden</a:t>
            </a:r>
          </a:p>
          <a:p>
            <a:pPr marL="0" lvl="1" indent="0">
              <a:spcBef>
                <a:spcPts val="1000"/>
              </a:spcBef>
              <a:spcAft>
                <a:spcPts val="600"/>
              </a:spcAft>
              <a:buFont typeface="Arial" panose="020B0604020202020204" pitchFamily="34" charset="0"/>
              <a:buNone/>
            </a:pPr>
            <a:r>
              <a:rPr lang="nl-NL" sz="1400" dirty="0"/>
              <a:t>De </a:t>
            </a:r>
            <a:r>
              <a:rPr lang="nl-NL" sz="1400" dirty="0" err="1"/>
              <a:t>Wellingtonbarriere</a:t>
            </a:r>
            <a:r>
              <a:rPr lang="nl-NL" sz="1400" dirty="0"/>
              <a:t> was ook vooral een verdedigingslinie met een politieke betekenis; In de archieven van Londen, Den Haag, Parijs, Berlijn en St Petersburg zien we duidelijk terug welke diplomatieke waarde deze verdedigingslinie had. Ook de gevoeligheid van de Nederlandse claims op Frans grondgebied komt hier duidelijk terug</a:t>
            </a:r>
          </a:p>
          <a:p>
            <a:pPr marL="0" indent="0">
              <a:spcBef>
                <a:spcPts val="2500"/>
              </a:spcBef>
              <a:spcAft>
                <a:spcPts val="600"/>
              </a:spcAft>
              <a:buFont typeface="Arial" panose="020B0604020202020204" pitchFamily="34" charset="0"/>
              <a:buNone/>
            </a:pPr>
            <a:r>
              <a:rPr lang="nl-NL" sz="1400" b="1" dirty="0"/>
              <a:t>Britse plannen voor de versterking van de vestingen in de Zuidelijke Nederlanden tussen 1814-1815 </a:t>
            </a:r>
          </a:p>
          <a:p>
            <a:pPr marL="0" lvl="1" indent="0">
              <a:spcBef>
                <a:spcPts val="1000"/>
              </a:spcBef>
              <a:spcAft>
                <a:spcPts val="600"/>
              </a:spcAft>
              <a:buFont typeface="Arial" panose="020B0604020202020204" pitchFamily="34" charset="0"/>
              <a:buNone/>
            </a:pPr>
            <a:r>
              <a:rPr lang="nl-NL" sz="1400" dirty="0"/>
              <a:t>De Britten hadden hele andere ideeën omtrent de versterking van de verschillende plaatsen die deel zouden moeten uitmaken van de barrière in de Zuidelijke Nederlanden. Zoals bij Mont St Jean (Waterloo), Binche of Geraardsbergen (</a:t>
            </a:r>
            <a:r>
              <a:rPr lang="nl-NL" sz="1400" dirty="0" err="1"/>
              <a:t>Grammont</a:t>
            </a:r>
            <a:r>
              <a:rPr lang="nl-NL" sz="1400" dirty="0"/>
              <a:t>)</a:t>
            </a:r>
          </a:p>
          <a:p>
            <a:pPr marL="0" indent="0">
              <a:spcBef>
                <a:spcPts val="2500"/>
              </a:spcBef>
              <a:spcAft>
                <a:spcPts val="600"/>
              </a:spcAft>
              <a:buFont typeface="Arial" panose="020B0604020202020204" pitchFamily="34" charset="0"/>
              <a:buNone/>
            </a:pPr>
            <a:r>
              <a:rPr lang="nl-NL" sz="1400" b="1" dirty="0"/>
              <a:t>De Wellingtonbarrière vereeuwigd op doek</a:t>
            </a:r>
          </a:p>
          <a:p>
            <a:pPr marL="0" lvl="1" indent="0">
              <a:spcBef>
                <a:spcPts val="1000"/>
              </a:spcBef>
              <a:spcAft>
                <a:spcPts val="600"/>
              </a:spcAft>
              <a:buFont typeface="Arial" panose="020B0604020202020204" pitchFamily="34" charset="0"/>
              <a:buNone/>
            </a:pPr>
            <a:r>
              <a:rPr lang="nl-NL" sz="1400" dirty="0"/>
              <a:t>Veel tekeningen , etsen maar ook schilderijen zijn gemaakt van de bouwwerken, de plaatsen maar ook van de militaire ingenieurs zelf. Voor alle werken geldt dat deze in de depots van de verschillende musea bevinden of bij particuliere verzamelaars</a:t>
            </a:r>
          </a:p>
        </p:txBody>
      </p:sp>
      <p:pic>
        <p:nvPicPr>
          <p:cNvPr id="8" name="Tijdelijke aanduiding voor afbeelding 7">
            <a:extLst>
              <a:ext uri="{FF2B5EF4-FFF2-40B4-BE49-F238E27FC236}">
                <a16:creationId xmlns:a16="http://schemas.microsoft.com/office/drawing/2014/main" id="{D6982E20-4F62-2CA8-1261-0356BA02684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027" r="12027"/>
          <a:stretch>
            <a:fillRect/>
          </a:stretch>
        </p:blipFill>
        <p:spPr/>
      </p:pic>
    </p:spTree>
    <p:extLst>
      <p:ext uri="{BB962C8B-B14F-4D97-AF65-F5344CB8AC3E}">
        <p14:creationId xmlns:p14="http://schemas.microsoft.com/office/powerpoint/2010/main" val="84230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74FDD-17C0-0FF1-3DBD-55D11285AC56}"/>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sz="3000" b="0" kern="1200" dirty="0">
                <a:latin typeface="+mj-lt"/>
                <a:ea typeface="+mj-ea"/>
                <a:cs typeface="+mj-cs"/>
              </a:rPr>
              <a:t>De impact van de </a:t>
            </a:r>
            <a:r>
              <a:rPr lang="en-US" sz="3000" b="0" kern="1200" dirty="0" err="1">
                <a:latin typeface="+mj-lt"/>
                <a:ea typeface="+mj-ea"/>
                <a:cs typeface="+mj-cs"/>
              </a:rPr>
              <a:t>gevonden</a:t>
            </a:r>
            <a:r>
              <a:rPr lang="en-US" sz="3000" b="0" kern="1200" dirty="0">
                <a:latin typeface="+mj-lt"/>
                <a:ea typeface="+mj-ea"/>
                <a:cs typeface="+mj-cs"/>
              </a:rPr>
              <a:t> </a:t>
            </a:r>
            <a:r>
              <a:rPr lang="en-US" sz="3000" b="0" kern="1200" dirty="0" err="1">
                <a:latin typeface="+mj-lt"/>
                <a:ea typeface="+mj-ea"/>
                <a:cs typeface="+mj-cs"/>
              </a:rPr>
              <a:t>informatie</a:t>
            </a:r>
            <a:endParaRPr lang="en-US" sz="3000" b="0" kern="1200" dirty="0">
              <a:latin typeface="+mj-lt"/>
              <a:ea typeface="+mj-ea"/>
              <a:cs typeface="+mj-cs"/>
            </a:endParaRPr>
          </a:p>
        </p:txBody>
      </p:sp>
      <p:pic>
        <p:nvPicPr>
          <p:cNvPr id="4" name="Tijdelijke aanduiding voor inhoud 3">
            <a:extLst>
              <a:ext uri="{FF2B5EF4-FFF2-40B4-BE49-F238E27FC236}">
                <a16:creationId xmlns:a16="http://schemas.microsoft.com/office/drawing/2014/main" id="{F2DB5F17-4388-439B-9719-19CBE80B2DD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2223" b="22223"/>
          <a:stretch/>
        </p:blipFill>
        <p:spPr>
          <a:xfrm>
            <a:off x="341522" y="342902"/>
            <a:ext cx="6249778" cy="6172343"/>
          </a:xfrm>
          <a:prstGeom prst="rect">
            <a:avLst/>
          </a:prstGeom>
          <a:noFill/>
        </p:spPr>
      </p:pic>
      <p:sp>
        <p:nvSpPr>
          <p:cNvPr id="5" name="Tekstvak 4">
            <a:extLst>
              <a:ext uri="{FF2B5EF4-FFF2-40B4-BE49-F238E27FC236}">
                <a16:creationId xmlns:a16="http://schemas.microsoft.com/office/drawing/2014/main" id="{25E1E657-243F-47A1-AB3E-10AA24371C7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nl-NL" sz="1400" b="1" dirty="0"/>
              <a:t>Aanvulling op historische kennis van de post Napoleontische periode</a:t>
            </a:r>
          </a:p>
          <a:p>
            <a:pPr marL="0" lvl="1" indent="0">
              <a:spcBef>
                <a:spcPts val="1000"/>
              </a:spcBef>
              <a:spcAft>
                <a:spcPts val="600"/>
              </a:spcAft>
              <a:buFont typeface="Arial" panose="020B0604020202020204" pitchFamily="34" charset="0"/>
              <a:buNone/>
            </a:pPr>
            <a:r>
              <a:rPr lang="nl-NL" sz="1400" dirty="0"/>
              <a:t>Nieuw gevonden bronnen vullen belangrijke lacunes in het bestaande historische kennis over Europa en de Benelux tijdens het begin van de post Napoleontische periode</a:t>
            </a:r>
          </a:p>
          <a:p>
            <a:pPr marL="0" indent="0">
              <a:spcBef>
                <a:spcPts val="2500"/>
              </a:spcBef>
              <a:spcAft>
                <a:spcPts val="600"/>
              </a:spcAft>
              <a:buFont typeface="Arial" panose="020B0604020202020204" pitchFamily="34" charset="0"/>
              <a:buNone/>
            </a:pPr>
            <a:r>
              <a:rPr lang="nl-NL" sz="1400" b="1" dirty="0"/>
              <a:t>Correctie van eerdere aannames</a:t>
            </a:r>
          </a:p>
          <a:p>
            <a:pPr marL="0" lvl="1" indent="0">
              <a:spcBef>
                <a:spcPts val="1000"/>
              </a:spcBef>
              <a:spcAft>
                <a:spcPts val="600"/>
              </a:spcAft>
              <a:buFont typeface="Arial" panose="020B0604020202020204" pitchFamily="34" charset="0"/>
              <a:buNone/>
            </a:pPr>
            <a:r>
              <a:rPr lang="nl-NL" sz="1400" dirty="0"/>
              <a:t>De nieuwe informatie corrigeert eerdere onjuiste aannames over de betekenis en de werking van de linie in eerdere publicaties over de linie.</a:t>
            </a:r>
          </a:p>
        </p:txBody>
      </p:sp>
    </p:spTree>
    <p:extLst>
      <p:ext uri="{BB962C8B-B14F-4D97-AF65-F5344CB8AC3E}">
        <p14:creationId xmlns:p14="http://schemas.microsoft.com/office/powerpoint/2010/main" val="2961381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602E1-71AB-6875-DC45-7E26B7DF0305}"/>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sz="2700" b="0" kern="1200" dirty="0" err="1">
                <a:latin typeface="+mj-lt"/>
                <a:ea typeface="+mj-ea"/>
                <a:cs typeface="+mj-cs"/>
              </a:rPr>
              <a:t>Persoonlijke</a:t>
            </a:r>
            <a:r>
              <a:rPr lang="en-US" sz="2700" b="0" kern="1200" dirty="0">
                <a:latin typeface="+mj-lt"/>
                <a:ea typeface="+mj-ea"/>
                <a:cs typeface="+mj-cs"/>
              </a:rPr>
              <a:t> </a:t>
            </a:r>
            <a:r>
              <a:rPr lang="en-US" sz="2700" b="0" kern="1200" dirty="0" err="1">
                <a:latin typeface="+mj-lt"/>
                <a:ea typeface="+mj-ea"/>
                <a:cs typeface="+mj-cs"/>
              </a:rPr>
              <a:t>reflectie</a:t>
            </a:r>
            <a:r>
              <a:rPr lang="en-US" sz="2700" b="0" kern="1200" dirty="0">
                <a:latin typeface="+mj-lt"/>
                <a:ea typeface="+mj-ea"/>
                <a:cs typeface="+mj-cs"/>
              </a:rPr>
              <a:t> op de </a:t>
            </a:r>
            <a:r>
              <a:rPr lang="en-US" sz="2700" b="0" kern="1200" dirty="0" err="1">
                <a:latin typeface="+mj-lt"/>
                <a:ea typeface="+mj-ea"/>
                <a:cs typeface="+mj-cs"/>
              </a:rPr>
              <a:t>waarde</a:t>
            </a:r>
            <a:r>
              <a:rPr lang="en-US" sz="2700" b="0" kern="1200" dirty="0">
                <a:latin typeface="+mj-lt"/>
                <a:ea typeface="+mj-ea"/>
                <a:cs typeface="+mj-cs"/>
              </a:rPr>
              <a:t> van </a:t>
            </a:r>
            <a:r>
              <a:rPr lang="en-US" sz="2700" dirty="0"/>
              <a:t>het </a:t>
            </a:r>
            <a:r>
              <a:rPr lang="en-US" sz="2700" b="0" kern="1200" dirty="0" err="1">
                <a:latin typeface="+mj-lt"/>
                <a:ea typeface="+mj-ea"/>
                <a:cs typeface="+mj-cs"/>
              </a:rPr>
              <a:t>onderzoek</a:t>
            </a:r>
            <a:r>
              <a:rPr lang="en-US" sz="2700" b="0" kern="1200" dirty="0">
                <a:latin typeface="+mj-lt"/>
                <a:ea typeface="+mj-ea"/>
                <a:cs typeface="+mj-cs"/>
              </a:rPr>
              <a:t> </a:t>
            </a:r>
            <a:r>
              <a:rPr lang="en-US" sz="2700" b="0" kern="1200" dirty="0" err="1">
                <a:latin typeface="+mj-lt"/>
                <a:ea typeface="+mj-ea"/>
                <a:cs typeface="+mj-cs"/>
              </a:rPr>
              <a:t>naar</a:t>
            </a:r>
            <a:r>
              <a:rPr lang="en-US" sz="2700" b="0" kern="1200" dirty="0">
                <a:latin typeface="+mj-lt"/>
                <a:ea typeface="+mj-ea"/>
                <a:cs typeface="+mj-cs"/>
              </a:rPr>
              <a:t> de </a:t>
            </a:r>
            <a:r>
              <a:rPr lang="en-US" sz="2700" b="0" kern="1200" dirty="0" err="1">
                <a:latin typeface="+mj-lt"/>
                <a:ea typeface="+mj-ea"/>
                <a:cs typeface="+mj-cs"/>
              </a:rPr>
              <a:t>Wellingtonbarrière</a:t>
            </a:r>
            <a:endParaRPr lang="en-US" sz="2700" b="0" kern="1200" dirty="0">
              <a:latin typeface="+mj-lt"/>
              <a:ea typeface="+mj-ea"/>
              <a:cs typeface="+mj-cs"/>
            </a:endParaRPr>
          </a:p>
        </p:txBody>
      </p:sp>
      <p:pic>
        <p:nvPicPr>
          <p:cNvPr id="4" name="Tijdelijke aanduiding voor inhoud 3">
            <a:extLst>
              <a:ext uri="{FF2B5EF4-FFF2-40B4-BE49-F238E27FC236}">
                <a16:creationId xmlns:a16="http://schemas.microsoft.com/office/drawing/2014/main" id="{8F23F50B-B10D-432D-80AD-A9A22FF74F0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955" b="8955"/>
          <a:stretch/>
        </p:blipFill>
        <p:spPr>
          <a:xfrm>
            <a:off x="342900" y="342901"/>
            <a:ext cx="7391400" cy="6172200"/>
          </a:xfrm>
          <a:prstGeom prst="rect">
            <a:avLst/>
          </a:prstGeom>
          <a:noFill/>
        </p:spPr>
      </p:pic>
      <p:sp>
        <p:nvSpPr>
          <p:cNvPr id="5" name="Tekstvak 4">
            <a:extLst>
              <a:ext uri="{FF2B5EF4-FFF2-40B4-BE49-F238E27FC236}">
                <a16:creationId xmlns:a16="http://schemas.microsoft.com/office/drawing/2014/main" id="{DCE421DD-3536-41BC-8DDD-D8B5759DAF8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fontScale="85000" lnSpcReduction="20000"/>
          </a:bodyPr>
          <a:lstStyle/>
          <a:p>
            <a:pPr marL="0" indent="0">
              <a:spcBef>
                <a:spcPts val="2500"/>
              </a:spcBef>
              <a:spcAft>
                <a:spcPts val="600"/>
              </a:spcAft>
              <a:buNone/>
            </a:pPr>
            <a:r>
              <a:rPr lang="nl-NL" sz="1400" b="1" dirty="0"/>
              <a:t>Herontdekking van de geschiedenis van Europa en de Benelux</a:t>
            </a:r>
          </a:p>
          <a:p>
            <a:pPr marL="0" lvl="1" indent="0">
              <a:spcBef>
                <a:spcPts val="1000"/>
              </a:spcBef>
              <a:spcAft>
                <a:spcPts val="600"/>
              </a:spcAft>
              <a:buNone/>
            </a:pPr>
            <a:r>
              <a:rPr lang="nl-NL" sz="1400" dirty="0"/>
              <a:t>Onderzoek maakt de herontdekking van geschiedenis mogelijk via verschillende bronnen, waardoor de betekenis op sociaal, militair en politiek vlak echt pas duidelijk wordt van de Wellingtonbarrière</a:t>
            </a:r>
          </a:p>
          <a:p>
            <a:pPr marL="0" lvl="1" indent="0">
              <a:spcBef>
                <a:spcPts val="1000"/>
              </a:spcBef>
              <a:spcAft>
                <a:spcPts val="600"/>
              </a:spcAft>
              <a:buNone/>
            </a:pPr>
            <a:r>
              <a:rPr lang="nl-NL" sz="1400" b="1" dirty="0"/>
              <a:t>Authentiek begrip op de invloed van de post Napoleontische periode op de staatkundige geschiedenis van Europa</a:t>
            </a:r>
          </a:p>
          <a:p>
            <a:pPr marL="0" lvl="1" indent="0">
              <a:spcBef>
                <a:spcPts val="1000"/>
              </a:spcBef>
              <a:spcAft>
                <a:spcPts val="600"/>
              </a:spcAft>
              <a:buNone/>
            </a:pPr>
            <a:r>
              <a:rPr lang="nl-NL" sz="1400" dirty="0"/>
              <a:t>Het onderzoek draagt bij aan een begrip op  de staatkundige geschiedenis van Europa en de Benelux en een inzicht op de inrichting van de collectieve veiligheid van Europa </a:t>
            </a:r>
          </a:p>
        </p:txBody>
      </p:sp>
    </p:spTree>
    <p:extLst>
      <p:ext uri="{BB962C8B-B14F-4D97-AF65-F5344CB8AC3E}">
        <p14:creationId xmlns:p14="http://schemas.microsoft.com/office/powerpoint/2010/main" val="2580586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1006</Words>
  <Application>Microsoft Office PowerPoint</Application>
  <PresentationFormat>Widescreen</PresentationFormat>
  <Paragraphs>62</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Aptos</vt:lpstr>
      <vt:lpstr>Arial</vt:lpstr>
      <vt:lpstr>Neue Haas Grotesk Text Pro</vt:lpstr>
      <vt:lpstr>DuneVTI</vt:lpstr>
      <vt:lpstr>Onderzoek naar de Wellingtonbarrière: een reis langs de archieven van Europa</vt:lpstr>
      <vt:lpstr>Uiteenzetting</vt:lpstr>
      <vt:lpstr>Belang van historisch onderzoek naar deze verdedigingslinie</vt:lpstr>
      <vt:lpstr>Doelstellingen van mijn onderzoek naar de Wellingtonbarrière</vt:lpstr>
      <vt:lpstr>Selectie van relevante vindplekken</vt:lpstr>
      <vt:lpstr>PowerPoint Presentation</vt:lpstr>
      <vt:lpstr>  Hoogtepunten uit de archieven, bibliotheken en musea </vt:lpstr>
      <vt:lpstr>De impact van de gevonden informatie</vt:lpstr>
      <vt:lpstr>Persoonlijke reflectie op de waarde van het onderzoek naar de Wellingtonbarrière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Dennis van Nieuwenhuijzen</dc:creator>
  <cp:lastModifiedBy>Rafael Deroo</cp:lastModifiedBy>
  <cp:revision>3</cp:revision>
  <dcterms:created xsi:type="dcterms:W3CDTF">2025-11-09T14:59:12Z</dcterms:created>
  <dcterms:modified xsi:type="dcterms:W3CDTF">2025-11-10T13:45:52Z</dcterms:modified>
</cp:coreProperties>
</file>