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68" r:id="rId3"/>
    <p:sldId id="275" r:id="rId4"/>
    <p:sldId id="276" r:id="rId5"/>
    <p:sldId id="262" r:id="rId6"/>
    <p:sldId id="280" r:id="rId7"/>
    <p:sldId id="287" r:id="rId8"/>
    <p:sldId id="286" r:id="rId9"/>
    <p:sldId id="289" r:id="rId10"/>
    <p:sldId id="284" r:id="rId11"/>
    <p:sldId id="283" r:id="rId12"/>
    <p:sldId id="278" r:id="rId13"/>
    <p:sldId id="285" r:id="rId14"/>
    <p:sldId id="281" r:id="rId15"/>
    <p:sldId id="279" r:id="rId16"/>
    <p:sldId id="290" r:id="rId17"/>
    <p:sldId id="259" r:id="rId18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2749" autoAdjust="0"/>
  </p:normalViewPr>
  <p:slideViewPr>
    <p:cSldViewPr snapToGrid="0">
      <p:cViewPr varScale="1">
        <p:scale>
          <a:sx n="106" d="100"/>
          <a:sy n="106" d="100"/>
        </p:scale>
        <p:origin x="8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55878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2845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08881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84396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00568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81704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74422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07755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7851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5267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5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565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6122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2785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7711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0561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9322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E76AA36-868A-4F6B-9607-6F6685AC8240}" type="datetimeFigureOut">
              <a:rPr lang="en-BE" smtClean="0"/>
              <a:t>01/12/2025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BE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9C38D3D-B873-4D17-9B87-71A2AB3483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9231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fforts-europe.eu" TargetMode="External"/><Relationship Id="rId2" Type="http://schemas.openxmlformats.org/officeDocument/2006/relationships/hyperlink" Target="https://www.efforts-europe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7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9E52-FBE3-764E-2AB8-F68A98327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8394" y="1596444"/>
            <a:ext cx="9144000" cy="2387600"/>
          </a:xfrm>
        </p:spPr>
        <p:txBody>
          <a:bodyPr>
            <a:normAutofit/>
          </a:bodyPr>
          <a:lstStyle/>
          <a:p>
            <a:pPr algn="ctr"/>
            <a:br>
              <a:rPr lang="en-BE" dirty="0"/>
            </a:b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812A9D-8945-2E70-F263-7F5E67B4F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6962" y="2363107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fr-BE" sz="3200" b="1" dirty="0">
                <a:solidFill>
                  <a:srgbClr val="FFFF00"/>
                </a:solidFill>
              </a:rPr>
              <a:t>New EUROPEAN CITY VISIONS</a:t>
            </a:r>
          </a:p>
          <a:p>
            <a:pPr algn="ctr"/>
            <a:r>
              <a:rPr lang="fr-BE" sz="1500" b="1" dirty="0">
                <a:solidFill>
                  <a:srgbClr val="FFFF00"/>
                </a:solidFill>
              </a:rPr>
              <a:t>Rafaël DEROO, SG EFFORTS Europe</a:t>
            </a:r>
            <a:endParaRPr lang="en-BE" sz="1500" b="1" dirty="0">
              <a:solidFill>
                <a:srgbClr val="FFFF00"/>
              </a:solidFill>
            </a:endParaRPr>
          </a:p>
        </p:txBody>
      </p:sp>
      <p:pic>
        <p:nvPicPr>
          <p:cNvPr id="4" name="Image 11" descr="logo efforts">
            <a:extLst>
              <a:ext uri="{FF2B5EF4-FFF2-40B4-BE49-F238E27FC236}">
                <a16:creationId xmlns:a16="http://schemas.microsoft.com/office/drawing/2014/main" id="{15FF67EE-3799-60AF-0869-E3F2F27C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48" y="509136"/>
            <a:ext cx="2203504" cy="185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997AD2-2E98-A291-4E73-D1B611B91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55" y="3736973"/>
            <a:ext cx="3567065" cy="266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79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70A86-0327-71C8-F1E9-19982FBF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2" y="838200"/>
            <a:ext cx="8761413" cy="706964"/>
          </a:xfrm>
        </p:spPr>
        <p:txBody>
          <a:bodyPr/>
          <a:lstStyle/>
          <a:p>
            <a:r>
              <a:rPr lang="fr-BE" dirty="0"/>
              <a:t>‘s-</a:t>
            </a:r>
            <a:r>
              <a:rPr lang="fr-BE" dirty="0" err="1"/>
              <a:t>Hertogenbosch</a:t>
            </a:r>
            <a:endParaRPr lang="en-BE" dirty="0"/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99C24A85-EE34-78CD-1AD2-5DC2FC3450A2}"/>
              </a:ext>
            </a:extLst>
          </p:cNvPr>
          <p:cNvPicPr/>
          <p:nvPr/>
        </p:nvPicPr>
        <p:blipFill rotWithShape="1">
          <a:blip r:embed="rId2"/>
          <a:srcRect l="9967" t="22442" r="1617" b="20264"/>
          <a:stretch/>
        </p:blipFill>
        <p:spPr>
          <a:xfrm>
            <a:off x="1411624" y="2074332"/>
            <a:ext cx="6851472" cy="3853993"/>
          </a:xfrm>
          <a:prstGeom prst="rect">
            <a:avLst/>
          </a:prstGeom>
        </p:spPr>
      </p:pic>
      <p:pic>
        <p:nvPicPr>
          <p:cNvPr id="6" name="Afbeelding 1">
            <a:extLst>
              <a:ext uri="{FF2B5EF4-FFF2-40B4-BE49-F238E27FC236}">
                <a16:creationId xmlns:a16="http://schemas.microsoft.com/office/drawing/2014/main" id="{A27873BF-D97B-A84F-135F-701DD9F61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52" t="11896" r="66973" b="12263"/>
          <a:stretch/>
        </p:blipFill>
        <p:spPr>
          <a:xfrm>
            <a:off x="4688268" y="1505388"/>
            <a:ext cx="3574828" cy="4991879"/>
          </a:xfrm>
          <a:prstGeom prst="rect">
            <a:avLst/>
          </a:prstGeom>
        </p:spPr>
      </p:pic>
      <p:pic>
        <p:nvPicPr>
          <p:cNvPr id="4" name="Picture 16" descr="Citadel | Bezoek 's-Hertogenbosch">
            <a:extLst>
              <a:ext uri="{FF2B5EF4-FFF2-40B4-BE49-F238E27FC236}">
                <a16:creationId xmlns:a16="http://schemas.microsoft.com/office/drawing/2014/main" id="{52F7E059-2B40-7766-CAED-E9764D1972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569" y="2362348"/>
            <a:ext cx="3764475" cy="3565977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747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404CC-E6C8-D1A9-B487-0883A161E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3E486-17F7-08D7-BF29-C373AA463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A7C55AAF-DB15-70FC-D32E-D46DBDFDE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27" y="1611960"/>
            <a:ext cx="6147983" cy="4610988"/>
          </a:xfrm>
          <a:prstGeom prst="rect">
            <a:avLst/>
          </a:prstGeom>
        </p:spPr>
      </p:pic>
      <p:pic>
        <p:nvPicPr>
          <p:cNvPr id="5" name="Afbeelding 2">
            <a:extLst>
              <a:ext uri="{FF2B5EF4-FFF2-40B4-BE49-F238E27FC236}">
                <a16:creationId xmlns:a16="http://schemas.microsoft.com/office/drawing/2014/main" id="{ED5F332D-90BE-7FA0-4D7C-F2D5C028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430" y="1607818"/>
            <a:ext cx="6153506" cy="46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1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2CF3-0215-BF61-75CC-0EC86ACB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Afbeelding 8" descr="muren.jpg">
            <a:extLst>
              <a:ext uri="{FF2B5EF4-FFF2-40B4-BE49-F238E27FC236}">
                <a16:creationId xmlns:a16="http://schemas.microsoft.com/office/drawing/2014/main" id="{7739991E-FF56-CBF2-FA12-148540661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678" y="218708"/>
            <a:ext cx="6800296" cy="510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2">
            <a:extLst>
              <a:ext uri="{FF2B5EF4-FFF2-40B4-BE49-F238E27FC236}">
                <a16:creationId xmlns:a16="http://schemas.microsoft.com/office/drawing/2014/main" id="{671FBF30-69EA-0F45-6162-CF2A33EB7D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48159" y="3429000"/>
            <a:ext cx="5457167" cy="3133252"/>
          </a:xfrm>
          <a:prstGeom prst="rect">
            <a:avLst/>
          </a:prstGeom>
        </p:spPr>
      </p:pic>
      <p:pic>
        <p:nvPicPr>
          <p:cNvPr id="7" name="Afbeelding 2">
            <a:extLst>
              <a:ext uri="{FF2B5EF4-FFF2-40B4-BE49-F238E27FC236}">
                <a16:creationId xmlns:a16="http://schemas.microsoft.com/office/drawing/2014/main" id="{AB3B9617-E1CE-938C-5807-C0898BE2F1C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76064" y="2580447"/>
            <a:ext cx="4952884" cy="44155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D66B2-BC21-7163-31AB-1CA6CC803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694366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Langs parken en forten in en rond Antwerpen (38.25 km) in Antwerpen">
            <a:extLst>
              <a:ext uri="{FF2B5EF4-FFF2-40B4-BE49-F238E27FC236}">
                <a16:creationId xmlns:a16="http://schemas.microsoft.com/office/drawing/2014/main" id="{3B514837-8182-9BF8-5B08-669CA034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8" y="2248269"/>
            <a:ext cx="38100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ntdek het verhaal van de voorgeschiedenis van het Fort van">
            <a:extLst>
              <a:ext uri="{FF2B5EF4-FFF2-40B4-BE49-F238E27FC236}">
                <a16:creationId xmlns:a16="http://schemas.microsoft.com/office/drawing/2014/main" id="{199610EE-B753-9310-5D39-19B5F4E66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653" y="4060489"/>
            <a:ext cx="3722549" cy="26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FB1CC-B025-2635-6312-BAF812006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Antwerp</a:t>
            </a:r>
            <a:endParaRPr lang="en-BE" dirty="0"/>
          </a:p>
        </p:txBody>
      </p:sp>
      <p:pic>
        <p:nvPicPr>
          <p:cNvPr id="4102" name="Picture 6" descr="Fortengordels rond Antwerpen | Departement Omgeving">
            <a:extLst>
              <a:ext uri="{FF2B5EF4-FFF2-40B4-BE49-F238E27FC236}">
                <a16:creationId xmlns:a16="http://schemas.microsoft.com/office/drawing/2014/main" id="{976164AF-3C18-FD1E-9C83-3BF077D9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138" y="1051806"/>
            <a:ext cx="3358183" cy="291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ort 8 - Hoboken | Fortengordels">
            <a:extLst>
              <a:ext uri="{FF2B5EF4-FFF2-40B4-BE49-F238E27FC236}">
                <a16:creationId xmlns:a16="http://schemas.microsoft.com/office/drawing/2014/main" id="{53A97893-A9EE-F310-F203-2CCF6E39CE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653" y="1951700"/>
            <a:ext cx="3602922" cy="24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aalbaar en betaalbaar | Ringland">
            <a:extLst>
              <a:ext uri="{FF2B5EF4-FFF2-40B4-BE49-F238E27FC236}">
                <a16:creationId xmlns:a16="http://schemas.microsoft.com/office/drawing/2014/main" id="{6AA5EAD3-B65A-20B0-0A3D-19F919EFA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77" y="4187493"/>
            <a:ext cx="3185789" cy="238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501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58BC2-9291-D688-B335-AB5FEB95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Fortified</a:t>
            </a:r>
            <a:r>
              <a:rPr lang="fr-BE" dirty="0"/>
              <a:t> </a:t>
            </a:r>
            <a:r>
              <a:rPr lang="fr-BE" dirty="0" err="1"/>
              <a:t>heritage</a:t>
            </a:r>
            <a:r>
              <a:rPr lang="fr-BE" dirty="0"/>
              <a:t> </a:t>
            </a:r>
            <a:r>
              <a:rPr lang="fr-BE" dirty="0" err="1"/>
              <a:t>cities</a:t>
            </a:r>
            <a:r>
              <a:rPr lang="fr-BE" dirty="0"/>
              <a:t> planning </a:t>
            </a:r>
            <a:br>
              <a:rPr lang="fr-BE" dirty="0"/>
            </a:br>
            <a:r>
              <a:rPr lang="fr-BE" sz="2400" dirty="0"/>
              <a:t>(</a:t>
            </a:r>
            <a:r>
              <a:rPr lang="fr-BE" sz="2400" dirty="0" err="1"/>
              <a:t>Terezín</a:t>
            </a:r>
            <a:r>
              <a:rPr lang="fr-BE" sz="2400" dirty="0"/>
              <a:t> (CZ), Diest, Dendermonde (BE), …)</a:t>
            </a:r>
            <a:endParaRPr lang="en-BE" sz="2400" dirty="0"/>
          </a:p>
        </p:txBody>
      </p:sp>
      <p:pic>
        <p:nvPicPr>
          <p:cNvPr id="6146" name="Picture 2" descr="Terezin festning og konsentrasjonscamp tur fra Praha">
            <a:extLst>
              <a:ext uri="{FF2B5EF4-FFF2-40B4-BE49-F238E27FC236}">
                <a16:creationId xmlns:a16="http://schemas.microsoft.com/office/drawing/2014/main" id="{41219A74-C75E-9BED-66A3-805E9F0ED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44" y="2231178"/>
            <a:ext cx="3921849" cy="261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O4205 - Dendermonde - Vestinggordel | Vlaams Bouwmeester">
            <a:extLst>
              <a:ext uri="{FF2B5EF4-FFF2-40B4-BE49-F238E27FC236}">
                <a16:creationId xmlns:a16="http://schemas.microsoft.com/office/drawing/2014/main" id="{F50B1490-894E-0E16-56AB-F6863A4B5D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746" y="2719450"/>
            <a:ext cx="4832412" cy="307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e Citadel van Diest - Diest Online">
            <a:extLst>
              <a:ext uri="{FF2B5EF4-FFF2-40B4-BE49-F238E27FC236}">
                <a16:creationId xmlns:a16="http://schemas.microsoft.com/office/drawing/2014/main" id="{3E3DDFD9-81E7-1946-EC1B-254B9EAD7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02" y="4225544"/>
            <a:ext cx="3994844" cy="243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301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25566-D3D8-E29E-8177-0E95C6BF9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77D86-CED7-3DFD-0692-E81F9ED36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z="2400" dirty="0"/>
              <a:t>Connection and </a:t>
            </a:r>
            <a:r>
              <a:rPr lang="fr-BE" sz="2400" dirty="0" err="1"/>
              <a:t>Ownership</a:t>
            </a:r>
            <a:endParaRPr lang="fr-BE" sz="2400" dirty="0"/>
          </a:p>
          <a:p>
            <a:r>
              <a:rPr lang="fr-BE" sz="2400" dirty="0" err="1"/>
              <a:t>Development</a:t>
            </a:r>
            <a:r>
              <a:rPr lang="fr-BE" sz="2400" dirty="0"/>
              <a:t> and </a:t>
            </a:r>
            <a:r>
              <a:rPr lang="fr-BE" sz="2400" dirty="0" err="1"/>
              <a:t>Tourism</a:t>
            </a:r>
            <a:endParaRPr lang="fr-BE" sz="2400" dirty="0"/>
          </a:p>
          <a:p>
            <a:r>
              <a:rPr lang="fr-BE" sz="2400" dirty="0" err="1"/>
              <a:t>Environment</a:t>
            </a:r>
            <a:r>
              <a:rPr lang="fr-BE" sz="2400" dirty="0"/>
              <a:t> and Nature</a:t>
            </a:r>
            <a:endParaRPr lang="en-BE" sz="2400" dirty="0"/>
          </a:p>
          <a:p>
            <a:endParaRPr lang="fr-BE" dirty="0"/>
          </a:p>
        </p:txBody>
      </p:sp>
      <p:pic>
        <p:nvPicPr>
          <p:cNvPr id="3082" name="Picture 10" descr="People of Suomenlinna - Suomenlinna Official Website">
            <a:extLst>
              <a:ext uri="{FF2B5EF4-FFF2-40B4-BE49-F238E27FC236}">
                <a16:creationId xmlns:a16="http://schemas.microsoft.com/office/drawing/2014/main" id="{4B3A403C-8FF9-24AE-C454-0E4ECD1E6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911" y="2603500"/>
            <a:ext cx="3159711" cy="14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ORTE CULTURA - European cultural route ...">
            <a:extLst>
              <a:ext uri="{FF2B5EF4-FFF2-40B4-BE49-F238E27FC236}">
                <a16:creationId xmlns:a16="http://schemas.microsoft.com/office/drawing/2014/main" id="{265578FA-DB02-75CC-B190-72AFDED21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92" y="4828758"/>
            <a:ext cx="2667308" cy="177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omein - Fort van Kessel - Kempens Landschap">
            <a:extLst>
              <a:ext uri="{FF2B5EF4-FFF2-40B4-BE49-F238E27FC236}">
                <a16:creationId xmlns:a16="http://schemas.microsoft.com/office/drawing/2014/main" id="{136A232A-1B7A-0847-58ED-75959C01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97" y="4824636"/>
            <a:ext cx="2667308" cy="177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Wikiloc | Ruta Fort 7 / Schoonselhof/ Fort 8 Hoboken park en polder">
            <a:extLst>
              <a:ext uri="{FF2B5EF4-FFF2-40B4-BE49-F238E27FC236}">
                <a16:creationId xmlns:a16="http://schemas.microsoft.com/office/drawing/2014/main" id="{5FAAD5B2-8F25-E1F8-03C7-A655BC68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28" y="4824636"/>
            <a:ext cx="2375182" cy="177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sportterreinen in Merksem | Antwerpen">
            <a:extLst>
              <a:ext uri="{FF2B5EF4-FFF2-40B4-BE49-F238E27FC236}">
                <a16:creationId xmlns:a16="http://schemas.microsoft.com/office/drawing/2014/main" id="{DEB67E2E-C239-91E1-814E-0BD1175A4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698" y="4100345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EEE5FB-9250-68C3-BAC7-F44F988E1B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298" y="2603500"/>
            <a:ext cx="2889613" cy="21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93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DC4B9-5F7E-C91A-91A6-F92183D6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Take-away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5D8E5-9B42-901C-EEAF-981B1E459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Change the point of </a:t>
            </a:r>
            <a:r>
              <a:rPr lang="fr-BE" dirty="0" err="1"/>
              <a:t>view</a:t>
            </a:r>
            <a:r>
              <a:rPr lang="fr-BE" dirty="0"/>
              <a:t> (‘</a:t>
            </a:r>
            <a:r>
              <a:rPr lang="fr-BE" dirty="0" err="1"/>
              <a:t>reuse</a:t>
            </a:r>
            <a:r>
              <a:rPr lang="fr-BE" dirty="0"/>
              <a:t>’)</a:t>
            </a:r>
          </a:p>
          <a:p>
            <a:pPr lvl="1"/>
            <a:r>
              <a:rPr lang="fr-BE" dirty="0"/>
              <a:t>Not </a:t>
            </a:r>
            <a:r>
              <a:rPr lang="fr-BE" dirty="0" err="1"/>
              <a:t>only</a:t>
            </a:r>
            <a:r>
              <a:rPr lang="fr-BE" dirty="0"/>
              <a:t> </a:t>
            </a:r>
            <a:r>
              <a:rPr lang="fr-BE" dirty="0" err="1"/>
              <a:t>focusing</a:t>
            </a:r>
            <a:r>
              <a:rPr lang="fr-BE" dirty="0"/>
              <a:t> on restauration, ‘</a:t>
            </a:r>
            <a:r>
              <a:rPr lang="fr-BE" dirty="0" err="1"/>
              <a:t>historical</a:t>
            </a:r>
            <a:r>
              <a:rPr lang="fr-BE" dirty="0"/>
              <a:t>’ narrative</a:t>
            </a:r>
          </a:p>
          <a:p>
            <a:r>
              <a:rPr lang="fr-BE" dirty="0"/>
              <a:t>Heritage </a:t>
            </a:r>
            <a:r>
              <a:rPr lang="fr-BE" dirty="0" err="1"/>
              <a:t>is</a:t>
            </a:r>
            <a:r>
              <a:rPr lang="fr-BE" dirty="0"/>
              <a:t> a major driver for city </a:t>
            </a:r>
            <a:r>
              <a:rPr lang="fr-BE" dirty="0" err="1"/>
              <a:t>development</a:t>
            </a:r>
            <a:endParaRPr lang="fr-BE" dirty="0"/>
          </a:p>
          <a:p>
            <a:r>
              <a:rPr lang="fr-BE" dirty="0"/>
              <a:t>On the basis of the </a:t>
            </a:r>
            <a:r>
              <a:rPr lang="fr-BE" dirty="0" err="1"/>
              <a:t>effects</a:t>
            </a:r>
            <a:r>
              <a:rPr lang="fr-BE" dirty="0"/>
              <a:t> of : </a:t>
            </a:r>
          </a:p>
          <a:p>
            <a:pPr lvl="1"/>
            <a:r>
              <a:rPr lang="fr-BE" dirty="0"/>
              <a:t>Identity and </a:t>
            </a:r>
            <a:r>
              <a:rPr lang="fr-BE" dirty="0" err="1"/>
              <a:t>ownership</a:t>
            </a:r>
            <a:r>
              <a:rPr lang="fr-BE" dirty="0"/>
              <a:t> (transaction)</a:t>
            </a:r>
          </a:p>
          <a:p>
            <a:pPr lvl="1"/>
            <a:r>
              <a:rPr lang="fr-BE" dirty="0" err="1"/>
              <a:t>Proximity</a:t>
            </a:r>
            <a:r>
              <a:rPr lang="fr-BE" dirty="0"/>
              <a:t> and </a:t>
            </a:r>
            <a:r>
              <a:rPr lang="fr-BE" dirty="0" err="1"/>
              <a:t>well-being</a:t>
            </a:r>
            <a:r>
              <a:rPr lang="fr-BE" dirty="0"/>
              <a:t> </a:t>
            </a:r>
          </a:p>
          <a:p>
            <a:pPr lvl="1"/>
            <a:r>
              <a:rPr lang="fr-BE" dirty="0"/>
              <a:t>Multiplication </a:t>
            </a:r>
            <a:r>
              <a:rPr lang="fr-BE" dirty="0" err="1"/>
              <a:t>effect</a:t>
            </a:r>
            <a:endParaRPr lang="fr-BE" dirty="0"/>
          </a:p>
          <a:p>
            <a:pPr marL="457200" lvl="1" indent="0">
              <a:buNone/>
            </a:pPr>
            <a:endParaRPr lang="fr-BE" dirty="0"/>
          </a:p>
          <a:p>
            <a:pPr marL="457200" lvl="1" indent="0">
              <a:buNone/>
            </a:pPr>
            <a:r>
              <a:rPr lang="fr-BE" dirty="0"/>
              <a:t>                   </a:t>
            </a:r>
            <a:r>
              <a:rPr lang="fr-BE" dirty="0" err="1"/>
              <a:t>since</a:t>
            </a:r>
            <a:r>
              <a:rPr lang="fr-BE" dirty="0"/>
              <a:t> 2018</a:t>
            </a:r>
          </a:p>
          <a:p>
            <a:pPr lvl="1"/>
            <a:endParaRPr lang="fr-BE" dirty="0"/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506F7186-FA0D-6C8D-9899-73D569AFC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563" y="3429000"/>
            <a:ext cx="4526331" cy="306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9EC6113D-F2B0-FF10-C002-1E1A99F79423}"/>
              </a:ext>
            </a:extLst>
          </p:cNvPr>
          <p:cNvSpPr/>
          <p:nvPr/>
        </p:nvSpPr>
        <p:spPr>
          <a:xfrm>
            <a:off x="897823" y="5730844"/>
            <a:ext cx="541678" cy="23475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169AD7-F100-6ACF-18DD-C697B4E82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232" y="1745057"/>
            <a:ext cx="2821662" cy="2116246"/>
          </a:xfrm>
          <a:prstGeom prst="rect">
            <a:avLst/>
          </a:prstGeom>
        </p:spPr>
      </p:pic>
      <p:pic>
        <p:nvPicPr>
          <p:cNvPr id="9" name="Image 11" descr="logo efforts">
            <a:extLst>
              <a:ext uri="{FF2B5EF4-FFF2-40B4-BE49-F238E27FC236}">
                <a16:creationId xmlns:a16="http://schemas.microsoft.com/office/drawing/2014/main" id="{2197FDC0-A9E1-4144-1FA4-0A5717A5B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95" y="5405755"/>
            <a:ext cx="1137607" cy="95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C8E047-565A-18F1-44F3-2ACFE4866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74" y="362344"/>
            <a:ext cx="3540892" cy="236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50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8C90D-CB69-550B-9845-A92F226EF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46508"/>
            <a:ext cx="8761413" cy="706964"/>
          </a:xfrm>
        </p:spPr>
        <p:txBody>
          <a:bodyPr/>
          <a:lstStyle/>
          <a:p>
            <a:r>
              <a:rPr lang="fr-BE" dirty="0" err="1"/>
              <a:t>Thank</a:t>
            </a:r>
            <a:r>
              <a:rPr lang="fr-BE" dirty="0"/>
              <a:t> </a:t>
            </a:r>
            <a:r>
              <a:rPr lang="fr-BE" dirty="0" err="1"/>
              <a:t>you</a:t>
            </a:r>
            <a:r>
              <a:rPr lang="fr-BE" dirty="0"/>
              <a:t>! 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93B8F-7905-2DF3-B910-3302B34F3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157" y="4198137"/>
            <a:ext cx="6456459" cy="2462013"/>
          </a:xfrm>
        </p:spPr>
        <p:txBody>
          <a:bodyPr>
            <a:normAutofit fontScale="92500" lnSpcReduction="10000"/>
          </a:bodyPr>
          <a:lstStyle/>
          <a:p>
            <a:r>
              <a:rPr lang="fr-BE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https://www.efforts-europe.eu</a:t>
            </a:r>
            <a:endParaRPr lang="fr-BE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Facebook : </a:t>
            </a: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Efforts</a:t>
            </a:r>
            <a:endParaRPr lang="en-B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Instagram : </a:t>
            </a:r>
            <a:r>
              <a:rPr lang="fr-B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efforts_europe</a:t>
            </a:r>
            <a:endParaRPr lang="fr-B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LinkedIn : </a:t>
            </a: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EFFORTS – European </a:t>
            </a:r>
            <a:r>
              <a:rPr lang="fr-B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Federation</a:t>
            </a: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B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Fortified</a:t>
            </a: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Sites</a:t>
            </a:r>
          </a:p>
          <a:p>
            <a:r>
              <a:rPr lang="fr-BE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Address</a:t>
            </a:r>
            <a:r>
              <a:rPr lang="fr-B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B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Trierstraat</a:t>
            </a: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67, 1000 Brussels</a:t>
            </a:r>
          </a:p>
          <a:p>
            <a:r>
              <a:rPr lang="fr-BE" sz="2000" b="1" dirty="0">
                <a:solidFill>
                  <a:srgbClr val="0563C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info@efforts-europe.eu</a:t>
            </a:r>
            <a:endParaRPr lang="fr-B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6FB65DB-F3BC-788B-C70E-14BF94241D9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254000"/>
            <a:ext cx="7138987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49D4B8-5FE0-4A75-4406-E0B1AA344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4" y="4808179"/>
            <a:ext cx="1702145" cy="1719338"/>
          </a:xfrm>
          <a:prstGeom prst="rect">
            <a:avLst/>
          </a:prstGeom>
        </p:spPr>
      </p:pic>
      <p:pic>
        <p:nvPicPr>
          <p:cNvPr id="5" name="Image 11" descr="logo efforts">
            <a:extLst>
              <a:ext uri="{FF2B5EF4-FFF2-40B4-BE49-F238E27FC236}">
                <a16:creationId xmlns:a16="http://schemas.microsoft.com/office/drawing/2014/main" id="{EDDC7D37-BDA5-86A5-50BA-DA673EE2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54" y="3429000"/>
            <a:ext cx="1702145" cy="143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143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D481F-52BD-BFE9-71AA-50E951F0B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43CB-5C83-769A-8239-BDC97A78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EFFORTS Europe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DB82A-509B-1242-838F-3EC8EDB2E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931" y="2411409"/>
            <a:ext cx="9186694" cy="4221019"/>
          </a:xfrm>
        </p:spPr>
        <p:txBody>
          <a:bodyPr>
            <a:normAutofit/>
          </a:bodyPr>
          <a:lstStyle/>
          <a:p>
            <a:pPr marL="0" indent="0" algn="l" fontAlgn="base">
              <a:spcAft>
                <a:spcPts val="1800"/>
              </a:spcAft>
              <a:buNone/>
            </a:pPr>
            <a:br>
              <a:rPr lang="en-GB" b="0" i="0" dirty="0">
                <a:solidFill>
                  <a:srgbClr val="303030"/>
                </a:solidFill>
                <a:effectLst/>
                <a:latin typeface="PT Sans" panose="020B0503020203020204" pitchFamily="34" charset="0"/>
              </a:rPr>
            </a:br>
            <a:r>
              <a:rPr lang="en-GB" b="0" i="0" dirty="0">
                <a:solidFill>
                  <a:srgbClr val="303030"/>
                </a:solidFill>
                <a:effectLst/>
                <a:latin typeface="PT Sans" panose="020B0503020203020204" pitchFamily="34" charset="0"/>
              </a:rPr>
              <a:t>is the </a:t>
            </a:r>
            <a:r>
              <a:rPr lang="en-GB" sz="2200" b="0" i="0" dirty="0">
                <a:solidFill>
                  <a:srgbClr val="30303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European federation building </a:t>
            </a:r>
            <a:r>
              <a:rPr lang="en-GB" sz="2200" dirty="0">
                <a:solidFill>
                  <a:srgbClr val="3030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2200" b="0" i="0" dirty="0">
                <a:solidFill>
                  <a:srgbClr val="30303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1" i="0" dirty="0">
                <a:solidFill>
                  <a:srgbClr val="30303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network of national, regional and local </a:t>
            </a:r>
            <a:r>
              <a:rPr lang="en-GB" sz="2200" b="1" dirty="0">
                <a:solidFill>
                  <a:srgbClr val="3030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authorities </a:t>
            </a:r>
            <a:r>
              <a:rPr lang="en-GB" sz="2200" b="0" i="0" dirty="0">
                <a:solidFill>
                  <a:srgbClr val="30303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2200" b="1" i="0" dirty="0">
                <a:solidFill>
                  <a:srgbClr val="30303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site owners</a:t>
            </a:r>
            <a:r>
              <a:rPr lang="en-GB" sz="2200" b="0" i="0" dirty="0">
                <a:solidFill>
                  <a:srgbClr val="30303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using their fortified heritage assets to share innovative heritage re-use experience,</a:t>
            </a:r>
          </a:p>
          <a:p>
            <a:pPr marL="0" indent="0" algn="l" fontAlgn="base">
              <a:spcAft>
                <a:spcPts val="1800"/>
              </a:spcAft>
              <a:buNone/>
            </a:pPr>
            <a:r>
              <a:rPr lang="en-GB" sz="2200" b="1" i="0" dirty="0">
                <a:solidFill>
                  <a:srgbClr val="30303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working together on regional or local environmental, social, economic, mobility, spatial and inclusive policy </a:t>
            </a:r>
            <a:r>
              <a:rPr lang="en-GB" sz="2200" b="1" dirty="0">
                <a:solidFill>
                  <a:srgbClr val="3030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r>
              <a:rPr lang="en-GB" sz="2200" b="1" i="0" dirty="0">
                <a:solidFill>
                  <a:srgbClr val="30303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contribute to the EU’s policy goals i.e. climate change adaptation, regional or local development, or urban regeneration priorities.</a:t>
            </a:r>
            <a:endParaRPr lang="en-GB" sz="2200" dirty="0">
              <a:solidFill>
                <a:srgbClr val="30303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BE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EE79771-D060-92EE-C7D5-99BE5D97B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51" y="4047792"/>
            <a:ext cx="2861357" cy="2701891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B108077F-7E14-9E25-20BE-99D425C5F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577" y="1201772"/>
            <a:ext cx="1896504" cy="284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620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E582D-E812-B64F-7D84-BB3F9217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077" y="0"/>
            <a:ext cx="10515600" cy="1325563"/>
          </a:xfrm>
        </p:spPr>
        <p:txBody>
          <a:bodyPr/>
          <a:lstStyle/>
          <a:p>
            <a:r>
              <a:rPr lang="fr-BE" dirty="0"/>
              <a:t>EFFORTS </a:t>
            </a:r>
            <a:r>
              <a:rPr lang="fr-BE" dirty="0" err="1"/>
              <a:t>Member</a:t>
            </a:r>
            <a:r>
              <a:rPr lang="fr-BE" dirty="0"/>
              <a:t> Network : 150 / 23</a:t>
            </a:r>
            <a:endParaRPr lang="en-BE" dirty="0"/>
          </a:p>
        </p:txBody>
      </p:sp>
      <p:sp>
        <p:nvSpPr>
          <p:cNvPr id="4" name="Rechthoek 7">
            <a:extLst>
              <a:ext uri="{FF2B5EF4-FFF2-40B4-BE49-F238E27FC236}">
                <a16:creationId xmlns:a16="http://schemas.microsoft.com/office/drawing/2014/main" id="{DD191091-7812-AE2C-B96D-64B5282C27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599" y="886055"/>
            <a:ext cx="6354618" cy="76328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latin typeface="+mn-lt"/>
              </a:rPr>
              <a:t>Oudenaarde BE 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latin typeface="+mn-lt"/>
              </a:rPr>
              <a:t>City of Antwerpen (i.e. Fort </a:t>
            </a:r>
            <a:r>
              <a:rPr lang="en-GB" altLang="en-US" sz="1050" dirty="0" err="1">
                <a:latin typeface="+mn-lt"/>
              </a:rPr>
              <a:t>Merksem</a:t>
            </a:r>
            <a:r>
              <a:rPr lang="en-GB" altLang="en-US" sz="1050" dirty="0">
                <a:latin typeface="+mn-lt"/>
              </a:rPr>
              <a:t>, Fort 8) BE</a:t>
            </a:r>
            <a:endParaRPr lang="en-BE" altLang="en-US" sz="1050" dirty="0"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BE" altLang="en-US" sz="1050" dirty="0">
                <a:latin typeface="+mn-lt"/>
              </a:rPr>
              <a:t>Citadel Antwerpen BE</a:t>
            </a:r>
            <a:endParaRPr lang="en-GB" altLang="en-US" sz="1050" dirty="0"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latin typeface="+mn-lt"/>
              </a:rPr>
              <a:t>Schans Landmolen, Kruibeke BE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latin typeface="+mn-lt"/>
              </a:rPr>
              <a:t>Stafort BE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latin typeface="+mn-lt"/>
              </a:rPr>
              <a:t>Stabroek, BE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Province</a:t>
            </a:r>
            <a:r>
              <a:rPr lang="en-GB" altLang="en-US" sz="1050" dirty="0">
                <a:latin typeface="+mn-lt"/>
              </a:rPr>
              <a:t> West-</a:t>
            </a:r>
            <a:r>
              <a:rPr lang="en-GB" altLang="en-US" sz="1050" dirty="0" err="1">
                <a:latin typeface="+mn-lt"/>
              </a:rPr>
              <a:t>Vlaanderen</a:t>
            </a:r>
            <a:r>
              <a:rPr lang="en-GB" altLang="en-US" sz="1050" dirty="0">
                <a:latin typeface="+mn-lt"/>
              </a:rPr>
              <a:t> BE </a:t>
            </a:r>
            <a:r>
              <a:rPr lang="en-BE" altLang="en-US" sz="1050" dirty="0">
                <a:latin typeface="+mn-lt"/>
              </a:rPr>
              <a:t>(Atlantikwall Europe)</a:t>
            </a:r>
            <a:endParaRPr lang="en-GB" altLang="en-US" sz="1050" dirty="0"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Regionale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Landschappen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BE</a:t>
            </a:r>
            <a:endParaRPr lang="en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BE" altLang="en-US" sz="1050" dirty="0" err="1">
                <a:solidFill>
                  <a:schemeClr val="tx1"/>
                </a:solidFill>
                <a:latin typeface="+mn-lt"/>
              </a:rPr>
              <a:t>Zoutleeuw</a:t>
            </a: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 BE</a:t>
            </a:r>
            <a:endParaRPr lang="en-GB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Menen, BE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Diest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, BE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Dendermonde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, BE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Mons, BE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Philippeville, BE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Herentals, BE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City of Namur BE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Simon </a:t>
            </a: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Stevinstichting</a:t>
            </a: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 VVC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BE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Garderhojfortet</a:t>
            </a: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Gentofte - </a:t>
            </a: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Copenhagen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, DA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Suomenlinna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Governing Body UNESCO FIN</a:t>
            </a:r>
            <a:endParaRPr lang="en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Hamina FIN</a:t>
            </a:r>
            <a:endParaRPr lang="fr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Åland FIN</a:t>
            </a:r>
            <a:endParaRPr lang="en-GB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La Rochelle FR</a:t>
            </a:r>
            <a:endParaRPr lang="en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Association Espaces </a:t>
            </a:r>
            <a:r>
              <a:rPr lang="en-BE" altLang="en-US" sz="1050" dirty="0" err="1">
                <a:solidFill>
                  <a:schemeClr val="tx1"/>
                </a:solidFill>
                <a:latin typeface="+mn-lt"/>
              </a:rPr>
              <a:t>fortifiés</a:t>
            </a: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 H-d-France FR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Cork County IE</a:t>
            </a:r>
          </a:p>
          <a:p>
            <a:pPr>
              <a:spcBef>
                <a:spcPct val="0"/>
              </a:spcBef>
              <a:defRPr/>
            </a:pP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Fondazione 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Forte </a:t>
            </a: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Marghera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IT</a:t>
            </a:r>
            <a:endParaRPr lang="en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ISAM IT</a:t>
            </a:r>
          </a:p>
          <a:p>
            <a:pPr>
              <a:spcBef>
                <a:spcPct val="0"/>
              </a:spcBef>
              <a:defRPr/>
            </a:pP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Forte di Bard IT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Citadella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Alessandria IT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Centro </a:t>
            </a: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Studi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Medfort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IT</a:t>
            </a:r>
            <a:endParaRPr lang="en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Valle </a:t>
            </a:r>
            <a:r>
              <a:rPr lang="en-BE" altLang="en-US" sz="1050" dirty="0" err="1">
                <a:solidFill>
                  <a:schemeClr val="tx1"/>
                </a:solidFill>
                <a:latin typeface="+mn-lt"/>
              </a:rPr>
              <a:t>Alpino</a:t>
            </a: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n-BE" altLang="en-US" sz="1050" dirty="0" err="1">
                <a:solidFill>
                  <a:schemeClr val="tx1"/>
                </a:solidFill>
                <a:latin typeface="+mn-lt"/>
              </a:rPr>
              <a:t>Galla</a:t>
            </a: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BE" altLang="en-US" sz="1050" dirty="0" err="1">
                <a:solidFill>
                  <a:schemeClr val="tx1"/>
                </a:solidFill>
                <a:latin typeface="+mn-lt"/>
              </a:rPr>
              <a:t>Placidia</a:t>
            </a: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 line IT</a:t>
            </a:r>
            <a:endParaRPr lang="fr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fr-BE" altLang="en-US" sz="1050" dirty="0" err="1">
                <a:solidFill>
                  <a:schemeClr val="tx1"/>
                </a:solidFill>
                <a:latin typeface="+mn-lt"/>
              </a:rPr>
              <a:t>Terezin</a:t>
            </a: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BE" altLang="en-US" sz="1050" dirty="0" err="1">
                <a:solidFill>
                  <a:schemeClr val="tx1"/>
                </a:solidFill>
                <a:latin typeface="+mn-lt"/>
              </a:rPr>
              <a:t>Masto</a:t>
            </a: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 CZ</a:t>
            </a:r>
          </a:p>
          <a:p>
            <a:pPr>
              <a:spcBef>
                <a:spcPct val="0"/>
              </a:spcBef>
              <a:defRPr/>
            </a:pPr>
            <a:r>
              <a:rPr lang="fr-BE" altLang="en-US" sz="1050" dirty="0" err="1">
                <a:solidFill>
                  <a:schemeClr val="tx1"/>
                </a:solidFill>
                <a:latin typeface="+mn-lt"/>
              </a:rPr>
              <a:t>Jaromer</a:t>
            </a: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 CZ</a:t>
            </a:r>
            <a:endParaRPr lang="en-GB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Fortress of Culture </a:t>
            </a: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Sibenik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HR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Karlovac HR</a:t>
            </a:r>
            <a:endParaRPr lang="en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Fort </a:t>
            </a: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Monostor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HU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Kaunas Fortress Regional Park LT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Daugavpils LA</a:t>
            </a:r>
          </a:p>
          <a:p>
            <a:pPr>
              <a:spcBef>
                <a:spcPct val="0"/>
              </a:spcBef>
              <a:defRPr/>
            </a:pPr>
            <a:endParaRPr lang="en-GB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endParaRPr lang="en-GB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endParaRPr lang="en-GB" altLang="en-US" sz="1400" dirty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en-GB" altLang="en-US" sz="1400" dirty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en-GB" altLang="en-US" sz="1400" dirty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en-GB" altLang="en-US" sz="1400" dirty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en-GB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5" name="Rechthoek 8">
            <a:extLst>
              <a:ext uri="{FF2B5EF4-FFF2-40B4-BE49-F238E27FC236}">
                <a16:creationId xmlns:a16="http://schemas.microsoft.com/office/drawing/2014/main" id="{FE0BCB83-F488-63DA-F2D0-FC93E19AF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575" y="1436399"/>
            <a:ext cx="7114048" cy="53245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latin typeface="+mn-lt"/>
              </a:rPr>
              <a:t>Paola Heritage Foundation MA 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latin typeface="+mn-lt"/>
              </a:rPr>
              <a:t>Herceg Novi MNE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latin typeface="+mn-lt"/>
              </a:rPr>
              <a:t>Ingolstadt DE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latin typeface="+mn-lt"/>
              </a:rPr>
              <a:t>Erfurt DE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latin typeface="+mn-lt"/>
              </a:rPr>
              <a:t>European Cooperation </a:t>
            </a:r>
            <a:r>
              <a:rPr lang="en-GB" altLang="en-US" sz="1050" dirty="0" err="1">
                <a:latin typeface="+mn-lt"/>
              </a:rPr>
              <a:t>Center</a:t>
            </a:r>
            <a:r>
              <a:rPr lang="en-GB" altLang="en-US" sz="1050" dirty="0">
                <a:latin typeface="+mn-lt"/>
              </a:rPr>
              <a:t> DE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Polytechnic University of Lviv UA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City of Ivano-Frankivsk UA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Pidhirsti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castle town UA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Kuressaare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EST</a:t>
            </a:r>
            <a:endParaRPr lang="en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‘s-Hertogenbosch NL</a:t>
            </a:r>
            <a:endParaRPr lang="fr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fr-BE" altLang="en-US" sz="1050" dirty="0" err="1">
                <a:solidFill>
                  <a:schemeClr val="tx1"/>
                </a:solidFill>
                <a:latin typeface="+mn-lt"/>
              </a:rPr>
              <a:t>IJsselstein</a:t>
            </a: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 NL</a:t>
            </a:r>
          </a:p>
          <a:p>
            <a:pPr>
              <a:spcBef>
                <a:spcPct val="0"/>
              </a:spcBef>
              <a:defRPr/>
            </a:pP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Breda NL</a:t>
            </a:r>
          </a:p>
          <a:p>
            <a:pPr>
              <a:spcBef>
                <a:spcPct val="0"/>
              </a:spcBef>
              <a:defRPr/>
            </a:pP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Bergen op Zoom NL</a:t>
            </a:r>
            <a:endParaRPr lang="en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BE" altLang="en-US" sz="1050" dirty="0" err="1">
                <a:solidFill>
                  <a:schemeClr val="tx1"/>
                </a:solidFill>
                <a:latin typeface="+mn-lt"/>
              </a:rPr>
              <a:t>Hellevoetsluis</a:t>
            </a: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 /Op-</a:t>
            </a:r>
            <a:r>
              <a:rPr lang="en-BE" altLang="en-US" sz="1050" dirty="0" err="1">
                <a:solidFill>
                  <a:schemeClr val="tx1"/>
                </a:solidFill>
                <a:latin typeface="+mn-lt"/>
              </a:rPr>
              <a:t>Voorne</a:t>
            </a: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 NL</a:t>
            </a:r>
            <a:endParaRPr lang="fr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Grave, NL</a:t>
            </a:r>
            <a:endParaRPr lang="en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Heusden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NL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Oost </a:t>
            </a: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Gelre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NL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Culemborg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NL</a:t>
            </a:r>
          </a:p>
          <a:p>
            <a:pPr>
              <a:spcBef>
                <a:spcPct val="0"/>
              </a:spcBef>
              <a:defRPr/>
            </a:pP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Maastricht NL</a:t>
            </a:r>
            <a:endParaRPr lang="fr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fr-BE" altLang="en-US" sz="1050" dirty="0" err="1">
                <a:solidFill>
                  <a:schemeClr val="tx1"/>
                </a:solidFill>
                <a:latin typeface="+mn-lt"/>
              </a:rPr>
              <a:t>Kasteel</a:t>
            </a: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BE" altLang="en-US" sz="1050" dirty="0" err="1">
                <a:solidFill>
                  <a:schemeClr val="tx1"/>
                </a:solidFill>
                <a:latin typeface="+mn-lt"/>
              </a:rPr>
              <a:t>ten</a:t>
            </a: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BE" altLang="en-US" sz="1050" dirty="0" err="1">
                <a:solidFill>
                  <a:schemeClr val="tx1"/>
                </a:solidFill>
                <a:latin typeface="+mn-lt"/>
              </a:rPr>
              <a:t>Bergh</a:t>
            </a: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 NL</a:t>
            </a:r>
            <a:endParaRPr lang="en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Stichting Monumentenbezit - Vesting </a:t>
            </a:r>
            <a:r>
              <a:rPr lang="en-BE" altLang="en-US" sz="1050" dirty="0" err="1">
                <a:solidFill>
                  <a:schemeClr val="tx1"/>
                </a:solidFill>
                <a:latin typeface="+mn-lt"/>
              </a:rPr>
              <a:t>Naarden</a:t>
            </a: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 NL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Stichting Menno van </a:t>
            </a: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Coehoorn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 NL</a:t>
            </a:r>
            <a:endParaRPr lang="en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Stichting Liniebreed Ondernemen NL</a:t>
            </a:r>
            <a:endParaRPr lang="en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Vauban Grands Sites UNESCO Association FR (12)</a:t>
            </a:r>
          </a:p>
          <a:p>
            <a:pPr>
              <a:spcBef>
                <a:spcPct val="0"/>
              </a:spcBef>
              <a:defRPr/>
            </a:pP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Zuiderwaterlinie cities (all </a:t>
            </a: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12 </a:t>
            </a:r>
            <a:r>
              <a:rPr lang="fr-BE" altLang="en-US" sz="1050" dirty="0" err="1">
                <a:solidFill>
                  <a:schemeClr val="tx1"/>
                </a:solidFill>
                <a:latin typeface="+mn-lt"/>
              </a:rPr>
              <a:t>cities</a:t>
            </a: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 full </a:t>
            </a:r>
            <a:r>
              <a:rPr lang="fr-BE" altLang="en-US" sz="1050" dirty="0" err="1">
                <a:solidFill>
                  <a:schemeClr val="tx1"/>
                </a:solidFill>
                <a:latin typeface="+mn-lt"/>
              </a:rPr>
              <a:t>members</a:t>
            </a: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, NL)</a:t>
            </a:r>
            <a:endParaRPr lang="fr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Vereniging </a:t>
            </a:r>
            <a:r>
              <a:rPr lang="fr-BE" altLang="en-US" sz="1050" dirty="0" err="1">
                <a:solidFill>
                  <a:schemeClr val="tx1"/>
                </a:solidFill>
                <a:latin typeface="+mn-lt"/>
              </a:rPr>
              <a:t>Nederlandse</a:t>
            </a: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 Vestingsteden (15 full </a:t>
            </a:r>
            <a:r>
              <a:rPr lang="fr-BE" altLang="en-US" sz="1050" dirty="0" err="1">
                <a:solidFill>
                  <a:schemeClr val="tx1"/>
                </a:solidFill>
                <a:latin typeface="+mn-lt"/>
              </a:rPr>
              <a:t>member</a:t>
            </a: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BE" altLang="en-US" sz="1050" dirty="0" err="1">
                <a:solidFill>
                  <a:schemeClr val="tx1"/>
                </a:solidFill>
                <a:latin typeface="+mn-lt"/>
              </a:rPr>
              <a:t>cities</a:t>
            </a: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, NL)</a:t>
            </a:r>
            <a:endParaRPr lang="en-BE" altLang="en-US" sz="105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Associated with member Forte Cultura (</a:t>
            </a: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all </a:t>
            </a:r>
            <a:r>
              <a:rPr lang="fr-BE" altLang="en-US" sz="1050" dirty="0">
                <a:solidFill>
                  <a:schemeClr val="tx1"/>
                </a:solidFill>
                <a:latin typeface="+mn-lt"/>
              </a:rPr>
              <a:t>5</a:t>
            </a:r>
            <a:r>
              <a:rPr lang="en-BE" altLang="en-US" sz="1050" dirty="0">
                <a:solidFill>
                  <a:schemeClr val="tx1"/>
                </a:solidFill>
                <a:latin typeface="+mn-lt"/>
              </a:rPr>
              <a:t>0 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members as associate, # EU member states)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Associated members from Ukraine in ‘</a:t>
            </a:r>
            <a:r>
              <a:rPr lang="en-GB" altLang="en-US" sz="1050" dirty="0" err="1">
                <a:solidFill>
                  <a:schemeClr val="tx1"/>
                </a:solidFill>
                <a:latin typeface="+mn-lt"/>
              </a:rPr>
              <a:t>EFFORTS:Ukraine</a:t>
            </a:r>
            <a:r>
              <a:rPr lang="en-GB" altLang="en-US" sz="1050" dirty="0">
                <a:solidFill>
                  <a:schemeClr val="tx1"/>
                </a:solidFill>
                <a:latin typeface="+mn-lt"/>
              </a:rPr>
              <a:t>’ (8)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BE" altLang="en-US" sz="1100" dirty="0">
                <a:solidFill>
                  <a:schemeClr val="tx1"/>
                </a:solidFill>
                <a:latin typeface="+mn-lt"/>
              </a:rPr>
              <a:t>+</a:t>
            </a:r>
            <a:r>
              <a:rPr lang="en-GB" altLang="en-US" sz="900" dirty="0">
                <a:solidFill>
                  <a:schemeClr val="tx1"/>
                </a:solidFill>
                <a:latin typeface="+mn-lt"/>
              </a:rPr>
              <a:t>International Fortress Council  (13 members</a:t>
            </a:r>
            <a:r>
              <a:rPr lang="en-BE" altLang="en-US" sz="9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GB" altLang="en-US" sz="900" dirty="0">
                <a:solidFill>
                  <a:schemeClr val="tx1"/>
                </a:solidFill>
                <a:latin typeface="+mn-lt"/>
              </a:rPr>
              <a:t>INT</a:t>
            </a:r>
            <a:r>
              <a:rPr lang="en-BE" altLang="en-US" sz="900" dirty="0">
                <a:solidFill>
                  <a:schemeClr val="tx1"/>
                </a:solidFill>
                <a:latin typeface="+mn-lt"/>
              </a:rPr>
              <a:t>)</a:t>
            </a:r>
            <a:r>
              <a:rPr lang="fr-BE" altLang="en-US" sz="900" dirty="0">
                <a:solidFill>
                  <a:schemeClr val="tx1"/>
                </a:solidFill>
                <a:latin typeface="+mn-lt"/>
              </a:rPr>
              <a:t>, Fortress </a:t>
            </a:r>
            <a:r>
              <a:rPr lang="fr-BE" altLang="en-US" sz="900" dirty="0" err="1">
                <a:solidFill>
                  <a:schemeClr val="tx1"/>
                </a:solidFill>
                <a:latin typeface="+mn-lt"/>
              </a:rPr>
              <a:t>Study</a:t>
            </a:r>
            <a:r>
              <a:rPr lang="fr-BE" altLang="en-US" sz="900" dirty="0">
                <a:solidFill>
                  <a:schemeClr val="tx1"/>
                </a:solidFill>
                <a:latin typeface="+mn-lt"/>
              </a:rPr>
              <a:t> Group, Palmerston Forts (UK), Coastal </a:t>
            </a:r>
            <a:r>
              <a:rPr lang="fr-BE" altLang="en-US" sz="900" dirty="0" err="1">
                <a:solidFill>
                  <a:schemeClr val="tx1"/>
                </a:solidFill>
                <a:latin typeface="+mn-lt"/>
              </a:rPr>
              <a:t>Defense</a:t>
            </a:r>
            <a:r>
              <a:rPr lang="fr-BE" alt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BE" altLang="en-US" sz="900" dirty="0" err="1">
                <a:solidFill>
                  <a:schemeClr val="tx1"/>
                </a:solidFill>
                <a:latin typeface="+mn-lt"/>
              </a:rPr>
              <a:t>Study</a:t>
            </a:r>
            <a:r>
              <a:rPr lang="fr-BE" altLang="en-US" sz="900" dirty="0">
                <a:solidFill>
                  <a:schemeClr val="tx1"/>
                </a:solidFill>
                <a:latin typeface="+mn-lt"/>
              </a:rPr>
              <a:t> Group (USA) and </a:t>
            </a:r>
            <a:r>
              <a:rPr lang="fr-BE" altLang="en-US" sz="900" dirty="0" err="1">
                <a:solidFill>
                  <a:schemeClr val="tx1"/>
                </a:solidFill>
                <a:latin typeface="+mn-lt"/>
              </a:rPr>
              <a:t>partenered</a:t>
            </a:r>
            <a:r>
              <a:rPr lang="fr-BE" altLang="en-US" sz="900" dirty="0">
                <a:solidFill>
                  <a:schemeClr val="tx1"/>
                </a:solidFill>
                <a:latin typeface="+mn-lt"/>
              </a:rPr>
              <a:t> by ICOFORT Europe</a:t>
            </a:r>
            <a:endParaRPr lang="en-GB" altLang="en-US" sz="900" dirty="0">
              <a:solidFill>
                <a:schemeClr val="tx1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GB" altLang="en-US" sz="800" dirty="0">
                <a:solidFill>
                  <a:schemeClr val="tx1"/>
                </a:solidFill>
                <a:latin typeface="+mn-lt"/>
              </a:rPr>
              <a:t>+War Heritage Institute, Belgium Battlefield of Europe BE</a:t>
            </a:r>
            <a:endParaRPr lang="en-BE" altLang="en-US" sz="800" dirty="0">
              <a:solidFill>
                <a:schemeClr val="tx1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chemeClr val="tx1"/>
                </a:solidFill>
                <a:latin typeface="+mn-lt"/>
              </a:rPr>
              <a:t>+EFFORTS Knowledge </a:t>
            </a:r>
            <a:r>
              <a:rPr lang="en-GB" altLang="en-US" sz="800" dirty="0" err="1">
                <a:solidFill>
                  <a:schemeClr val="tx1"/>
                </a:solidFill>
                <a:latin typeface="+mn-lt"/>
              </a:rPr>
              <a:t>Center</a:t>
            </a:r>
            <a:r>
              <a:rPr lang="en-GB" altLang="en-US" sz="800" dirty="0">
                <a:solidFill>
                  <a:schemeClr val="tx1"/>
                </a:solidFill>
                <a:latin typeface="+mn-lt"/>
              </a:rPr>
              <a:t> Forte Marghera </a:t>
            </a:r>
            <a:r>
              <a:rPr lang="fr-BE" altLang="en-US" sz="800" dirty="0">
                <a:solidFill>
                  <a:schemeClr val="tx1"/>
                </a:solidFill>
                <a:latin typeface="+mn-lt"/>
              </a:rPr>
              <a:t>4</a:t>
            </a:r>
            <a:r>
              <a:rPr lang="en-BE" altLang="en-US" sz="800" dirty="0">
                <a:solidFill>
                  <a:schemeClr val="tx1"/>
                </a:solidFill>
                <a:latin typeface="+mn-lt"/>
              </a:rPr>
              <a:t>0 </a:t>
            </a:r>
            <a:r>
              <a:rPr lang="fr-BE" altLang="en-US" sz="800" dirty="0" err="1">
                <a:solidFill>
                  <a:schemeClr val="tx1"/>
                </a:solidFill>
                <a:latin typeface="+mn-lt"/>
              </a:rPr>
              <a:t>Individual</a:t>
            </a:r>
            <a:r>
              <a:rPr lang="fr-BE" altLang="en-US" sz="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en-US" sz="800" dirty="0">
                <a:solidFill>
                  <a:schemeClr val="tx1"/>
                </a:solidFill>
                <a:latin typeface="+mn-lt"/>
              </a:rPr>
              <a:t>Memberships across Europe (</a:t>
            </a:r>
            <a:r>
              <a:rPr lang="en-BE" altLang="en-US" sz="800" dirty="0">
                <a:solidFill>
                  <a:schemeClr val="tx1"/>
                </a:solidFill>
                <a:latin typeface="+mn-lt"/>
              </a:rPr>
              <a:t>IT, </a:t>
            </a:r>
            <a:r>
              <a:rPr lang="en-GB" altLang="en-US" sz="800" dirty="0">
                <a:solidFill>
                  <a:schemeClr val="tx1"/>
                </a:solidFill>
                <a:latin typeface="+mn-lt"/>
              </a:rPr>
              <a:t>PO, GR, ES, CH, UK</a:t>
            </a:r>
            <a:r>
              <a:rPr lang="fr-BE" altLang="en-US" sz="800" dirty="0">
                <a:solidFill>
                  <a:schemeClr val="tx1"/>
                </a:solidFill>
                <a:latin typeface="+mn-lt"/>
              </a:rPr>
              <a:t>, UA, BE, NL, </a:t>
            </a:r>
            <a:r>
              <a:rPr lang="en-BE" altLang="en-US" sz="800" dirty="0">
                <a:solidFill>
                  <a:schemeClr val="tx1"/>
                </a:solidFill>
                <a:latin typeface="+mn-lt"/>
              </a:rPr>
              <a:t>...</a:t>
            </a:r>
            <a:r>
              <a:rPr lang="en-GB" altLang="en-US" sz="800" dirty="0">
                <a:solidFill>
                  <a:schemeClr val="tx1"/>
                </a:solidFill>
                <a:latin typeface="+mn-lt"/>
              </a:rPr>
              <a:t>)</a:t>
            </a:r>
            <a:endParaRPr lang="en-GB" altLang="en-US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BE" altLang="en-US" sz="1000" dirty="0">
                <a:solidFill>
                  <a:schemeClr val="tx1"/>
                </a:solidFill>
                <a:latin typeface="+mn-lt"/>
              </a:rPr>
              <a:t>Memorandum of cooperation with Liberation Route Europe</a:t>
            </a:r>
            <a:r>
              <a:rPr lang="fr-BE" altLang="en-US" sz="1000" dirty="0">
                <a:solidFill>
                  <a:schemeClr val="tx1"/>
                </a:solidFill>
                <a:latin typeface="+mn-lt"/>
              </a:rPr>
              <a:t>.</a:t>
            </a:r>
            <a:endParaRPr lang="en-GB" altLang="en-US" sz="1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7A80A8-05C9-6FF9-8A1A-6F558B984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988" y="4768049"/>
            <a:ext cx="1027892" cy="778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A25692-0CD2-4B6F-A923-4E915824F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11" y="3389756"/>
            <a:ext cx="2611002" cy="1157454"/>
          </a:xfrm>
          <a:prstGeom prst="rect">
            <a:avLst/>
          </a:prstGeom>
        </p:spPr>
      </p:pic>
      <p:pic>
        <p:nvPicPr>
          <p:cNvPr id="9" name="Picture 2" descr="Unesco – Culture: a Driver and an Enabler of Sustainable Development  Thematic Think Piece : COAL">
            <a:extLst>
              <a:ext uri="{FF2B5EF4-FFF2-40B4-BE49-F238E27FC236}">
                <a16:creationId xmlns:a16="http://schemas.microsoft.com/office/drawing/2014/main" id="{A23D44DC-E869-48B2-4FC3-BF6407FF6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0" y="4768049"/>
            <a:ext cx="859128" cy="65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74AE71-723D-9336-3A1B-51F05F3B7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133" y="2373413"/>
            <a:ext cx="2089971" cy="11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A46ADC-530E-27D6-9090-04B185B18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9890" y="2481653"/>
            <a:ext cx="3051632" cy="969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E895E0-9571-28CE-0E12-F983111AF5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358" y="3431550"/>
            <a:ext cx="1255135" cy="89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14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5B2164-8E2D-AA03-A0AC-2ED25D039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560" y="728308"/>
            <a:ext cx="8282126" cy="6204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C20EBC-FE97-8A75-0BFA-11F456B36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009" y="2148904"/>
            <a:ext cx="1824884" cy="1515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CCF6BF-07F1-5A30-8EF4-18926C9D1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05" y="3566469"/>
            <a:ext cx="1658691" cy="1668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CCEE08-49BC-29AD-1CE8-A3734F3C9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05" y="5734340"/>
            <a:ext cx="1905426" cy="918688"/>
          </a:xfrm>
          <a:prstGeom prst="rect">
            <a:avLst/>
          </a:prstGeom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3F79C373-390A-0DF5-332B-E1E78335D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394" y="5137278"/>
            <a:ext cx="2949245" cy="63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73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5D03-07A5-9478-5954-8E2254DC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Driver for European and </a:t>
            </a:r>
            <a:r>
              <a:rPr lang="fr-BE" dirty="0" err="1"/>
              <a:t>regional</a:t>
            </a:r>
            <a:r>
              <a:rPr lang="fr-BE" dirty="0"/>
              <a:t> </a:t>
            </a:r>
            <a:r>
              <a:rPr lang="fr-BE" dirty="0" err="1"/>
              <a:t>projects</a:t>
            </a:r>
            <a:r>
              <a:rPr lang="fr-BE" dirty="0"/>
              <a:t> 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89B5C-D5E5-ABC1-7655-D12339DDC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BE" b="1" dirty="0"/>
              <a:t>European Fortress Day (2018)</a:t>
            </a:r>
          </a:p>
          <a:p>
            <a:r>
              <a:rPr lang="fr-BE" b="1" dirty="0"/>
              <a:t>EFFORTS Goes Green (2019)</a:t>
            </a:r>
          </a:p>
          <a:p>
            <a:r>
              <a:rPr lang="fr-BE" b="1" dirty="0"/>
              <a:t>Recapture the Fortress Cities (2019)</a:t>
            </a:r>
          </a:p>
          <a:p>
            <a:r>
              <a:rPr lang="fr-BE" b="1" dirty="0"/>
              <a:t>Forts/</a:t>
            </a:r>
            <a:r>
              <a:rPr lang="fr-BE" b="1" dirty="0" err="1"/>
              <a:t>Unchained</a:t>
            </a:r>
            <a:r>
              <a:rPr lang="fr-BE" b="1" dirty="0"/>
              <a:t> (2020)</a:t>
            </a:r>
          </a:p>
          <a:p>
            <a:r>
              <a:rPr lang="fr-BE" b="1" dirty="0"/>
              <a:t>Partner of Kaunas 2022 Cultural Capital of Europe (2022)</a:t>
            </a:r>
          </a:p>
          <a:p>
            <a:r>
              <a:rPr lang="fr-BE" b="1" dirty="0"/>
              <a:t>Fortitude (2022)</a:t>
            </a:r>
          </a:p>
          <a:p>
            <a:r>
              <a:rPr lang="fr-BE" b="1" dirty="0" err="1"/>
              <a:t>Reviving</a:t>
            </a:r>
            <a:r>
              <a:rPr lang="fr-BE" b="1" dirty="0"/>
              <a:t> the </a:t>
            </a:r>
            <a:r>
              <a:rPr lang="fr-BE" b="1" dirty="0" err="1"/>
              <a:t>Fortresss</a:t>
            </a:r>
            <a:r>
              <a:rPr lang="fr-BE" b="1" dirty="0"/>
              <a:t> Regions (</a:t>
            </a:r>
            <a:r>
              <a:rPr lang="fr-BE" b="1" dirty="0" err="1"/>
              <a:t>Forthero</a:t>
            </a:r>
            <a:r>
              <a:rPr lang="fr-BE" b="1" dirty="0"/>
              <a:t>) (2023)</a:t>
            </a:r>
          </a:p>
          <a:p>
            <a:r>
              <a:rPr lang="fr-BE" b="1" dirty="0" err="1"/>
              <a:t>Fortic</a:t>
            </a:r>
            <a:r>
              <a:rPr lang="fr-BE" b="1" dirty="0"/>
              <a:t> (2024)</a:t>
            </a:r>
          </a:p>
          <a:p>
            <a:r>
              <a:rPr lang="fr-BE" b="1" dirty="0" err="1"/>
              <a:t>Resilient</a:t>
            </a:r>
            <a:r>
              <a:rPr lang="fr-BE" b="1" dirty="0"/>
              <a:t> Fortress (2024)</a:t>
            </a:r>
          </a:p>
          <a:p>
            <a:r>
              <a:rPr lang="fr-BE" b="1" dirty="0" err="1"/>
              <a:t>Interlinie</a:t>
            </a:r>
            <a:r>
              <a:rPr lang="fr-BE" b="1" dirty="0"/>
              <a:t> (2024)</a:t>
            </a:r>
          </a:p>
          <a:p>
            <a:r>
              <a:rPr lang="fr-BE" b="1" dirty="0"/>
              <a:t>Fort Union (</a:t>
            </a:r>
            <a:r>
              <a:rPr lang="fr-BE" b="1" dirty="0" err="1"/>
              <a:t>Poland</a:t>
            </a:r>
            <a:r>
              <a:rPr lang="fr-BE" b="1" dirty="0"/>
              <a:t> – </a:t>
            </a:r>
            <a:r>
              <a:rPr lang="fr-BE" b="1" dirty="0" err="1"/>
              <a:t>Lithuania</a:t>
            </a:r>
            <a:r>
              <a:rPr lang="fr-BE" b="1" dirty="0"/>
              <a:t> 2025-2028)</a:t>
            </a:r>
          </a:p>
          <a:p>
            <a:r>
              <a:rPr lang="fr-BE" b="1" dirty="0"/>
              <a:t>Baltic Route (2026)</a:t>
            </a:r>
          </a:p>
          <a:p>
            <a:endParaRPr lang="fr-BE" dirty="0"/>
          </a:p>
          <a:p>
            <a:endParaRPr lang="fr-BE" dirty="0"/>
          </a:p>
          <a:p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8DA8F-FEA1-7264-9891-BC8C69EBE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30" y="1291740"/>
            <a:ext cx="999023" cy="1009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D2EB51-B5C9-7260-38FA-94BE9A9F0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48" y="4109035"/>
            <a:ext cx="3672825" cy="2255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57091B-3D0C-3EA6-C1B4-E1A90D298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460" y="2513411"/>
            <a:ext cx="1861115" cy="1330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68DB65-4178-B68A-25FD-F4E1373C2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874" y="2300854"/>
            <a:ext cx="2394065" cy="15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9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2EDE2-573C-98D4-89F1-249060D50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HERITAGE IDENTITY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BE01A-F43E-26C6-4AE2-CA44774CC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Cities </a:t>
            </a:r>
            <a:r>
              <a:rPr lang="fr-BE" dirty="0" err="1"/>
              <a:t>presenting</a:t>
            </a:r>
            <a:r>
              <a:rPr lang="fr-BE" dirty="0"/>
              <a:t> </a:t>
            </a:r>
            <a:r>
              <a:rPr lang="fr-BE" dirty="0" err="1"/>
              <a:t>themselves</a:t>
            </a:r>
            <a:r>
              <a:rPr lang="fr-BE" dirty="0"/>
              <a:t> online (first page in </a:t>
            </a:r>
            <a:r>
              <a:rPr lang="fr-BE" dirty="0" err="1"/>
              <a:t>search</a:t>
            </a:r>
            <a:r>
              <a:rPr lang="fr-BE" dirty="0"/>
              <a:t>) </a:t>
            </a:r>
          </a:p>
          <a:p>
            <a:endParaRPr lang="en-BE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9A0D37E-F14B-5B58-7E7F-1CB66739A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57" y="3530324"/>
            <a:ext cx="2511524" cy="145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74432-D1B6-E6AB-7407-0255C070D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59" y="4909158"/>
            <a:ext cx="2752077" cy="1840346"/>
          </a:xfrm>
          <a:prstGeom prst="rect">
            <a:avLst/>
          </a:prstGeom>
        </p:spPr>
      </p:pic>
      <p:pic>
        <p:nvPicPr>
          <p:cNvPr id="2054" name="Picture 6" descr="Hamina - jewish heritage, history ...">
            <a:extLst>
              <a:ext uri="{FF2B5EF4-FFF2-40B4-BE49-F238E27FC236}">
                <a16:creationId xmlns:a16="http://schemas.microsoft.com/office/drawing/2014/main" id="{9805D52B-4ACA-6FAB-7AC3-31C1F37CA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255" y="3573039"/>
            <a:ext cx="2782153" cy="15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aasa - Wikipedia">
            <a:extLst>
              <a:ext uri="{FF2B5EF4-FFF2-40B4-BE49-F238E27FC236}">
                <a16:creationId xmlns:a16="http://schemas.microsoft.com/office/drawing/2014/main" id="{ACEA50EB-3C54-3CE1-52D1-76D9CB426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164" y="3590777"/>
            <a:ext cx="1704656" cy="287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ampere - Wikipedia">
            <a:extLst>
              <a:ext uri="{FF2B5EF4-FFF2-40B4-BE49-F238E27FC236}">
                <a16:creationId xmlns:a16="http://schemas.microsoft.com/office/drawing/2014/main" id="{F92F25F8-728D-2C51-75DF-BF147882F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76" y="3590777"/>
            <a:ext cx="16478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xperience the Turku region | Visit Finland">
            <a:extLst>
              <a:ext uri="{FF2B5EF4-FFF2-40B4-BE49-F238E27FC236}">
                <a16:creationId xmlns:a16="http://schemas.microsoft.com/office/drawing/2014/main" id="{DA5CC58B-4EED-9D40-72D7-9EA5F6CA4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218" y="5029506"/>
            <a:ext cx="2493727" cy="165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742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334FD-4C51-E22F-4B4F-BC1EE8A2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Fortified</a:t>
            </a:r>
            <a:r>
              <a:rPr lang="fr-BE" dirty="0"/>
              <a:t> </a:t>
            </a:r>
            <a:r>
              <a:rPr lang="fr-BE" dirty="0" err="1"/>
              <a:t>cities</a:t>
            </a:r>
            <a:r>
              <a:rPr lang="fr-BE" dirty="0"/>
              <a:t> </a:t>
            </a:r>
            <a:r>
              <a:rPr lang="fr-BE" dirty="0" err="1"/>
              <a:t>opportunities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537C3-2272-4328-8395-7ACDA97FF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/>
              <a:t>Until</a:t>
            </a:r>
            <a:r>
              <a:rPr lang="fr-BE" dirty="0"/>
              <a:t>  19th century : </a:t>
            </a:r>
            <a:r>
              <a:rPr lang="fr-BE" dirty="0" err="1"/>
              <a:t>Make</a:t>
            </a:r>
            <a:r>
              <a:rPr lang="fr-BE" dirty="0"/>
              <a:t> life </a:t>
            </a:r>
            <a:r>
              <a:rPr lang="fr-BE" dirty="0" err="1"/>
              <a:t>safe</a:t>
            </a:r>
            <a:endParaRPr lang="fr-BE" dirty="0"/>
          </a:p>
          <a:p>
            <a:r>
              <a:rPr lang="fr-BE" dirty="0" err="1"/>
              <a:t>From</a:t>
            </a:r>
            <a:r>
              <a:rPr lang="fr-BE" dirty="0"/>
              <a:t> 21th century : </a:t>
            </a:r>
            <a:r>
              <a:rPr lang="fr-BE" dirty="0" err="1"/>
              <a:t>Make</a:t>
            </a:r>
            <a:r>
              <a:rPr lang="fr-BE" dirty="0"/>
              <a:t> life </a:t>
            </a:r>
            <a:r>
              <a:rPr lang="fr-BE" dirty="0" err="1"/>
              <a:t>prosperous</a:t>
            </a:r>
            <a:endParaRPr lang="fr-BE" dirty="0"/>
          </a:p>
        </p:txBody>
      </p:sp>
      <p:pic>
        <p:nvPicPr>
          <p:cNvPr id="8194" name="Picture 2" descr="L'application &quot;Château de Cherbourg&quot; en réalité augmentée (Making Of)">
            <a:extLst>
              <a:ext uri="{FF2B5EF4-FFF2-40B4-BE49-F238E27FC236}">
                <a16:creationId xmlns:a16="http://schemas.microsoft.com/office/drawing/2014/main" id="{EE038506-C4F8-51F0-BE04-D30026D69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164" y="4543115"/>
            <a:ext cx="3627022" cy="20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Over de Ring, Antwerpen">
            <a:extLst>
              <a:ext uri="{FF2B5EF4-FFF2-40B4-BE49-F238E27FC236}">
                <a16:creationId xmlns:a16="http://schemas.microsoft.com/office/drawing/2014/main" id="{A26B32D8-ABF6-4256-FC53-E70385F5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2" y="3749613"/>
            <a:ext cx="5001154" cy="28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10">
            <a:extLst>
              <a:ext uri="{FF2B5EF4-FFF2-40B4-BE49-F238E27FC236}">
                <a16:creationId xmlns:a16="http://schemas.microsoft.com/office/drawing/2014/main" id="{004C2FF6-7522-EE42-EC00-32EB5B181D6F}"/>
              </a:ext>
            </a:extLst>
          </p:cNvPr>
          <p:cNvPicPr/>
          <p:nvPr/>
        </p:nvPicPr>
        <p:blipFill rotWithShape="1">
          <a:blip r:embed="rId4"/>
          <a:srcRect l="10957" t="16897" r="8052" b="6404"/>
          <a:stretch/>
        </p:blipFill>
        <p:spPr>
          <a:xfrm>
            <a:off x="6670614" y="1646130"/>
            <a:ext cx="5193144" cy="289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21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C2BA2-B2F6-C6C5-51AE-8140403B1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New visions: </a:t>
            </a:r>
            <a:r>
              <a:rPr lang="fr-BE" sz="2400" dirty="0" err="1"/>
              <a:t>old</a:t>
            </a:r>
            <a:r>
              <a:rPr lang="fr-BE" sz="2400" dirty="0"/>
              <a:t> &amp; new </a:t>
            </a:r>
            <a:r>
              <a:rPr lang="fr-BE" sz="2400" dirty="0" err="1"/>
              <a:t>heritage</a:t>
            </a:r>
            <a:r>
              <a:rPr lang="fr-BE" sz="2400" dirty="0"/>
              <a:t> </a:t>
            </a:r>
            <a:endParaRPr lang="en-BE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66AEF-0D82-D0B4-FD97-4446BACE1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Helsinki, FIN</a:t>
            </a:r>
          </a:p>
          <a:p>
            <a:r>
              <a:rPr lang="fr-BE" dirty="0"/>
              <a:t>Tallinn, EST</a:t>
            </a:r>
          </a:p>
          <a:p>
            <a:r>
              <a:rPr lang="fr-BE" dirty="0"/>
              <a:t>Šibenik, HR</a:t>
            </a:r>
          </a:p>
          <a:p>
            <a:r>
              <a:rPr lang="fr-BE" dirty="0" err="1"/>
              <a:t>Antwerp</a:t>
            </a:r>
            <a:r>
              <a:rPr lang="fr-BE" dirty="0"/>
              <a:t>, BE</a:t>
            </a:r>
          </a:p>
          <a:p>
            <a:r>
              <a:rPr lang="fr-BE" dirty="0"/>
              <a:t>‘s-</a:t>
            </a:r>
            <a:r>
              <a:rPr lang="fr-BE" dirty="0" err="1"/>
              <a:t>Hertogenbosch</a:t>
            </a:r>
            <a:r>
              <a:rPr lang="fr-BE" dirty="0"/>
              <a:t>, NL</a:t>
            </a:r>
          </a:p>
          <a:p>
            <a:r>
              <a:rPr lang="fr-BE" dirty="0"/>
              <a:t>Bilbao, ES</a:t>
            </a:r>
          </a:p>
          <a:p>
            <a:r>
              <a:rPr lang="fr-BE" dirty="0"/>
              <a:t>…</a:t>
            </a:r>
          </a:p>
          <a:p>
            <a:pPr marL="0" indent="0">
              <a:buNone/>
            </a:pPr>
            <a:endParaRPr lang="fr-BE" dirty="0"/>
          </a:p>
          <a:p>
            <a:endParaRPr lang="en-BE" dirty="0"/>
          </a:p>
        </p:txBody>
      </p:sp>
      <p:pic>
        <p:nvPicPr>
          <p:cNvPr id="7170" name="Picture 2" descr="Bilbao bezienswaardigheden - 20x Wat doen in Bilbao?">
            <a:extLst>
              <a:ext uri="{FF2B5EF4-FFF2-40B4-BE49-F238E27FC236}">
                <a16:creationId xmlns:a16="http://schemas.microsoft.com/office/drawing/2014/main" id="{F3425E5D-D79B-6A10-653D-1E4C9CE87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7" y="3145779"/>
            <a:ext cx="4732538" cy="1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arcelona - State Magazine">
            <a:extLst>
              <a:ext uri="{FF2B5EF4-FFF2-40B4-BE49-F238E27FC236}">
                <a16:creationId xmlns:a16="http://schemas.microsoft.com/office/drawing/2014/main" id="{B3DA070B-CAA5-3240-AAF2-FD6B6CF0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918" y="312268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elsinki | Architectural Digest">
            <a:extLst>
              <a:ext uri="{FF2B5EF4-FFF2-40B4-BE49-F238E27FC236}">
                <a16:creationId xmlns:a16="http://schemas.microsoft.com/office/drawing/2014/main" id="{360FAF8A-52FB-D7F4-641C-5F5FE8701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443" y="484564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ecretplaces – boutique hotels and holiday homes Antwerp, Belgium">
            <a:extLst>
              <a:ext uri="{FF2B5EF4-FFF2-40B4-BE49-F238E27FC236}">
                <a16:creationId xmlns:a16="http://schemas.microsoft.com/office/drawing/2014/main" id="{AFC7A692-D9A4-BBA9-1A71-9F6A4DE9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606" y="1433108"/>
            <a:ext cx="1775570" cy="157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Šibenik - Wikipedia">
            <a:extLst>
              <a:ext uri="{FF2B5EF4-FFF2-40B4-BE49-F238E27FC236}">
                <a16:creationId xmlns:a16="http://schemas.microsoft.com/office/drawing/2014/main" id="{E5C79F39-91CA-35A9-9247-D05834D80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792" y="4452386"/>
            <a:ext cx="4074343" cy="22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First-time guide to Tallinn - Lonely Planet">
            <a:extLst>
              <a:ext uri="{FF2B5EF4-FFF2-40B4-BE49-F238E27FC236}">
                <a16:creationId xmlns:a16="http://schemas.microsoft.com/office/drawing/2014/main" id="{216269FE-4E6F-AA51-6EE9-31B6B1D9B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09" y="1433108"/>
            <a:ext cx="2292342" cy="155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99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FBFD-3BF1-6D50-8B14-65A8D8E95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‘Blue City’ core principles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A4305-9A6D-E4CA-3584-4B00AF2E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85" y="2532479"/>
            <a:ext cx="8761412" cy="34163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1. </a:t>
            </a:r>
            <a:r>
              <a:rPr lang="en-GB" b="1" dirty="0"/>
              <a:t>Active mobility</a:t>
            </a:r>
            <a:r>
              <a:rPr lang="en-GB" dirty="0"/>
              <a:t>: infrastructure for walking, cycling, and public transport instead of car-oriented design. Accessibility, slow traffic.</a:t>
            </a:r>
          </a:p>
          <a:p>
            <a:pPr marL="0" indent="0">
              <a:buNone/>
            </a:pPr>
            <a:r>
              <a:rPr lang="en-GB" dirty="0"/>
              <a:t>2. </a:t>
            </a:r>
            <a:r>
              <a:rPr lang="en-GB" b="1" dirty="0"/>
              <a:t>Green and accessible public spaces</a:t>
            </a:r>
            <a:r>
              <a:rPr lang="en-GB" dirty="0"/>
              <a:t>: parks, gardens, and meeting places for tranquillity, nature, and social interaction.</a:t>
            </a:r>
          </a:p>
          <a:p>
            <a:pPr marL="0" indent="0">
              <a:buNone/>
            </a:pPr>
            <a:r>
              <a:rPr lang="en-GB" dirty="0"/>
              <a:t>3. </a:t>
            </a:r>
            <a:r>
              <a:rPr lang="en-GB" b="1" dirty="0"/>
              <a:t>Healthy food (nearby)</a:t>
            </a:r>
            <a:r>
              <a:rPr lang="en-GB" dirty="0"/>
              <a:t>: promoting local food production, markets, and healthy eateries.</a:t>
            </a:r>
          </a:p>
          <a:p>
            <a:pPr marL="0" indent="0">
              <a:buNone/>
            </a:pPr>
            <a:r>
              <a:rPr lang="en-GB" dirty="0"/>
              <a:t>4. </a:t>
            </a:r>
            <a:r>
              <a:rPr lang="en-GB" b="1" dirty="0"/>
              <a:t>Strong social networks</a:t>
            </a:r>
            <a:r>
              <a:rPr lang="en-GB" dirty="0"/>
              <a:t>: fostering a sense of community through neighbourhood initiatives, meeting places, and participation.</a:t>
            </a:r>
          </a:p>
          <a:p>
            <a:pPr marL="0" indent="0">
              <a:buNone/>
            </a:pPr>
            <a:r>
              <a:rPr lang="en-GB" dirty="0"/>
              <a:t>5. </a:t>
            </a:r>
            <a:r>
              <a:rPr lang="en-GB" b="1" dirty="0"/>
              <a:t>Meaning and mental health</a:t>
            </a:r>
            <a:r>
              <a:rPr lang="en-GB" dirty="0"/>
              <a:t>: focusing on culture, education, tranquillity, spirituality, and participation.</a:t>
            </a:r>
          </a:p>
          <a:p>
            <a:pPr marL="0" indent="0">
              <a:buNone/>
            </a:pPr>
            <a:r>
              <a:rPr lang="en-GB" dirty="0"/>
              <a:t>6. </a:t>
            </a:r>
            <a:r>
              <a:rPr lang="en-GB" b="1" dirty="0" err="1"/>
              <a:t>Livable</a:t>
            </a:r>
            <a:r>
              <a:rPr lang="en-GB" b="1" dirty="0"/>
              <a:t> built environment</a:t>
            </a:r>
            <a:r>
              <a:rPr lang="en-GB" dirty="0"/>
              <a:t>: compact, safe, and inviting residential neighbourhoods with mixed-use functions.</a:t>
            </a:r>
          </a:p>
          <a:p>
            <a:pPr marL="0" indent="0">
              <a:buNone/>
            </a:pPr>
            <a:r>
              <a:rPr lang="fr-BE" b="1" dirty="0">
                <a:sym typeface="Wingdings" panose="05000000000000000000" pitchFamily="2" charset="2"/>
              </a:rPr>
              <a:t></a:t>
            </a:r>
            <a:r>
              <a:rPr lang="fr-BE" b="1" dirty="0"/>
              <a:t> </a:t>
            </a:r>
            <a:r>
              <a:rPr lang="fr-BE" b="1" u="sng" dirty="0"/>
              <a:t>REUSE of </a:t>
            </a:r>
            <a:r>
              <a:rPr lang="fr-BE" b="1" u="sng" dirty="0" err="1"/>
              <a:t>heritage</a:t>
            </a:r>
            <a:r>
              <a:rPr lang="fr-BE" b="1" u="sng" dirty="0"/>
              <a:t> </a:t>
            </a:r>
            <a:r>
              <a:rPr lang="fr-BE" dirty="0"/>
              <a:t>and</a:t>
            </a:r>
            <a:r>
              <a:rPr lang="fr-BE" b="1" dirty="0"/>
              <a:t> </a:t>
            </a:r>
            <a:r>
              <a:rPr lang="fr-BE" b="1" dirty="0" err="1"/>
              <a:t>connection</a:t>
            </a:r>
            <a:r>
              <a:rPr lang="fr-BE" b="1" dirty="0"/>
              <a:t> </a:t>
            </a:r>
            <a:r>
              <a:rPr lang="fr-BE" b="1" dirty="0" err="1"/>
              <a:t>with</a:t>
            </a:r>
            <a:r>
              <a:rPr lang="fr-BE" b="1" dirty="0"/>
              <a:t> the site, </a:t>
            </a:r>
            <a:r>
              <a:rPr lang="fr-BE" b="1" dirty="0" err="1"/>
              <a:t>creating</a:t>
            </a:r>
            <a:r>
              <a:rPr lang="fr-BE" b="1" dirty="0"/>
              <a:t> </a:t>
            </a:r>
            <a:r>
              <a:rPr lang="fr-BE" b="1" dirty="0" err="1"/>
              <a:t>identity</a:t>
            </a:r>
            <a:endParaRPr lang="fr-BE" b="1" dirty="0"/>
          </a:p>
          <a:p>
            <a:pPr marL="0" indent="0">
              <a:buNone/>
            </a:pPr>
            <a:endParaRPr lang="fr-BE" b="1" dirty="0"/>
          </a:p>
          <a:p>
            <a:pPr>
              <a:buFont typeface="Wingdings" panose="05000000000000000000" pitchFamily="2" charset="2"/>
              <a:buChar char="à"/>
            </a:pPr>
            <a:r>
              <a:rPr lang="fr-BE" b="1" dirty="0"/>
              <a:t>PLACE </a:t>
            </a:r>
            <a:r>
              <a:rPr lang="fr-BE" b="1" dirty="0" err="1"/>
              <a:t>commands</a:t>
            </a:r>
            <a:r>
              <a:rPr lang="fr-BE" b="1" dirty="0"/>
              <a:t> POSSIBILITIES </a:t>
            </a:r>
          </a:p>
          <a:p>
            <a:pPr>
              <a:buFont typeface="Wingdings" panose="05000000000000000000" pitchFamily="2" charset="2"/>
              <a:buChar char="à"/>
            </a:pPr>
            <a:endParaRPr lang="fr-BE" b="1" dirty="0"/>
          </a:p>
          <a:p>
            <a:pPr marL="0" indent="0">
              <a:buNone/>
            </a:pPr>
            <a:r>
              <a:rPr lang="fr-BE" sz="1300" i="1" dirty="0" err="1"/>
              <a:t>Based</a:t>
            </a:r>
            <a:r>
              <a:rPr lang="fr-BE" sz="1300" i="1" dirty="0"/>
              <a:t> on the Dutch </a:t>
            </a:r>
            <a:r>
              <a:rPr lang="fr-BE" sz="1300" i="1" dirty="0" err="1"/>
              <a:t>adapation</a:t>
            </a:r>
            <a:r>
              <a:rPr lang="fr-BE" sz="1300" i="1" dirty="0"/>
              <a:t> in Rotterdam (the Blue City) of ‘The Blue Economy’, by Gunther Pauli, 2010 (BE). </a:t>
            </a:r>
          </a:p>
          <a:p>
            <a:pPr marL="0" indent="0">
              <a:buNone/>
            </a:pPr>
            <a:r>
              <a:rPr lang="fr-BE" sz="1300" i="1" dirty="0" err="1"/>
              <a:t>Used</a:t>
            </a:r>
            <a:r>
              <a:rPr lang="fr-BE" sz="1300" i="1" dirty="0"/>
              <a:t> by EFFORTS / Maarten de Winter in the </a:t>
            </a:r>
            <a:r>
              <a:rPr lang="fr-BE" sz="1300" i="1" dirty="0" err="1"/>
              <a:t>preparation</a:t>
            </a:r>
            <a:r>
              <a:rPr lang="fr-BE" sz="1300" i="1" dirty="0"/>
              <a:t> of the </a:t>
            </a:r>
            <a:r>
              <a:rPr lang="fr-BE" sz="1300" i="1" dirty="0" err="1"/>
              <a:t>Terezín</a:t>
            </a:r>
            <a:r>
              <a:rPr lang="fr-BE" sz="1300" i="1" dirty="0"/>
              <a:t> Master Plan (CZ).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CEAC4-9C2E-CFE4-CC8E-9FE862664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85" y="4549342"/>
            <a:ext cx="2847030" cy="2132860"/>
          </a:xfrm>
          <a:prstGeom prst="rect">
            <a:avLst/>
          </a:prstGeom>
        </p:spPr>
      </p:pic>
      <p:pic>
        <p:nvPicPr>
          <p:cNvPr id="6" name="Picture 6" descr="BLWRK - Coworking &amp; meeting space">
            <a:extLst>
              <a:ext uri="{FF2B5EF4-FFF2-40B4-BE49-F238E27FC236}">
                <a16:creationId xmlns:a16="http://schemas.microsoft.com/office/drawing/2014/main" id="{97BBFC06-96EF-FCE4-7E52-736A8C138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490" y="2387018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AC06613-AE26-D5C5-C021-10381FF5B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531" y="5070928"/>
            <a:ext cx="2277361" cy="161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1503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901</Words>
  <Application>Microsoft Office PowerPoint</Application>
  <PresentationFormat>Widescreen</PresentationFormat>
  <Paragraphs>144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Century Gothic</vt:lpstr>
      <vt:lpstr>PT Sans</vt:lpstr>
      <vt:lpstr>Times New Roman</vt:lpstr>
      <vt:lpstr>Wingdings</vt:lpstr>
      <vt:lpstr>Wingdings 3</vt:lpstr>
      <vt:lpstr>Ion Boardroom</vt:lpstr>
      <vt:lpstr> </vt:lpstr>
      <vt:lpstr>EFFORTS Europe</vt:lpstr>
      <vt:lpstr>EFFORTS Member Network : 150 / 23</vt:lpstr>
      <vt:lpstr>PowerPoint Presentation</vt:lpstr>
      <vt:lpstr>Driver for European and regional projects </vt:lpstr>
      <vt:lpstr>HERITAGE IDENTITY</vt:lpstr>
      <vt:lpstr>Fortified cities opportunities</vt:lpstr>
      <vt:lpstr>New visions: old &amp; new heritage </vt:lpstr>
      <vt:lpstr>‘Blue City’ core principles</vt:lpstr>
      <vt:lpstr>‘s-Hertogenbosch</vt:lpstr>
      <vt:lpstr>PowerPoint Presentation</vt:lpstr>
      <vt:lpstr>PowerPoint Presentation</vt:lpstr>
      <vt:lpstr>Antwerp</vt:lpstr>
      <vt:lpstr>Fortified heritage cities planning  (Terezín (CZ), Diest, Dendermonde (BE), …)</vt:lpstr>
      <vt:lpstr>PowerPoint Presentation</vt:lpstr>
      <vt:lpstr>Take-away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Rafael Deroo</dc:creator>
  <cp:lastModifiedBy>Rafael Deroo</cp:lastModifiedBy>
  <cp:revision>28</cp:revision>
  <cp:lastPrinted>2025-08-27T05:08:48Z</cp:lastPrinted>
  <dcterms:created xsi:type="dcterms:W3CDTF">2024-12-09T11:08:50Z</dcterms:created>
  <dcterms:modified xsi:type="dcterms:W3CDTF">2025-12-01T13:48:26Z</dcterms:modified>
</cp:coreProperties>
</file>