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68" r:id="rId3"/>
    <p:sldId id="281" r:id="rId4"/>
    <p:sldId id="282" r:id="rId5"/>
    <p:sldId id="283" r:id="rId6"/>
    <p:sldId id="279" r:id="rId7"/>
    <p:sldId id="280" r:id="rId8"/>
    <p:sldId id="259" r:id="rId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2749" autoAdjust="0"/>
  </p:normalViewPr>
  <p:slideViewPr>
    <p:cSldViewPr snapToGrid="0">
      <p:cViewPr varScale="1">
        <p:scale>
          <a:sx n="106" d="100"/>
          <a:sy n="106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5587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84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888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8439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056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170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74422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07755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851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267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65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6122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2785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711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561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322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E76AA36-868A-4F6B-9607-6F6685AC8240}" type="datetimeFigureOut">
              <a:rPr lang="en-BE" smtClean="0"/>
              <a:t>03/12/2025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231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fforts-europe.eu" TargetMode="External"/><Relationship Id="rId2" Type="http://schemas.openxmlformats.org/officeDocument/2006/relationships/hyperlink" Target="https://www.efforts-europ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9E52-FBE3-764E-2AB8-F68A98327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394" y="1596444"/>
            <a:ext cx="9144000" cy="2387600"/>
          </a:xfrm>
        </p:spPr>
        <p:txBody>
          <a:bodyPr>
            <a:normAutofit/>
          </a:bodyPr>
          <a:lstStyle/>
          <a:p>
            <a:pPr algn="ctr"/>
            <a:br>
              <a:rPr lang="en-BE" dirty="0"/>
            </a:b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12A9D-8945-2E70-F263-7F5E67B4F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412" y="3156163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fr-BE" sz="3200" b="1" dirty="0">
                <a:solidFill>
                  <a:srgbClr val="FFFF00"/>
                </a:solidFill>
              </a:rPr>
              <a:t>EFFORTS AWARD 2025</a:t>
            </a:r>
            <a:endParaRPr lang="en-BE" sz="1500" b="1" dirty="0">
              <a:solidFill>
                <a:srgbClr val="FFFF00"/>
              </a:solidFill>
            </a:endParaRPr>
          </a:p>
        </p:txBody>
      </p:sp>
      <p:pic>
        <p:nvPicPr>
          <p:cNvPr id="4" name="Image 11" descr="logo efforts">
            <a:extLst>
              <a:ext uri="{FF2B5EF4-FFF2-40B4-BE49-F238E27FC236}">
                <a16:creationId xmlns:a16="http://schemas.microsoft.com/office/drawing/2014/main" id="{15FF67EE-3799-60AF-0869-E3F2F27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48" y="509136"/>
            <a:ext cx="2203504" cy="18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67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481F-52BD-BFE9-71AA-50E951F0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43CB-5C83-769A-8239-BDC97A78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113" y="973668"/>
            <a:ext cx="8761413" cy="706964"/>
          </a:xfrm>
        </p:spPr>
        <p:txBody>
          <a:bodyPr/>
          <a:lstStyle/>
          <a:p>
            <a:r>
              <a:rPr lang="fr-BE" dirty="0"/>
              <a:t>EFFORTS AWARD 2025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DB82A-509B-1242-838F-3EC8EDB2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17" y="2438570"/>
            <a:ext cx="9186694" cy="4221019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1800"/>
              </a:spcAft>
              <a:buNone/>
            </a:pPr>
            <a:br>
              <a:rPr lang="en-GB" b="0" i="0" dirty="0">
                <a:solidFill>
                  <a:srgbClr val="303030"/>
                </a:solidFill>
                <a:effectLst/>
                <a:latin typeface="PT Sans" panose="020B0503020203020204" pitchFamily="34" charset="0"/>
              </a:rPr>
            </a:br>
            <a:r>
              <a:rPr lang="fr-BE" b="1" dirty="0"/>
              <a:t>Kuressaare, Saaremaa (</a:t>
            </a:r>
            <a:r>
              <a:rPr lang="fr-BE" b="1" dirty="0" err="1"/>
              <a:t>Estonia</a:t>
            </a:r>
            <a:r>
              <a:rPr lang="fr-BE" b="1" dirty="0"/>
              <a:t>)</a:t>
            </a:r>
          </a:p>
          <a:p>
            <a:pPr fontAlgn="base">
              <a:spcAft>
                <a:spcPts val="1800"/>
              </a:spcAft>
              <a:buFontTx/>
              <a:buChar char="-"/>
            </a:pPr>
            <a:r>
              <a:rPr lang="fr-BE" dirty="0"/>
              <a:t>Baltic Culture </a:t>
            </a:r>
            <a:r>
              <a:rPr lang="fr-BE" dirty="0" err="1"/>
              <a:t>Fund</a:t>
            </a:r>
            <a:r>
              <a:rPr lang="fr-BE" dirty="0"/>
              <a:t> 2025 : LT, LA, EST + FIN, UA, PO (EFFORTS)</a:t>
            </a:r>
          </a:p>
          <a:p>
            <a:pPr fontAlgn="base">
              <a:spcAft>
                <a:spcPts val="1800"/>
              </a:spcAft>
              <a:buFontTx/>
              <a:buChar char="-"/>
            </a:pPr>
            <a:r>
              <a:rPr lang="fr-BE" dirty="0"/>
              <a:t>Baltic Route EFFORTS </a:t>
            </a:r>
          </a:p>
          <a:p>
            <a:pPr fontAlgn="base">
              <a:spcAft>
                <a:spcPts val="1800"/>
              </a:spcAft>
              <a:buFontTx/>
              <a:buChar char="-"/>
            </a:pPr>
            <a:endParaRPr lang="en-BE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95C95FC-A152-3129-B45F-C049A43BEBC0}"/>
              </a:ext>
            </a:extLst>
          </p:cNvPr>
          <p:cNvSpPr/>
          <p:nvPr/>
        </p:nvSpPr>
        <p:spPr>
          <a:xfrm>
            <a:off x="1946495" y="3675707"/>
            <a:ext cx="371192" cy="3346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787911-095C-BD42-D609-CC157F69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85" y="3693769"/>
            <a:ext cx="4992398" cy="288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ressaare Castle - Wikipedia">
            <a:extLst>
              <a:ext uri="{FF2B5EF4-FFF2-40B4-BE49-F238E27FC236}">
                <a16:creationId xmlns:a16="http://schemas.microsoft.com/office/drawing/2014/main" id="{BAFD559A-61B2-C703-5B0E-044EA4CC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26" y="3948235"/>
            <a:ext cx="3540194" cy="26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F1094-32B0-FF43-D4C3-9C3DB0408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893" y="464915"/>
            <a:ext cx="1907572" cy="255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BBF44-EE28-A622-F02D-2A2109924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7336">
            <a:off x="5365093" y="1811565"/>
            <a:ext cx="2040188" cy="14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2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299C1-8045-6876-F8ED-C7761EC68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60A30E-DF8A-E7E8-B28B-7B6BEDC4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6" y="5025145"/>
            <a:ext cx="2251295" cy="1688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CA16AA-75BC-8B76-5922-33C33A1B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EFFORTS </a:t>
            </a:r>
            <a:r>
              <a:rPr lang="fr-BE" dirty="0" err="1"/>
              <a:t>Award</a:t>
            </a:r>
            <a:r>
              <a:rPr lang="fr-BE" dirty="0"/>
              <a:t> 2025 Kuressaare </a:t>
            </a:r>
            <a:br>
              <a:rPr lang="fr-BE" dirty="0"/>
            </a:br>
            <a:r>
              <a:rPr lang="fr-BE" dirty="0"/>
              <a:t>Baltic Route</a:t>
            </a:r>
            <a:endParaRPr lang="en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F93C28-9238-895D-AC57-70AF11C58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6" y="2441336"/>
            <a:ext cx="3220585" cy="24154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2A3BC-46D3-8502-F63C-FDDC4C924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53" y="2500579"/>
            <a:ext cx="2475788" cy="1856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2FD9B-9186-EF2C-F607-FAA26F530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8327" y="2088490"/>
            <a:ext cx="3163754" cy="2372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03FE0-EC07-6EB0-D38F-405159E12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87" y="3054316"/>
            <a:ext cx="2678984" cy="1802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9C0364-1F3B-F80E-2150-13326BA82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84" y="1668551"/>
            <a:ext cx="2600842" cy="1950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C71950-6B30-94E7-5BF3-710609C9F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94" y="4233544"/>
            <a:ext cx="1860054" cy="24800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F4A5B4-B535-7AF6-C7A7-36BCB9382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23" y="4638713"/>
            <a:ext cx="2766537" cy="20749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1C5B74-D5CF-C536-39F1-CFB221DF6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89226" y="4423630"/>
            <a:ext cx="2617127" cy="19628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3BEA20-3ED4-7434-B608-5F20EA48E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1107" y="4694004"/>
            <a:ext cx="2308128" cy="17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2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1D494-8CFD-489A-7534-B12E0152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E5BD-F309-78C6-5E61-6539ECD3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1st Baltic Route </a:t>
            </a:r>
            <a:r>
              <a:rPr lang="fr-BE" dirty="0" err="1"/>
              <a:t>conference</a:t>
            </a:r>
            <a:r>
              <a:rPr lang="fr-BE" dirty="0"/>
              <a:t>: VILNIUS 23/1/2026</a:t>
            </a:r>
            <a:endParaRPr lang="en-B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674519-11D0-A227-DE8C-3D6D4EA86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Lithuania</a:t>
            </a:r>
            <a:r>
              <a:rPr lang="fr-BE" dirty="0"/>
              <a:t>, </a:t>
            </a:r>
            <a:r>
              <a:rPr lang="fr-BE" dirty="0" err="1"/>
              <a:t>Latvia</a:t>
            </a:r>
            <a:r>
              <a:rPr lang="fr-BE" dirty="0"/>
              <a:t>, </a:t>
            </a:r>
            <a:r>
              <a:rPr lang="fr-BE" dirty="0" err="1"/>
              <a:t>Estonia</a:t>
            </a:r>
            <a:r>
              <a:rPr lang="fr-BE" dirty="0"/>
              <a:t>, </a:t>
            </a:r>
            <a:r>
              <a:rPr lang="fr-BE" dirty="0" err="1"/>
              <a:t>Finland</a:t>
            </a:r>
            <a:r>
              <a:rPr lang="fr-BE" dirty="0"/>
              <a:t>, </a:t>
            </a:r>
            <a:r>
              <a:rPr lang="fr-BE" dirty="0" err="1"/>
              <a:t>Poland</a:t>
            </a:r>
            <a:endParaRPr lang="fr-BE" dirty="0"/>
          </a:p>
          <a:p>
            <a:r>
              <a:rPr lang="fr-BE" dirty="0"/>
              <a:t>All EFFORTS </a:t>
            </a:r>
            <a:r>
              <a:rPr lang="fr-BE" dirty="0" err="1"/>
              <a:t>members</a:t>
            </a:r>
            <a:r>
              <a:rPr lang="fr-BE" dirty="0"/>
              <a:t> </a:t>
            </a:r>
            <a:r>
              <a:rPr lang="fr-BE" dirty="0" err="1"/>
              <a:t>interested</a:t>
            </a:r>
            <a:endParaRPr lang="en-BE" dirty="0"/>
          </a:p>
        </p:txBody>
      </p:sp>
      <p:pic>
        <p:nvPicPr>
          <p:cNvPr id="2054" name="Picture 6" descr="🌿 Vilnius 🇱🇹: European Green Capital 2025 🌍 Where sustainability meets  unforgettable experiences: ❄️ Start with panoramic views from Gediminas'  Tower, especially magical under a snowy blanket. 🏰 Stroll through the Old">
            <a:extLst>
              <a:ext uri="{FF2B5EF4-FFF2-40B4-BE49-F238E27FC236}">
                <a16:creationId xmlns:a16="http://schemas.microsoft.com/office/drawing/2014/main" id="{55E6CFAB-87EC-F7ED-C8B3-C45D643F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97" y="1772098"/>
            <a:ext cx="3313804" cy="33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ings to Do in Vilnius: A Snowy Weekend in the G-spot of Europe -  Adventures with Nell">
            <a:extLst>
              <a:ext uri="{FF2B5EF4-FFF2-40B4-BE49-F238E27FC236}">
                <a16:creationId xmlns:a16="http://schemas.microsoft.com/office/drawing/2014/main" id="{49857BF1-0630-C44F-CD69-B6B4F09C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43" y="4993933"/>
            <a:ext cx="3859558" cy="15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Bastion of the Vilnius Defence Wall | National Museum of Lithuania">
            <a:extLst>
              <a:ext uri="{FF2B5EF4-FFF2-40B4-BE49-F238E27FC236}">
                <a16:creationId xmlns:a16="http://schemas.microsoft.com/office/drawing/2014/main" id="{D661F857-CA58-46DA-F7A6-F6867D67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57" y="3765701"/>
            <a:ext cx="3753686" cy="28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9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06DC-15EB-578E-0AC2-C94F5773A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5D2CB-8372-96C5-D5A4-05B3EB359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394" y="1596444"/>
            <a:ext cx="9144000" cy="2387600"/>
          </a:xfrm>
        </p:spPr>
        <p:txBody>
          <a:bodyPr>
            <a:normAutofit/>
          </a:bodyPr>
          <a:lstStyle/>
          <a:p>
            <a:pPr algn="ctr"/>
            <a:br>
              <a:rPr lang="en-BE" dirty="0"/>
            </a:b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FAF44-FCF4-2EF7-4AB0-E39CA9BE9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197" y="3349934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fr-BE" sz="3200" b="1" dirty="0">
                <a:solidFill>
                  <a:srgbClr val="FFFF00"/>
                </a:solidFill>
              </a:rPr>
              <a:t>EFFORTS ANNUAL CONGRESS 2026</a:t>
            </a:r>
            <a:endParaRPr lang="en-BE" sz="1500" b="1" dirty="0">
              <a:solidFill>
                <a:srgbClr val="FFFF00"/>
              </a:solidFill>
            </a:endParaRPr>
          </a:p>
        </p:txBody>
      </p:sp>
      <p:pic>
        <p:nvPicPr>
          <p:cNvPr id="4" name="Image 11" descr="logo efforts">
            <a:extLst>
              <a:ext uri="{FF2B5EF4-FFF2-40B4-BE49-F238E27FC236}">
                <a16:creationId xmlns:a16="http://schemas.microsoft.com/office/drawing/2014/main" id="{211D4524-980E-58D0-FDDE-209E15D6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48" y="509136"/>
            <a:ext cx="2203504" cy="18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62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5566-D3D8-E29E-8177-0E95C6BF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00828"/>
            <a:ext cx="8761413" cy="706964"/>
          </a:xfrm>
        </p:spPr>
        <p:txBody>
          <a:bodyPr/>
          <a:lstStyle/>
          <a:p>
            <a:r>
              <a:rPr lang="fr-BE" dirty="0"/>
              <a:t>EFFORTS ANNUAL CONGRESS : </a:t>
            </a:r>
            <a:br>
              <a:rPr lang="fr-BE" dirty="0"/>
            </a:br>
            <a:r>
              <a:rPr lang="fr-BE" dirty="0"/>
              <a:t>2</a:t>
            </a:r>
            <a:r>
              <a:rPr lang="fr-BE" baseline="30000" dirty="0"/>
              <a:t>nd</a:t>
            </a:r>
            <a:r>
              <a:rPr lang="fr-BE" dirty="0"/>
              <a:t> </a:t>
            </a:r>
            <a:r>
              <a:rPr lang="fr-BE" dirty="0" err="1"/>
              <a:t>half</a:t>
            </a:r>
            <a:r>
              <a:rPr lang="fr-BE" dirty="0"/>
              <a:t> May/ first </a:t>
            </a:r>
            <a:r>
              <a:rPr lang="fr-BE" dirty="0" err="1"/>
              <a:t>half</a:t>
            </a:r>
            <a:r>
              <a:rPr lang="fr-BE" dirty="0"/>
              <a:t> June 2026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77D86-CED7-3DFD-0692-E81F9ED36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 dirty="0"/>
              <a:t>DIEST, Belgium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E5980-B00D-9968-0B8B-EC9DE1BA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931" y="2380421"/>
            <a:ext cx="6898740" cy="4021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E3287-EECC-5577-136F-A0F75D60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14" y="3725997"/>
            <a:ext cx="3453283" cy="2885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2FAA7-D619-5702-D7DA-C0111C7D5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5" y="3260128"/>
            <a:ext cx="3626620" cy="20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BF55-E04F-83D3-6336-1DBB0640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Diest EFFORTS </a:t>
            </a:r>
            <a:r>
              <a:rPr lang="fr-BE" dirty="0" err="1"/>
              <a:t>Annual</a:t>
            </a:r>
            <a:r>
              <a:rPr lang="fr-BE" dirty="0"/>
              <a:t> </a:t>
            </a:r>
            <a:r>
              <a:rPr lang="fr-BE" dirty="0" err="1"/>
              <a:t>Congress</a:t>
            </a:r>
            <a:r>
              <a:rPr lang="fr-BE" dirty="0"/>
              <a:t> 2026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4A593-5AEB-EB0F-63CD-61A070EC9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59" y="2249157"/>
            <a:ext cx="4686672" cy="397899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E3925E-8E05-5C57-75E4-BA8ACCAFA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38" y="4350378"/>
            <a:ext cx="3246170" cy="243462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445DB-C833-00AF-0278-1D1A28F8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08" y="2249157"/>
            <a:ext cx="6047799" cy="4535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447942-E9FA-98A8-B1C1-AE4640517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01" y="3665220"/>
            <a:ext cx="3044802" cy="31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7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8C90D-CB69-550B-9845-A92F226E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46508"/>
            <a:ext cx="8761413" cy="706964"/>
          </a:xfrm>
        </p:spPr>
        <p:txBody>
          <a:bodyPr/>
          <a:lstStyle/>
          <a:p>
            <a:r>
              <a:rPr lang="fr-BE" dirty="0" err="1"/>
              <a:t>See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in 2026! 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3B8F-7905-2DF3-B910-3302B34F3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157" y="4198137"/>
            <a:ext cx="6456459" cy="2462013"/>
          </a:xfrm>
        </p:spPr>
        <p:txBody>
          <a:bodyPr>
            <a:normAutofit fontScale="92500" lnSpcReduction="10000"/>
          </a:bodyPr>
          <a:lstStyle/>
          <a:p>
            <a:r>
              <a:rPr lang="fr-BE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https://www.efforts-europe.eu</a:t>
            </a:r>
            <a:endParaRPr lang="fr-BE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Facebook : 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Efforts</a:t>
            </a:r>
            <a:endParaRPr lang="en-B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Instagram :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efforts_europe</a:t>
            </a:r>
            <a:endParaRPr lang="fr-B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LinkedIn : 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EFFORTS – European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Federation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Fortified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Sites</a:t>
            </a:r>
          </a:p>
          <a:p>
            <a:r>
              <a:rPr lang="fr-B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Trierstraat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67, 1000 Brussels</a:t>
            </a:r>
          </a:p>
          <a:p>
            <a:r>
              <a:rPr lang="fr-BE" sz="2000" b="1" dirty="0">
                <a:solidFill>
                  <a:srgbClr val="0563C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info@efforts-europe.eu</a:t>
            </a:r>
            <a:endParaRPr lang="fr-B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FB65DB-F3BC-788B-C70E-14BF94241D9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54000"/>
            <a:ext cx="713898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9D4B8-5FE0-4A75-4406-E0B1AA344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4" y="4808179"/>
            <a:ext cx="1702145" cy="1719338"/>
          </a:xfrm>
          <a:prstGeom prst="rect">
            <a:avLst/>
          </a:prstGeom>
        </p:spPr>
      </p:pic>
      <p:pic>
        <p:nvPicPr>
          <p:cNvPr id="5" name="Image 11" descr="logo efforts">
            <a:extLst>
              <a:ext uri="{FF2B5EF4-FFF2-40B4-BE49-F238E27FC236}">
                <a16:creationId xmlns:a16="http://schemas.microsoft.com/office/drawing/2014/main" id="{EDDC7D37-BDA5-86A5-50BA-DA673EE2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4" y="3429000"/>
            <a:ext cx="1702145" cy="14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1432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130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PT Sans</vt:lpstr>
      <vt:lpstr>Wingdings 3</vt:lpstr>
      <vt:lpstr>Ion Boardroom</vt:lpstr>
      <vt:lpstr> </vt:lpstr>
      <vt:lpstr>EFFORTS AWARD 2025</vt:lpstr>
      <vt:lpstr>EFFORTS Award 2025 Kuressaare  Baltic Route</vt:lpstr>
      <vt:lpstr>1st Baltic Route conference: VILNIUS 23/1/2026</vt:lpstr>
      <vt:lpstr> </vt:lpstr>
      <vt:lpstr>EFFORTS ANNUAL CONGRESS :  2nd half May/ first half June 2026</vt:lpstr>
      <vt:lpstr>Diest EFFORTS Annual Congress 2026</vt:lpstr>
      <vt:lpstr>See you in 2026!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Rafael Deroo</dc:creator>
  <cp:lastModifiedBy>Rafael Deroo</cp:lastModifiedBy>
  <cp:revision>31</cp:revision>
  <cp:lastPrinted>2025-08-27T05:08:48Z</cp:lastPrinted>
  <dcterms:created xsi:type="dcterms:W3CDTF">2024-12-09T11:08:50Z</dcterms:created>
  <dcterms:modified xsi:type="dcterms:W3CDTF">2025-12-03T06:07:50Z</dcterms:modified>
</cp:coreProperties>
</file>