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73" r:id="rId4"/>
    <p:sldId id="269" r:id="rId5"/>
    <p:sldId id="272" r:id="rId6"/>
    <p:sldId id="268" r:id="rId7"/>
  </p:sldIdLst>
  <p:sldSz cx="12192000" cy="6858000"/>
  <p:notesSz cx="6797675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D2870-B789-DC8C-7D34-11FD9C296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463"/>
            <a:ext cx="9144000" cy="2387400"/>
          </a:xfrm>
          <a:prstGeom prst="rect">
            <a:avLst/>
          </a:prstGeom>
        </p:spPr>
        <p:txBody>
          <a:bodyPr anchor="b"/>
          <a:lstStyle>
            <a:lvl1pPr algn="ctr">
              <a:defRPr sz="3638">
                <a:solidFill>
                  <a:srgbClr val="EAA715"/>
                </a:solidFill>
                <a:latin typeface="Neo Sans Medium" panose="0200060604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24D958-E75F-DCEC-2086-F2D3841CB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279"/>
            <a:ext cx="9144000" cy="16557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55"/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GB"/>
              <a:t>Click to edit Master subtitle style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7409C-965A-45DA-2B4D-C9F6E7CA8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537" y="6356454"/>
            <a:ext cx="2742815" cy="364848"/>
          </a:xfrm>
          <a:prstGeom prst="rect">
            <a:avLst/>
          </a:prstGeom>
        </p:spPr>
        <p:txBody>
          <a:bodyPr/>
          <a:lstStyle/>
          <a:p>
            <a:fld id="{29945E48-3F5A-064A-A3D6-553692C13A42}" type="datetimeFigureOut">
              <a:rPr lang="nl-NL" smtClean="0"/>
              <a:t>17-10-2024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EDE39-663C-1412-E6A7-EC80251C1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49" y="6356454"/>
            <a:ext cx="4114704" cy="364848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330CF-E1F2-48A9-8032-5E6F4B241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48" y="6356454"/>
            <a:ext cx="2742815" cy="364848"/>
          </a:xfrm>
          <a:prstGeom prst="rect">
            <a:avLst/>
          </a:prstGeom>
        </p:spPr>
        <p:txBody>
          <a:bodyPr/>
          <a:lstStyle/>
          <a:p>
            <a:fld id="{D8CE341C-49A7-8E4F-BEB9-298FC3385E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557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A4CE1-0045-5934-9E2C-0F6E7F7CE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538" y="364850"/>
            <a:ext cx="10514926" cy="1325584"/>
          </a:xfrm>
          <a:prstGeom prst="rect">
            <a:avLst/>
          </a:prstGeom>
        </p:spPr>
        <p:txBody>
          <a:bodyPr/>
          <a:lstStyle>
            <a:lvl1pPr>
              <a:defRPr sz="3638">
                <a:solidFill>
                  <a:srgbClr val="EAA715"/>
                </a:solidFill>
                <a:latin typeface="Neo Sans Medium" panose="0200060604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3215E-3662-EE11-9094-8FCE2CD7C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537" y="1944366"/>
            <a:ext cx="10514926" cy="400286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Brutal Type Medium" panose="02000603020000020004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62879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18E74-FA2E-9E9A-F85F-8B29C99DC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98" y="1709687"/>
            <a:ext cx="10515889" cy="2852366"/>
          </a:xfrm>
          <a:prstGeom prst="rect">
            <a:avLst/>
          </a:prstGeom>
        </p:spPr>
        <p:txBody>
          <a:bodyPr anchor="b"/>
          <a:lstStyle>
            <a:lvl1pPr>
              <a:defRPr sz="3638"/>
            </a:lvl1pPr>
          </a:lstStyle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F2978-AD4E-1080-2EEC-EFDC04E73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98" y="4589007"/>
            <a:ext cx="10515889" cy="15007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55">
                <a:solidFill>
                  <a:schemeClr val="tx1">
                    <a:tint val="82000"/>
                  </a:schemeClr>
                </a:solidFill>
              </a:defRPr>
            </a:lvl1pPr>
            <a:lvl2pPr marL="277246" indent="0">
              <a:buNone/>
              <a:defRPr sz="1213">
                <a:solidFill>
                  <a:schemeClr val="tx1">
                    <a:tint val="82000"/>
                  </a:schemeClr>
                </a:solidFill>
              </a:defRPr>
            </a:lvl2pPr>
            <a:lvl3pPr marL="554492" indent="0">
              <a:buNone/>
              <a:defRPr sz="1092">
                <a:solidFill>
                  <a:schemeClr val="tx1">
                    <a:tint val="82000"/>
                  </a:schemeClr>
                </a:solidFill>
              </a:defRPr>
            </a:lvl3pPr>
            <a:lvl4pPr marL="831738" indent="0">
              <a:buNone/>
              <a:defRPr sz="970">
                <a:solidFill>
                  <a:schemeClr val="tx1">
                    <a:tint val="82000"/>
                  </a:schemeClr>
                </a:solidFill>
              </a:defRPr>
            </a:lvl4pPr>
            <a:lvl5pPr marL="1108984" indent="0">
              <a:buNone/>
              <a:defRPr sz="970">
                <a:solidFill>
                  <a:schemeClr val="tx1">
                    <a:tint val="82000"/>
                  </a:schemeClr>
                </a:solidFill>
              </a:defRPr>
            </a:lvl5pPr>
            <a:lvl6pPr marL="1386230" indent="0">
              <a:buNone/>
              <a:defRPr sz="970">
                <a:solidFill>
                  <a:schemeClr val="tx1">
                    <a:tint val="82000"/>
                  </a:schemeClr>
                </a:solidFill>
              </a:defRPr>
            </a:lvl6pPr>
            <a:lvl7pPr marL="1663476" indent="0">
              <a:buNone/>
              <a:defRPr sz="970">
                <a:solidFill>
                  <a:schemeClr val="tx1">
                    <a:tint val="82000"/>
                  </a:schemeClr>
                </a:solidFill>
              </a:defRPr>
            </a:lvl7pPr>
            <a:lvl8pPr marL="1940723" indent="0">
              <a:buNone/>
              <a:defRPr sz="970">
                <a:solidFill>
                  <a:schemeClr val="tx1">
                    <a:tint val="82000"/>
                  </a:schemeClr>
                </a:solidFill>
              </a:defRPr>
            </a:lvl8pPr>
            <a:lvl9pPr marL="2217969" indent="0">
              <a:buNone/>
              <a:defRPr sz="97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69A6B-C484-125F-BCF5-4AD658C7A9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537" y="6356454"/>
            <a:ext cx="2742815" cy="364848"/>
          </a:xfrm>
          <a:prstGeom prst="rect">
            <a:avLst/>
          </a:prstGeom>
        </p:spPr>
        <p:txBody>
          <a:bodyPr/>
          <a:lstStyle/>
          <a:p>
            <a:fld id="{29945E48-3F5A-064A-A3D6-553692C13A42}" type="datetimeFigureOut">
              <a:rPr lang="nl-NL" smtClean="0"/>
              <a:t>17-10-2024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CBE45-402A-8EF1-CE3F-91A8D6B9D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49" y="6356454"/>
            <a:ext cx="4114704" cy="364848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3ED9E-1929-7800-EA79-CD28FE433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48" y="6356454"/>
            <a:ext cx="2742815" cy="364848"/>
          </a:xfrm>
          <a:prstGeom prst="rect">
            <a:avLst/>
          </a:prstGeom>
        </p:spPr>
        <p:txBody>
          <a:bodyPr/>
          <a:lstStyle/>
          <a:p>
            <a:fld id="{D8CE341C-49A7-8E4F-BEB9-298FC3385E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592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F9603-9A90-7AC8-2F7D-E81A1C9EE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538" y="364850"/>
            <a:ext cx="10514926" cy="880865"/>
          </a:xfrm>
          <a:prstGeom prst="rect">
            <a:avLst/>
          </a:prstGeom>
        </p:spPr>
        <p:txBody>
          <a:bodyPr/>
          <a:lstStyle>
            <a:lvl1pPr>
              <a:defRPr sz="3638">
                <a:solidFill>
                  <a:srgbClr val="EAA715"/>
                </a:solidFill>
                <a:latin typeface="Neo Sans Medium" panose="0200060604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F5428-4D1D-6A92-9585-CB3DD81720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537" y="1551374"/>
            <a:ext cx="5211252" cy="43521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280228-A582-12DC-2EB1-C611BB85A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7393" y="1551374"/>
            <a:ext cx="5211252" cy="43521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48957-C365-D4F9-F1D0-D2404222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537" y="6356454"/>
            <a:ext cx="2742815" cy="364848"/>
          </a:xfrm>
          <a:prstGeom prst="rect">
            <a:avLst/>
          </a:prstGeom>
        </p:spPr>
        <p:txBody>
          <a:bodyPr/>
          <a:lstStyle/>
          <a:p>
            <a:fld id="{29945E48-3F5A-064A-A3D6-553692C13A42}" type="datetimeFigureOut">
              <a:rPr lang="nl-NL" smtClean="0"/>
              <a:t>17-10-2024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C03A6C-FF98-7E36-F264-A8368725F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49" y="6356454"/>
            <a:ext cx="4114704" cy="364848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C0986-962F-E2AA-0AD4-133ED1193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48" y="6356454"/>
            <a:ext cx="2742815" cy="364848"/>
          </a:xfrm>
          <a:prstGeom prst="rect">
            <a:avLst/>
          </a:prstGeom>
        </p:spPr>
        <p:txBody>
          <a:bodyPr/>
          <a:lstStyle/>
          <a:p>
            <a:fld id="{D8CE341C-49A7-8E4F-BEB9-298FC3385E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3449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045F6-064E-5DD9-BADC-A8F87D983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538" y="364850"/>
            <a:ext cx="10514926" cy="1325584"/>
          </a:xfrm>
          <a:prstGeom prst="rect">
            <a:avLst/>
          </a:prstGeom>
        </p:spPr>
        <p:txBody>
          <a:bodyPr/>
          <a:lstStyle>
            <a:lvl1pPr>
              <a:defRPr sz="3638">
                <a:solidFill>
                  <a:srgbClr val="EAA715"/>
                </a:solidFill>
                <a:latin typeface="Neo Sans Medium" panose="0200060604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9D9FC3-2DC8-EC80-53C3-A02832F75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537" y="1944366"/>
            <a:ext cx="10514926" cy="40028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35AC7-0B7C-6CB4-1928-039653B369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537" y="6356454"/>
            <a:ext cx="2742815" cy="364848"/>
          </a:xfrm>
          <a:prstGeom prst="rect">
            <a:avLst/>
          </a:prstGeom>
        </p:spPr>
        <p:txBody>
          <a:bodyPr/>
          <a:lstStyle/>
          <a:p>
            <a:fld id="{29945E48-3F5A-064A-A3D6-553692C13A42}" type="datetimeFigureOut">
              <a:rPr lang="nl-NL" smtClean="0"/>
              <a:t>17-10-2024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D3A3C-986D-C641-2231-75C499504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49" y="6356454"/>
            <a:ext cx="4114704" cy="364848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E5D11-FAD5-B9C3-30C1-1623B5C79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48" y="6356454"/>
            <a:ext cx="2742815" cy="364848"/>
          </a:xfrm>
          <a:prstGeom prst="rect">
            <a:avLst/>
          </a:prstGeom>
        </p:spPr>
        <p:txBody>
          <a:bodyPr/>
          <a:lstStyle/>
          <a:p>
            <a:fld id="{D8CE341C-49A7-8E4F-BEB9-298FC3385E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7687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yellow background with white text&#10;&#10;Description automatically generated">
            <a:extLst>
              <a:ext uri="{FF2B5EF4-FFF2-40B4-BE49-F238E27FC236}">
                <a16:creationId xmlns:a16="http://schemas.microsoft.com/office/drawing/2014/main" id="{2D58E80C-0455-1993-3F80-A8D8BCE581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" y="0"/>
            <a:ext cx="12192431" cy="685775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A4331-72EF-879E-52E7-428E9FEB13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89865" y="4782502"/>
            <a:ext cx="6986525" cy="786118"/>
          </a:xfrm>
          <a:prstGeom prst="rect">
            <a:avLst/>
          </a:prstGeom>
        </p:spPr>
        <p:txBody>
          <a:bodyPr/>
          <a:lstStyle>
            <a:lvl1pPr algn="ctr">
              <a:defRPr sz="2183">
                <a:latin typeface="Neo Sans Medium" panose="02000606040000020004" pitchFamily="2" charset="0"/>
              </a:defRPr>
            </a:lvl1pPr>
            <a:lvl2pPr algn="ctr"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0280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3BBC1-F0C1-B113-1741-29C1D8476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537" y="1944366"/>
            <a:ext cx="10514926" cy="4002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3EADA86D-DA8F-EAD8-3B52-E2480EE70F31}"/>
              </a:ext>
            </a:extLst>
          </p:cNvPr>
          <p:cNvPicPr/>
          <p:nvPr userDrawn="1"/>
        </p:nvPicPr>
        <p:blipFill rotWithShape="1">
          <a:blip r:embed="rId8" cstate="print"/>
          <a:srcRect t="15224"/>
          <a:stretch/>
        </p:blipFill>
        <p:spPr>
          <a:xfrm>
            <a:off x="0" y="6062842"/>
            <a:ext cx="12192000" cy="794676"/>
          </a:xfrm>
          <a:prstGeom prst="rect">
            <a:avLst/>
          </a:prstGeom>
        </p:spPr>
      </p:pic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BC9E9649-9E22-429B-11EC-87AE20AFF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538" y="364850"/>
            <a:ext cx="10514926" cy="1114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539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554492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rgbClr val="EAA715"/>
          </a:solidFill>
          <a:latin typeface="Neo Sans Medium" panose="02000606040000020004" pitchFamily="2" charset="0"/>
          <a:ea typeface="+mj-ea"/>
          <a:cs typeface="+mj-cs"/>
        </a:defRPr>
      </a:lvl1pPr>
    </p:titleStyle>
    <p:bodyStyle>
      <a:lvl1pPr marL="138623" indent="-138623" algn="l" defTabSz="554492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1940" b="0" i="0" kern="1200">
          <a:solidFill>
            <a:schemeClr val="tx1"/>
          </a:solidFill>
          <a:latin typeface="Brutal Type Medium" panose="02000603020000020004" pitchFamily="2" charset="77"/>
          <a:ea typeface="+mn-ea"/>
          <a:cs typeface="+mn-cs"/>
        </a:defRPr>
      </a:lvl1pPr>
      <a:lvl2pPr marL="415869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698" b="0" i="0" kern="1200">
          <a:solidFill>
            <a:schemeClr val="tx1"/>
          </a:solidFill>
          <a:latin typeface="Brutal Type" panose="02000603020000020004" pitchFamily="2" charset="77"/>
          <a:ea typeface="+mn-ea"/>
          <a:cs typeface="+mn-cs"/>
        </a:defRPr>
      </a:lvl2pPr>
      <a:lvl3pPr marL="693115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213" kern="1200">
          <a:solidFill>
            <a:schemeClr val="tx1"/>
          </a:solidFill>
          <a:latin typeface="+mn-lt"/>
          <a:ea typeface="+mn-ea"/>
          <a:cs typeface="+mn-cs"/>
        </a:defRPr>
      </a:lvl3pPr>
      <a:lvl4pPr marL="970361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247607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524853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802100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2079346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356592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1pPr>
      <a:lvl2pPr marL="27724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54492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3pPr>
      <a:lvl4pPr marL="831738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108984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23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66347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1940723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217969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12DCE-7C0B-137F-84C5-9CB2D9FF4C75}"/>
              </a:ext>
            </a:extLst>
          </p:cNvPr>
          <p:cNvSpPr txBox="1">
            <a:spLocks/>
          </p:cNvSpPr>
          <p:nvPr/>
        </p:nvSpPr>
        <p:spPr>
          <a:xfrm>
            <a:off x="1061975" y="0"/>
            <a:ext cx="9144000" cy="6750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Redesigning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entrances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kumimoji="0" lang="nl-NL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fortified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town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C91C732-6A5B-0507-CEFC-3BBD6AEB5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202" y="724344"/>
            <a:ext cx="8097547" cy="533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27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4859EC-0932-7C61-04AD-DA9E5D9E931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42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nl-NL" sz="53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nl-NL" sz="11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 Oasis </a:t>
            </a:r>
            <a:r>
              <a:rPr kumimoji="0" lang="nl-NL" sz="11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</a:t>
            </a:r>
            <a:r>
              <a:rPr kumimoji="0" lang="nl-NL" sz="11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preserving </a:t>
            </a:r>
            <a:r>
              <a:rPr kumimoji="0" lang="nl-NL" sz="11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historic</a:t>
            </a:r>
            <a:r>
              <a:rPr kumimoji="0" lang="nl-NL" sz="11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features </a:t>
            </a:r>
            <a:r>
              <a:rPr kumimoji="0" lang="nl-NL" sz="11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fortified</a:t>
            </a:r>
            <a:r>
              <a:rPr kumimoji="0" lang="nl-NL" sz="11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sz="11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town</a:t>
            </a:r>
            <a:r>
              <a:rPr kumimoji="0" lang="nl-NL" sz="11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Culemborg</a:t>
            </a:r>
            <a:endParaRPr kumimoji="0" lang="nl-NL" sz="1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nl-NL" sz="5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nl-NL" sz="53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8FFEE4-25BF-0175-4262-CF7DCF4D1597}"/>
              </a:ext>
            </a:extLst>
          </p:cNvPr>
          <p:cNvSpPr txBox="1">
            <a:spLocks/>
          </p:cNvSpPr>
          <p:nvPr/>
        </p:nvSpPr>
        <p:spPr>
          <a:xfrm>
            <a:off x="766010" y="1232067"/>
            <a:ext cx="10515600" cy="45751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ugly</a:t>
            </a:r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nl-NL" sz="3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petrified</a:t>
            </a:r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area</a:t>
            </a:r>
            <a:b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endParaRPr kumimoji="0" lang="nl-NL" sz="3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</a:t>
            </a:r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sz="3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sz="3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spatial</a:t>
            </a:r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sz="3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future</a:t>
            </a:r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kumimoji="0" lang="nl-NL" sz="3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Culemborg's</a:t>
            </a:r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sz="3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fortified</a:t>
            </a:r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sz="3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downtown</a:t>
            </a:r>
            <a:b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nl-NL" sz="3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ensure</a:t>
            </a:r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nl-NL" sz="3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that</a:t>
            </a:r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nl-NL" sz="3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the</a:t>
            </a:r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nl-NL" sz="3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identity</a:t>
            </a:r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of </a:t>
            </a:r>
            <a:r>
              <a:rPr kumimoji="0" lang="nl-NL" sz="3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the</a:t>
            </a:r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nl-NL" sz="3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city</a:t>
            </a:r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b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endParaRPr kumimoji="0" lang="nl-NL" sz="3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spatial</a:t>
            </a:r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nl-NL" sz="3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quality</a:t>
            </a:r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nl-NL" sz="3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will</a:t>
            </a:r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nl-NL" sz="3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be</a:t>
            </a:r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nl-NL" sz="3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improved</a:t>
            </a:r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nl-NL" sz="3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the</a:t>
            </a:r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nl-NL" sz="3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economic</a:t>
            </a:r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nl-NL" sz="3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strength</a:t>
            </a:r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b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endParaRPr kumimoji="0" lang="nl-NL" sz="3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cooperation </a:t>
            </a:r>
            <a:r>
              <a:rPr kumimoji="0" lang="nl-NL" sz="3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between</a:t>
            </a:r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nl-NL" sz="3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the</a:t>
            </a:r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nl-NL" sz="3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municipality</a:t>
            </a:r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, entrepreneurs, property </a:t>
            </a:r>
            <a:r>
              <a:rPr kumimoji="0" lang="nl-NL" sz="3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owners</a:t>
            </a:r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nl-NL" sz="3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residents</a:t>
            </a:r>
            <a:endParaRPr kumimoji="0" lang="nl-NL" sz="3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4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90AC859-7130-37EA-AFC0-A2A3D17B0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760" y="1"/>
            <a:ext cx="4500809" cy="603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0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6E1E63-35FD-27E2-45D0-861A87DC712A}"/>
              </a:ext>
            </a:extLst>
          </p:cNvPr>
          <p:cNvSpPr txBox="1">
            <a:spLocks/>
          </p:cNvSpPr>
          <p:nvPr/>
        </p:nvSpPr>
        <p:spPr>
          <a:xfrm>
            <a:off x="838200" y="341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The result</a:t>
            </a:r>
            <a:endParaRPr kumimoji="0" lang="nl-NL" sz="4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62175D-36AC-E684-CD87-FADB396A65DE}"/>
              </a:ext>
            </a:extLst>
          </p:cNvPr>
          <p:cNvSpPr txBox="1">
            <a:spLocks/>
          </p:cNvSpPr>
          <p:nvPr/>
        </p:nvSpPr>
        <p:spPr>
          <a:xfrm>
            <a:off x="838200" y="1857709"/>
            <a:ext cx="10515600" cy="4310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6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greener entrance </a:t>
            </a:r>
            <a:br>
              <a:rPr kumimoji="0" lang="en-US" sz="46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46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6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resistant to heavy rainfall and extreme heat</a:t>
            </a:r>
            <a:br>
              <a:rPr kumimoji="0" lang="en-US" sz="46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46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6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city wall that is more visible </a:t>
            </a:r>
            <a:br>
              <a:rPr kumimoji="0" lang="en-US" sz="46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46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US" sz="46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656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CC5A2D2-7EE3-DC28-3178-199BD3833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0" y="-1694"/>
            <a:ext cx="4562475" cy="608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09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4A1EC1-51A0-6A81-F53C-4CA8F9A5698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redevelop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these </a:t>
            </a:r>
            <a:r>
              <a:rPr kumimoji="0" lang="nl-NL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squares?</a:t>
            </a:r>
            <a:b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B511FD-3199-129F-49D9-32F653E5199E}"/>
              </a:ext>
            </a:extLst>
          </p:cNvPr>
          <p:cNvSpPr txBox="1">
            <a:spLocks/>
          </p:cNvSpPr>
          <p:nvPr/>
        </p:nvSpPr>
        <p:spPr>
          <a:xfrm>
            <a:off x="774032" y="133943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location of rich historical value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problems such as heat stress, flooding, and a lack of biodiversity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answer to the urgent need for quality of life in the inner city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response to the Efforts European Green Deal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increasing the attractiveness of the fortified city through climate-adaptive measures.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00316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 template 20 november.pptx" id="{DE1E601F-8284-DC44-8DDF-4FA85DBAEE0C}" vid="{231AB3C9-CF4F-194E-8B3D-E6AC9ACBAC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142</Words>
  <Application>Microsoft Office PowerPoint</Application>
  <PresentationFormat>Breedbeeld</PresentationFormat>
  <Paragraphs>20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3" baseType="lpstr">
      <vt:lpstr>Arial</vt:lpstr>
      <vt:lpstr>Brutal Type</vt:lpstr>
      <vt:lpstr>Brutal Type Medium</vt:lpstr>
      <vt:lpstr>Calibri</vt:lpstr>
      <vt:lpstr>Calibri Light</vt:lpstr>
      <vt:lpstr>Neo Sans Medium</vt:lpstr>
      <vt:lpstr>Custom Design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Redesigning entrance to fortified town</dc:title>
  <dc:creator>Sander Booms</dc:creator>
  <cp:lastModifiedBy>Sander Booms</cp:lastModifiedBy>
  <cp:revision>4</cp:revision>
  <cp:lastPrinted>2024-10-17T11:55:19Z</cp:lastPrinted>
  <dcterms:created xsi:type="dcterms:W3CDTF">2024-10-17T10:08:57Z</dcterms:created>
  <dcterms:modified xsi:type="dcterms:W3CDTF">2024-10-17T11:55:24Z</dcterms:modified>
</cp:coreProperties>
</file>