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9" r:id="rId2"/>
    <p:sldId id="283" r:id="rId3"/>
    <p:sldId id="271" r:id="rId4"/>
    <p:sldId id="285" r:id="rId5"/>
    <p:sldId id="286" r:id="rId6"/>
    <p:sldId id="268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41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Ć Mislav" initials="DM" lastIdx="1" clrIdx="0">
    <p:extLst>
      <p:ext uri="{19B8F6BF-5375-455C-9EA6-DF929625EA0E}">
        <p15:presenceInfo xmlns:p15="http://schemas.microsoft.com/office/powerpoint/2012/main" userId="S-1-5-21-2123242984-1537360481-1219115889-110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57"/>
    <p:restoredTop sz="92620"/>
  </p:normalViewPr>
  <p:slideViewPr>
    <p:cSldViewPr snapToGrid="0" snapToObjects="1" showGuides="1">
      <p:cViewPr varScale="1">
        <p:scale>
          <a:sx n="105" d="100"/>
          <a:sy n="105" d="100"/>
        </p:scale>
        <p:origin x="1392" y="120"/>
      </p:cViewPr>
      <p:guideLst>
        <p:guide pos="5541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6D36-E84A-3E47-92AA-4E85DDFC4D4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88B80-8D30-174B-9529-003FE2E7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2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3">
            <a:extLst>
              <a:ext uri="{FF2B5EF4-FFF2-40B4-BE49-F238E27FC236}">
                <a16:creationId xmlns:a16="http://schemas.microsoft.com/office/drawing/2014/main" id="{103B4E91-C66E-9AA2-D205-304ECEE477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176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du contenu 14">
            <a:extLst>
              <a:ext uri="{FF2B5EF4-FFF2-40B4-BE49-F238E27FC236}">
                <a16:creationId xmlns:a16="http://schemas.microsoft.com/office/drawing/2014/main" id="{6682A836-DC97-5A10-045D-59A20C1CF0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32821" y="4269442"/>
            <a:ext cx="4833938" cy="2588558"/>
          </a:xfrm>
        </p:spPr>
        <p:txBody>
          <a:bodyPr anchor="ctr"/>
          <a:lstStyle>
            <a:lvl1pPr marL="0" indent="0" algn="r">
              <a:buNone/>
              <a:defRPr sz="4800" b="1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/>
              <a:t>TITLE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AE145F-4B81-9FA1-D2AD-31E01349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209" y="4584882"/>
            <a:ext cx="4240763" cy="21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>
            <a:extLst>
              <a:ext uri="{FF2B5EF4-FFF2-40B4-BE49-F238E27FC236}">
                <a16:creationId xmlns:a16="http://schemas.microsoft.com/office/drawing/2014/main" id="{77FE64F7-837D-7655-6230-BF2C02B10E4A}"/>
              </a:ext>
            </a:extLst>
          </p:cNvPr>
          <p:cNvSpPr/>
          <p:nvPr userDrawn="1"/>
        </p:nvSpPr>
        <p:spPr>
          <a:xfrm>
            <a:off x="6328233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54DE0E68-234D-23B7-994A-99AEE9C952F5}"/>
              </a:ext>
            </a:extLst>
          </p:cNvPr>
          <p:cNvSpPr/>
          <p:nvPr userDrawn="1"/>
        </p:nvSpPr>
        <p:spPr>
          <a:xfrm>
            <a:off x="622371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24">
            <a:extLst>
              <a:ext uri="{FF2B5EF4-FFF2-40B4-BE49-F238E27FC236}">
                <a16:creationId xmlns:a16="http://schemas.microsoft.com/office/drawing/2014/main" id="{ED32E723-CAA9-336C-026A-3BEAA8C2C60A}"/>
              </a:ext>
            </a:extLst>
          </p:cNvPr>
          <p:cNvSpPr/>
          <p:nvPr userDrawn="1"/>
        </p:nvSpPr>
        <p:spPr>
          <a:xfrm>
            <a:off x="885595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space réservé du contenu 30">
            <a:extLst>
              <a:ext uri="{FF2B5EF4-FFF2-40B4-BE49-F238E27FC236}">
                <a16:creationId xmlns:a16="http://schemas.microsoft.com/office/drawing/2014/main" id="{3C05E921-2E51-5535-9157-30C232C563A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2371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3" name="Espace réservé du contenu 30">
            <a:extLst>
              <a:ext uri="{FF2B5EF4-FFF2-40B4-BE49-F238E27FC236}">
                <a16:creationId xmlns:a16="http://schemas.microsoft.com/office/drawing/2014/main" id="{B04E239A-86BC-F141-42B6-1C13DCEF658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2371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4" name="Espace réservé du contenu 30">
            <a:extLst>
              <a:ext uri="{FF2B5EF4-FFF2-40B4-BE49-F238E27FC236}">
                <a16:creationId xmlns:a16="http://schemas.microsoft.com/office/drawing/2014/main" id="{5119E82B-C6FE-1E7F-FB80-6343B2E281C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371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A4DAF95C-8DAA-EA60-C73B-640528948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19EF78-067B-1A28-06EE-904D89176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379" y="6018552"/>
            <a:ext cx="2393897" cy="839448"/>
          </a:xfrm>
          <a:prstGeom prst="rect">
            <a:avLst/>
          </a:prstGeom>
        </p:spPr>
      </p:pic>
      <p:sp>
        <p:nvSpPr>
          <p:cNvPr id="6" name="Oval 13">
            <a:extLst>
              <a:ext uri="{FF2B5EF4-FFF2-40B4-BE49-F238E27FC236}">
                <a16:creationId xmlns:a16="http://schemas.microsoft.com/office/drawing/2014/main" id="{0D9A3823-8860-AC4C-E0EA-84B7541AD6E0}"/>
              </a:ext>
            </a:extLst>
          </p:cNvPr>
          <p:cNvSpPr/>
          <p:nvPr userDrawn="1"/>
        </p:nvSpPr>
        <p:spPr>
          <a:xfrm>
            <a:off x="8960473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contenu 30">
            <a:extLst>
              <a:ext uri="{FF2B5EF4-FFF2-40B4-BE49-F238E27FC236}">
                <a16:creationId xmlns:a16="http://schemas.microsoft.com/office/drawing/2014/main" id="{D26D0F5B-2915-F4DB-0161-87CC312F779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5595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Espace réservé du contenu 30">
            <a:extLst>
              <a:ext uri="{FF2B5EF4-FFF2-40B4-BE49-F238E27FC236}">
                <a16:creationId xmlns:a16="http://schemas.microsoft.com/office/drawing/2014/main" id="{14F9D211-1926-D630-D446-4BA6920D046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85595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9" name="Espace réservé du contenu 30">
            <a:extLst>
              <a:ext uri="{FF2B5EF4-FFF2-40B4-BE49-F238E27FC236}">
                <a16:creationId xmlns:a16="http://schemas.microsoft.com/office/drawing/2014/main" id="{69AFD7C7-0C72-38BF-18DA-9A85395E82C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85595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9BB34110-E082-DD90-CC7F-930276E6D30C}"/>
              </a:ext>
            </a:extLst>
          </p:cNvPr>
          <p:cNvSpPr/>
          <p:nvPr userDrawn="1"/>
        </p:nvSpPr>
        <p:spPr>
          <a:xfrm>
            <a:off x="359147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4EFA786F-4620-252E-6835-91EF357B2F7C}"/>
              </a:ext>
            </a:extLst>
          </p:cNvPr>
          <p:cNvSpPr/>
          <p:nvPr userDrawn="1"/>
        </p:nvSpPr>
        <p:spPr>
          <a:xfrm>
            <a:off x="3695993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contenu 30">
            <a:extLst>
              <a:ext uri="{FF2B5EF4-FFF2-40B4-BE49-F238E27FC236}">
                <a16:creationId xmlns:a16="http://schemas.microsoft.com/office/drawing/2014/main" id="{EC81F1A6-507C-7775-4969-28F0CFDB742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9147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contenu 30">
            <a:extLst>
              <a:ext uri="{FF2B5EF4-FFF2-40B4-BE49-F238E27FC236}">
                <a16:creationId xmlns:a16="http://schemas.microsoft.com/office/drawing/2014/main" id="{DCCEE11A-CD29-8BCD-B64B-BB421D0FCE1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9147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4" name="Espace réservé du contenu 30">
            <a:extLst>
              <a:ext uri="{FF2B5EF4-FFF2-40B4-BE49-F238E27FC236}">
                <a16:creationId xmlns:a16="http://schemas.microsoft.com/office/drawing/2014/main" id="{85E93401-7F8C-7D7D-0546-8B1042424B8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59147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3761FD06-376A-004C-1ACB-89B0300C1408}"/>
              </a:ext>
            </a:extLst>
          </p:cNvPr>
          <p:cNvSpPr/>
          <p:nvPr userDrawn="1"/>
        </p:nvSpPr>
        <p:spPr>
          <a:xfrm>
            <a:off x="956239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4D8F6BAC-DF63-66DD-91FB-9FB1997900E4}"/>
              </a:ext>
            </a:extLst>
          </p:cNvPr>
          <p:cNvSpPr/>
          <p:nvPr userDrawn="1"/>
        </p:nvSpPr>
        <p:spPr>
          <a:xfrm>
            <a:off x="1060754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space réservé du contenu 30">
            <a:extLst>
              <a:ext uri="{FF2B5EF4-FFF2-40B4-BE49-F238E27FC236}">
                <a16:creationId xmlns:a16="http://schemas.microsoft.com/office/drawing/2014/main" id="{00C1B500-7A75-8B88-D4C8-BC36DD94989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6240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3" name="Espace réservé du contenu 30">
            <a:extLst>
              <a:ext uri="{FF2B5EF4-FFF2-40B4-BE49-F238E27FC236}">
                <a16:creationId xmlns:a16="http://schemas.microsoft.com/office/drawing/2014/main" id="{28AEE919-D15B-CAA7-79E6-4231E25D91F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6239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4" name="Espace réservé du contenu 30">
            <a:extLst>
              <a:ext uri="{FF2B5EF4-FFF2-40B4-BE49-F238E27FC236}">
                <a16:creationId xmlns:a16="http://schemas.microsoft.com/office/drawing/2014/main" id="{962DA033-1719-50DF-2944-011FEC5E12A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56239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CE2862E-D62A-AFF8-1011-F5D26E5DE2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018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864FEA-2759-5295-A0A5-653C5C54EA79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3">
            <a:extLst>
              <a:ext uri="{FF2B5EF4-FFF2-40B4-BE49-F238E27FC236}">
                <a16:creationId xmlns:a16="http://schemas.microsoft.com/office/drawing/2014/main" id="{77FE64F7-837D-7655-6230-BF2C02B10E4A}"/>
              </a:ext>
            </a:extLst>
          </p:cNvPr>
          <p:cNvSpPr/>
          <p:nvPr userDrawn="1"/>
        </p:nvSpPr>
        <p:spPr>
          <a:xfrm>
            <a:off x="6328233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54DE0E68-234D-23B7-994A-99AEE9C952F5}"/>
              </a:ext>
            </a:extLst>
          </p:cNvPr>
          <p:cNvSpPr/>
          <p:nvPr userDrawn="1"/>
        </p:nvSpPr>
        <p:spPr>
          <a:xfrm>
            <a:off x="622371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24">
            <a:extLst>
              <a:ext uri="{FF2B5EF4-FFF2-40B4-BE49-F238E27FC236}">
                <a16:creationId xmlns:a16="http://schemas.microsoft.com/office/drawing/2014/main" id="{ED32E723-CAA9-336C-026A-3BEAA8C2C60A}"/>
              </a:ext>
            </a:extLst>
          </p:cNvPr>
          <p:cNvSpPr/>
          <p:nvPr userDrawn="1"/>
        </p:nvSpPr>
        <p:spPr>
          <a:xfrm>
            <a:off x="885595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space réservé du contenu 30">
            <a:extLst>
              <a:ext uri="{FF2B5EF4-FFF2-40B4-BE49-F238E27FC236}">
                <a16:creationId xmlns:a16="http://schemas.microsoft.com/office/drawing/2014/main" id="{3C05E921-2E51-5535-9157-30C232C563A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2371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3" name="Espace réservé du contenu 30">
            <a:extLst>
              <a:ext uri="{FF2B5EF4-FFF2-40B4-BE49-F238E27FC236}">
                <a16:creationId xmlns:a16="http://schemas.microsoft.com/office/drawing/2014/main" id="{B04E239A-86BC-F141-42B6-1C13DCEF658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2371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4" name="Espace réservé du contenu 30">
            <a:extLst>
              <a:ext uri="{FF2B5EF4-FFF2-40B4-BE49-F238E27FC236}">
                <a16:creationId xmlns:a16="http://schemas.microsoft.com/office/drawing/2014/main" id="{5119E82B-C6FE-1E7F-FB80-6343B2E281C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371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A4DAF95C-8DAA-EA60-C73B-640528948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0D9A3823-8860-AC4C-E0EA-84B7541AD6E0}"/>
              </a:ext>
            </a:extLst>
          </p:cNvPr>
          <p:cNvSpPr/>
          <p:nvPr userDrawn="1"/>
        </p:nvSpPr>
        <p:spPr>
          <a:xfrm>
            <a:off x="8960473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contenu 30">
            <a:extLst>
              <a:ext uri="{FF2B5EF4-FFF2-40B4-BE49-F238E27FC236}">
                <a16:creationId xmlns:a16="http://schemas.microsoft.com/office/drawing/2014/main" id="{D26D0F5B-2915-F4DB-0161-87CC312F779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5595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Espace réservé du contenu 30">
            <a:extLst>
              <a:ext uri="{FF2B5EF4-FFF2-40B4-BE49-F238E27FC236}">
                <a16:creationId xmlns:a16="http://schemas.microsoft.com/office/drawing/2014/main" id="{14F9D211-1926-D630-D446-4BA6920D046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85595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9" name="Espace réservé du contenu 30">
            <a:extLst>
              <a:ext uri="{FF2B5EF4-FFF2-40B4-BE49-F238E27FC236}">
                <a16:creationId xmlns:a16="http://schemas.microsoft.com/office/drawing/2014/main" id="{69AFD7C7-0C72-38BF-18DA-9A85395E82C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85595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9BB34110-E082-DD90-CC7F-930276E6D30C}"/>
              </a:ext>
            </a:extLst>
          </p:cNvPr>
          <p:cNvSpPr/>
          <p:nvPr userDrawn="1"/>
        </p:nvSpPr>
        <p:spPr>
          <a:xfrm>
            <a:off x="359147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4EFA786F-4620-252E-6835-91EF357B2F7C}"/>
              </a:ext>
            </a:extLst>
          </p:cNvPr>
          <p:cNvSpPr/>
          <p:nvPr userDrawn="1"/>
        </p:nvSpPr>
        <p:spPr>
          <a:xfrm>
            <a:off x="3695993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contenu 30">
            <a:extLst>
              <a:ext uri="{FF2B5EF4-FFF2-40B4-BE49-F238E27FC236}">
                <a16:creationId xmlns:a16="http://schemas.microsoft.com/office/drawing/2014/main" id="{EC81F1A6-507C-7775-4969-28F0CFDB742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9147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contenu 30">
            <a:extLst>
              <a:ext uri="{FF2B5EF4-FFF2-40B4-BE49-F238E27FC236}">
                <a16:creationId xmlns:a16="http://schemas.microsoft.com/office/drawing/2014/main" id="{DCCEE11A-CD29-8BCD-B64B-BB421D0FCE1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9147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4" name="Espace réservé du contenu 30">
            <a:extLst>
              <a:ext uri="{FF2B5EF4-FFF2-40B4-BE49-F238E27FC236}">
                <a16:creationId xmlns:a16="http://schemas.microsoft.com/office/drawing/2014/main" id="{85E93401-7F8C-7D7D-0546-8B1042424B8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59147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3761FD06-376A-004C-1ACB-89B0300C1408}"/>
              </a:ext>
            </a:extLst>
          </p:cNvPr>
          <p:cNvSpPr/>
          <p:nvPr userDrawn="1"/>
        </p:nvSpPr>
        <p:spPr>
          <a:xfrm>
            <a:off x="956239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4D8F6BAC-DF63-66DD-91FB-9FB1997900E4}"/>
              </a:ext>
            </a:extLst>
          </p:cNvPr>
          <p:cNvSpPr/>
          <p:nvPr userDrawn="1"/>
        </p:nvSpPr>
        <p:spPr>
          <a:xfrm>
            <a:off x="1060754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space réservé du contenu 30">
            <a:extLst>
              <a:ext uri="{FF2B5EF4-FFF2-40B4-BE49-F238E27FC236}">
                <a16:creationId xmlns:a16="http://schemas.microsoft.com/office/drawing/2014/main" id="{00C1B500-7A75-8B88-D4C8-BC36DD94989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6240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3" name="Espace réservé du contenu 30">
            <a:extLst>
              <a:ext uri="{FF2B5EF4-FFF2-40B4-BE49-F238E27FC236}">
                <a16:creationId xmlns:a16="http://schemas.microsoft.com/office/drawing/2014/main" id="{28AEE919-D15B-CAA7-79E6-4231E25D91F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6239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4" name="Espace réservé du contenu 30">
            <a:extLst>
              <a:ext uri="{FF2B5EF4-FFF2-40B4-BE49-F238E27FC236}">
                <a16:creationId xmlns:a16="http://schemas.microsoft.com/office/drawing/2014/main" id="{962DA033-1719-50DF-2944-011FEC5E12A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56239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2C34DC5-2992-926F-BCF9-4B5998DF5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018" y="5989890"/>
            <a:ext cx="1836677" cy="9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26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F5CCC364-0E63-C716-53B7-47481C3F3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9239" y="363740"/>
            <a:ext cx="3722507" cy="1198647"/>
          </a:xfrm>
          <a:prstGeom prst="rect">
            <a:avLst/>
          </a:prstGeom>
        </p:spPr>
      </p:pic>
      <p:sp>
        <p:nvSpPr>
          <p:cNvPr id="2" name="Espace réservé du contenu 30">
            <a:extLst>
              <a:ext uri="{FF2B5EF4-FFF2-40B4-BE49-F238E27FC236}">
                <a16:creationId xmlns:a16="http://schemas.microsoft.com/office/drawing/2014/main" id="{C37700B5-F899-C331-BA38-828D5F3D68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8816" y="3739233"/>
            <a:ext cx="3208337" cy="312026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du contenu 35">
            <a:extLst>
              <a:ext uri="{FF2B5EF4-FFF2-40B4-BE49-F238E27FC236}">
                <a16:creationId xmlns:a16="http://schemas.microsoft.com/office/drawing/2014/main" id="{988D6AC2-5819-F030-1E16-1D4FDC0E9E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47738" y="3362506"/>
            <a:ext cx="995434" cy="993594"/>
          </a:xfrm>
          <a:prstGeom prst="ellipse">
            <a:avLst/>
          </a:prstGeom>
          <a:solidFill>
            <a:srgbClr val="4772B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Espace réservé du contenu 30">
            <a:extLst>
              <a:ext uri="{FF2B5EF4-FFF2-40B4-BE49-F238E27FC236}">
                <a16:creationId xmlns:a16="http://schemas.microsoft.com/office/drawing/2014/main" id="{5452F2BE-EC51-49EF-1DED-18918D3033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18816" y="5041200"/>
            <a:ext cx="3208337" cy="312026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contenu 35">
            <a:extLst>
              <a:ext uri="{FF2B5EF4-FFF2-40B4-BE49-F238E27FC236}">
                <a16:creationId xmlns:a16="http://schemas.microsoft.com/office/drawing/2014/main" id="{FB47FA04-4881-F761-D8C0-2B231CB1C0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47738" y="4664473"/>
            <a:ext cx="995434" cy="993594"/>
          </a:xfrm>
          <a:prstGeom prst="ellipse">
            <a:avLst/>
          </a:prstGeom>
          <a:solidFill>
            <a:srgbClr val="8DA7D0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1" name="Espace réservé du contenu 30">
            <a:extLst>
              <a:ext uri="{FF2B5EF4-FFF2-40B4-BE49-F238E27FC236}">
                <a16:creationId xmlns:a16="http://schemas.microsoft.com/office/drawing/2014/main" id="{9395B089-BE0C-7ECC-6599-4713D582322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21172" y="2460195"/>
            <a:ext cx="3208337" cy="312026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Espace réservé du contenu 35">
            <a:extLst>
              <a:ext uri="{FF2B5EF4-FFF2-40B4-BE49-F238E27FC236}">
                <a16:creationId xmlns:a16="http://schemas.microsoft.com/office/drawing/2014/main" id="{B932D69D-C9D9-0E54-AB80-F6BC1544A1D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0094" y="2083468"/>
            <a:ext cx="995434" cy="993594"/>
          </a:xfrm>
          <a:prstGeom prst="ellipse">
            <a:avLst/>
          </a:prstGeom>
          <a:solidFill>
            <a:srgbClr val="114FA0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A2EF639-4D78-7724-42D2-78879965D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/>
          <a:lstStyle/>
          <a:p>
            <a:r>
              <a:rPr lang="fr-FR" dirty="0"/>
              <a:t>TITLE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B9BBC8B3-ABDF-755B-70D9-4B054C5C2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07968" y="2521775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C59A328-2D4A-ED40-8C8B-29CE0EF1E39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07968" y="3384860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643D4E-06EE-FEB8-2EB6-E6718349BD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018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0A2EF639-4D78-7724-42D2-78879965D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/>
          <a:lstStyle/>
          <a:p>
            <a:r>
              <a:rPr lang="fr-FR" dirty="0"/>
              <a:t>TITLE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B9BBC8B3-ABDF-755B-70D9-4B054C5C2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47738" y="1952750"/>
            <a:ext cx="6632176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C59A328-2D4A-ED40-8C8B-29CE0EF1E39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47738" y="2815834"/>
            <a:ext cx="6631958" cy="30639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47C22FC-905D-EAB7-3574-5F802454D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465854" y="2168866"/>
            <a:ext cx="2499389" cy="14131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4C03D6F-E978-8C68-499B-048017B6604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465853" y="3778512"/>
            <a:ext cx="2499389" cy="191955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16A70B90-3812-7D2E-0807-D3F1D1754EA3}"/>
              </a:ext>
            </a:extLst>
          </p:cNvPr>
          <p:cNvSpPr/>
          <p:nvPr userDrawn="1"/>
        </p:nvSpPr>
        <p:spPr>
          <a:xfrm>
            <a:off x="8154030" y="1952750"/>
            <a:ext cx="3090075" cy="3927045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ACD82E-D904-84E5-9E1C-163EC5356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18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ED72-5A06-E6C6-1C3D-245924F64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317822"/>
            <a:ext cx="10296525" cy="1037581"/>
          </a:xfrm>
        </p:spPr>
        <p:txBody>
          <a:bodyPr/>
          <a:lstStyle/>
          <a:p>
            <a:pPr algn="ctr"/>
            <a:r>
              <a:rPr lang="en-GB" dirty="0"/>
              <a:t>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E477A9-1B34-BF47-7E64-3E63961FC6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18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803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736169"/>
            <a:ext cx="6408738" cy="1507757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 dirty="0"/>
              <a:t>TITLE</a:t>
            </a:r>
          </a:p>
        </p:txBody>
      </p:sp>
      <p:sp>
        <p:nvSpPr>
          <p:cNvPr id="3" name="Espace réservé du contenu 14">
            <a:extLst>
              <a:ext uri="{FF2B5EF4-FFF2-40B4-BE49-F238E27FC236}">
                <a16:creationId xmlns:a16="http://schemas.microsoft.com/office/drawing/2014/main" id="{761EAC6C-0F22-4F58-4B25-937C7803A68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565915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029A20-74F8-42DC-9FD3-873F86C5B2D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429000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ADB866-6AB5-1ECE-DCF1-53E10E3AB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18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2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C1AF6A-7F81-814E-4A61-F2B6A44A20BF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736169"/>
            <a:ext cx="6408738" cy="150775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Espace réservé du contenu 14">
            <a:extLst>
              <a:ext uri="{FF2B5EF4-FFF2-40B4-BE49-F238E27FC236}">
                <a16:creationId xmlns:a16="http://schemas.microsoft.com/office/drawing/2014/main" id="{761EAC6C-0F22-4F58-4B25-937C7803A68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565915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029A20-74F8-42DC-9FD3-873F86C5B2D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429000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0036D0-3DCC-9EC3-9891-1C1DB1246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018" y="5989890"/>
            <a:ext cx="1836677" cy="9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6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3">
            <a:extLst>
              <a:ext uri="{FF2B5EF4-FFF2-40B4-BE49-F238E27FC236}">
                <a16:creationId xmlns:a16="http://schemas.microsoft.com/office/drawing/2014/main" id="{13AD3334-A732-A8FF-550C-FA05FBB13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14">
            <a:extLst>
              <a:ext uri="{FF2B5EF4-FFF2-40B4-BE49-F238E27FC236}">
                <a16:creationId xmlns:a16="http://schemas.microsoft.com/office/drawing/2014/main" id="{DCC6B0A8-7186-A3D1-50E3-04AF56DC5B8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776859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A642F75-1082-4394-56E9-CE4A7FBD03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639944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E043018-120D-19FB-B29B-80E15DEF6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873263"/>
            <a:ext cx="4833779" cy="120473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4C8AF6-3C30-00B2-8439-EC9A00985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911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35119-A8C9-9368-924B-138643296F02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Espace réservé pour une image  13">
            <a:extLst>
              <a:ext uri="{FF2B5EF4-FFF2-40B4-BE49-F238E27FC236}">
                <a16:creationId xmlns:a16="http://schemas.microsoft.com/office/drawing/2014/main" id="{13AD3334-A732-A8FF-550C-FA05FBB13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14">
            <a:extLst>
              <a:ext uri="{FF2B5EF4-FFF2-40B4-BE49-F238E27FC236}">
                <a16:creationId xmlns:a16="http://schemas.microsoft.com/office/drawing/2014/main" id="{DCC6B0A8-7186-A3D1-50E3-04AF56DC5B8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776859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A642F75-1082-4394-56E9-CE4A7FBD03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639944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E043018-120D-19FB-B29B-80E15DEF6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873263"/>
            <a:ext cx="4833779" cy="120473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2D671A7-09E3-D6E0-EEC4-4042A9AD2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911" y="5989890"/>
            <a:ext cx="1836677" cy="9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3">
            <a:extLst>
              <a:ext uri="{FF2B5EF4-FFF2-40B4-BE49-F238E27FC236}">
                <a16:creationId xmlns:a16="http://schemas.microsoft.com/office/drawing/2014/main" id="{13AD3334-A732-A8FF-550C-FA05FBB13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0326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14">
            <a:extLst>
              <a:ext uri="{FF2B5EF4-FFF2-40B4-BE49-F238E27FC236}">
                <a16:creationId xmlns:a16="http://schemas.microsoft.com/office/drawing/2014/main" id="{DCC6B0A8-7186-A3D1-50E3-04AF56DC5B8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8142" y="2776859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A642F75-1082-4394-56E9-CE4A7FBD03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8142" y="3639944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E043018-120D-19FB-B29B-80E15DEF6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142" y="873263"/>
            <a:ext cx="4833779" cy="120473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989C10-392D-971F-30BD-9BCFC7F6B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18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72FCB-7B71-6843-B5AE-A6EFB9DE3B15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Espace réservé pour une image  13">
            <a:extLst>
              <a:ext uri="{FF2B5EF4-FFF2-40B4-BE49-F238E27FC236}">
                <a16:creationId xmlns:a16="http://schemas.microsoft.com/office/drawing/2014/main" id="{BECB74CE-42AB-B3D2-222C-F257681037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0326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contenu 14">
            <a:extLst>
              <a:ext uri="{FF2B5EF4-FFF2-40B4-BE49-F238E27FC236}">
                <a16:creationId xmlns:a16="http://schemas.microsoft.com/office/drawing/2014/main" id="{3B3C6795-C513-F80D-D1A8-07DB4BE0D8C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7739" y="2746631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9F34054-9A0A-B21A-3C89-82A61BA8B4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7739" y="3609716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62FD357-AF6F-2175-5FDC-4A1F0608E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142" y="873263"/>
            <a:ext cx="4833779" cy="120473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4FF9D83-AA77-8B96-32AC-858F6E8E3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018" y="5989890"/>
            <a:ext cx="1836677" cy="9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30D1-3171-4453-CD63-6A6AAF37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736170"/>
            <a:ext cx="10296525" cy="699814"/>
          </a:xfrm>
        </p:spPr>
        <p:txBody>
          <a:bodyPr/>
          <a:lstStyle/>
          <a:p>
            <a:pPr algn="ctr"/>
            <a:r>
              <a:rPr lang="en-GB" dirty="0"/>
              <a:t>TITLE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8D21E5C-73E5-508F-526B-72E7751F1A9A}"/>
              </a:ext>
            </a:extLst>
          </p:cNvPr>
          <p:cNvSpPr/>
          <p:nvPr userDrawn="1"/>
        </p:nvSpPr>
        <p:spPr>
          <a:xfrm>
            <a:off x="947738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9E68979-BD8F-2732-9A8F-48EEBCF8179C}"/>
              </a:ext>
            </a:extLst>
          </p:cNvPr>
          <p:cNvSpPr/>
          <p:nvPr userDrawn="1"/>
        </p:nvSpPr>
        <p:spPr>
          <a:xfrm>
            <a:off x="4491805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821AEA1-4374-5514-8EF8-991C482AD79E}"/>
              </a:ext>
            </a:extLst>
          </p:cNvPr>
          <p:cNvSpPr/>
          <p:nvPr userDrawn="1"/>
        </p:nvSpPr>
        <p:spPr>
          <a:xfrm>
            <a:off x="8035873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E1FEB144-60C4-8C40-09E9-3284A905D7BA}"/>
              </a:ext>
            </a:extLst>
          </p:cNvPr>
          <p:cNvSpPr/>
          <p:nvPr userDrawn="1"/>
        </p:nvSpPr>
        <p:spPr>
          <a:xfrm>
            <a:off x="1463028" y="2672161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space réservé du contenu 14">
            <a:extLst>
              <a:ext uri="{FF2B5EF4-FFF2-40B4-BE49-F238E27FC236}">
                <a16:creationId xmlns:a16="http://schemas.microsoft.com/office/drawing/2014/main" id="{5F8CD119-ECC1-5DA9-2319-AEDD9DA5B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8022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9" name="Espace réservé du contenu 14">
            <a:extLst>
              <a:ext uri="{FF2B5EF4-FFF2-40B4-BE49-F238E27FC236}">
                <a16:creationId xmlns:a16="http://schemas.microsoft.com/office/drawing/2014/main" id="{F3FA2C70-BEFD-DFB4-1B11-F90E0A7115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8022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99AEC74D-7D04-4B70-482A-B1314E929CE2}"/>
              </a:ext>
            </a:extLst>
          </p:cNvPr>
          <p:cNvSpPr/>
          <p:nvPr userDrawn="1"/>
        </p:nvSpPr>
        <p:spPr>
          <a:xfrm>
            <a:off x="5007095" y="2672161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contenu 14">
            <a:extLst>
              <a:ext uri="{FF2B5EF4-FFF2-40B4-BE49-F238E27FC236}">
                <a16:creationId xmlns:a16="http://schemas.microsoft.com/office/drawing/2014/main" id="{6D72FC44-47FB-9E84-6E25-58AF062BB6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52089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3" name="Espace réservé du contenu 14">
            <a:extLst>
              <a:ext uri="{FF2B5EF4-FFF2-40B4-BE49-F238E27FC236}">
                <a16:creationId xmlns:a16="http://schemas.microsoft.com/office/drawing/2014/main" id="{669C82F6-E859-CA8E-5D1D-B845739654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52089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AE74D33A-8AAC-D6A9-47A7-CA7512143290}"/>
              </a:ext>
            </a:extLst>
          </p:cNvPr>
          <p:cNvSpPr/>
          <p:nvPr userDrawn="1"/>
        </p:nvSpPr>
        <p:spPr>
          <a:xfrm>
            <a:off x="8551163" y="2672161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space réservé du contenu 14">
            <a:extLst>
              <a:ext uri="{FF2B5EF4-FFF2-40B4-BE49-F238E27FC236}">
                <a16:creationId xmlns:a16="http://schemas.microsoft.com/office/drawing/2014/main" id="{F80F917B-819C-866C-E7C8-D993740F8FE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96157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7" name="Espace réservé du contenu 14">
            <a:extLst>
              <a:ext uri="{FF2B5EF4-FFF2-40B4-BE49-F238E27FC236}">
                <a16:creationId xmlns:a16="http://schemas.microsoft.com/office/drawing/2014/main" id="{56498A4B-CFC1-E11A-5FB5-BB331441EC5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96157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8" name="Espace réservé du contenu 30">
            <a:extLst>
              <a:ext uri="{FF2B5EF4-FFF2-40B4-BE49-F238E27FC236}">
                <a16:creationId xmlns:a16="http://schemas.microsoft.com/office/drawing/2014/main" id="{6637EEC4-1C51-4E6D-C989-25C285887BE0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690741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39" name="Espace réservé du contenu 30">
            <a:extLst>
              <a:ext uri="{FF2B5EF4-FFF2-40B4-BE49-F238E27FC236}">
                <a16:creationId xmlns:a16="http://schemas.microsoft.com/office/drawing/2014/main" id="{445E260B-F493-A6B3-6F3E-6FC967E89AC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90741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0" name="Espace réservé du contenu 30">
            <a:extLst>
              <a:ext uri="{FF2B5EF4-FFF2-40B4-BE49-F238E27FC236}">
                <a16:creationId xmlns:a16="http://schemas.microsoft.com/office/drawing/2014/main" id="{381B9222-1ABF-F076-6CA8-F51BDE307FA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34808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1" name="Espace réservé du contenu 30">
            <a:extLst>
              <a:ext uri="{FF2B5EF4-FFF2-40B4-BE49-F238E27FC236}">
                <a16:creationId xmlns:a16="http://schemas.microsoft.com/office/drawing/2014/main" id="{638ACABA-303D-5A4E-455C-A10A562A2D3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4808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2" name="Espace réservé du contenu 30">
            <a:extLst>
              <a:ext uri="{FF2B5EF4-FFF2-40B4-BE49-F238E27FC236}">
                <a16:creationId xmlns:a16="http://schemas.microsoft.com/office/drawing/2014/main" id="{FEB31580-A9B8-E6A8-1C84-FC98E64EA1D5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778876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3" name="Espace réservé du contenu 30">
            <a:extLst>
              <a:ext uri="{FF2B5EF4-FFF2-40B4-BE49-F238E27FC236}">
                <a16:creationId xmlns:a16="http://schemas.microsoft.com/office/drawing/2014/main" id="{0265D3CF-A8BA-565B-1416-8B2E2760AD0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778876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16F612-3DCF-2E24-DAA1-CC680F2BD4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18" y="5989890"/>
            <a:ext cx="1836677" cy="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5050F0-4F17-F811-B08E-E6380C6E18AC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430D1-3171-4453-CD63-6A6AAF37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736170"/>
            <a:ext cx="10296525" cy="699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TITLE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8D21E5C-73E5-508F-526B-72E7751F1A9A}"/>
              </a:ext>
            </a:extLst>
          </p:cNvPr>
          <p:cNvSpPr/>
          <p:nvPr userDrawn="1"/>
        </p:nvSpPr>
        <p:spPr>
          <a:xfrm>
            <a:off x="947738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9E68979-BD8F-2732-9A8F-48EEBCF8179C}"/>
              </a:ext>
            </a:extLst>
          </p:cNvPr>
          <p:cNvSpPr/>
          <p:nvPr userDrawn="1"/>
        </p:nvSpPr>
        <p:spPr>
          <a:xfrm>
            <a:off x="4491805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821AEA1-4374-5514-8EF8-991C482AD79E}"/>
              </a:ext>
            </a:extLst>
          </p:cNvPr>
          <p:cNvSpPr/>
          <p:nvPr userDrawn="1"/>
        </p:nvSpPr>
        <p:spPr>
          <a:xfrm>
            <a:off x="8035873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E1FEB144-60C4-8C40-09E9-3284A905D7BA}"/>
              </a:ext>
            </a:extLst>
          </p:cNvPr>
          <p:cNvSpPr/>
          <p:nvPr userDrawn="1"/>
        </p:nvSpPr>
        <p:spPr>
          <a:xfrm>
            <a:off x="1463028" y="2672161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space réservé du contenu 14">
            <a:extLst>
              <a:ext uri="{FF2B5EF4-FFF2-40B4-BE49-F238E27FC236}">
                <a16:creationId xmlns:a16="http://schemas.microsoft.com/office/drawing/2014/main" id="{5F8CD119-ECC1-5DA9-2319-AEDD9DA5B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8022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9" name="Espace réservé du contenu 14">
            <a:extLst>
              <a:ext uri="{FF2B5EF4-FFF2-40B4-BE49-F238E27FC236}">
                <a16:creationId xmlns:a16="http://schemas.microsoft.com/office/drawing/2014/main" id="{F3FA2C70-BEFD-DFB4-1B11-F90E0A7115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8022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99AEC74D-7D04-4B70-482A-B1314E929CE2}"/>
              </a:ext>
            </a:extLst>
          </p:cNvPr>
          <p:cNvSpPr/>
          <p:nvPr userDrawn="1"/>
        </p:nvSpPr>
        <p:spPr>
          <a:xfrm>
            <a:off x="5007095" y="2672161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contenu 14">
            <a:extLst>
              <a:ext uri="{FF2B5EF4-FFF2-40B4-BE49-F238E27FC236}">
                <a16:creationId xmlns:a16="http://schemas.microsoft.com/office/drawing/2014/main" id="{6D72FC44-47FB-9E84-6E25-58AF062BB6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52089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3" name="Espace réservé du contenu 14">
            <a:extLst>
              <a:ext uri="{FF2B5EF4-FFF2-40B4-BE49-F238E27FC236}">
                <a16:creationId xmlns:a16="http://schemas.microsoft.com/office/drawing/2014/main" id="{669C82F6-E859-CA8E-5D1D-B845739654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52089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AE74D33A-8AAC-D6A9-47A7-CA7512143290}"/>
              </a:ext>
            </a:extLst>
          </p:cNvPr>
          <p:cNvSpPr/>
          <p:nvPr userDrawn="1"/>
        </p:nvSpPr>
        <p:spPr>
          <a:xfrm>
            <a:off x="8551163" y="2672161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space réservé du contenu 14">
            <a:extLst>
              <a:ext uri="{FF2B5EF4-FFF2-40B4-BE49-F238E27FC236}">
                <a16:creationId xmlns:a16="http://schemas.microsoft.com/office/drawing/2014/main" id="{F80F917B-819C-866C-E7C8-D993740F8FE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96157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7" name="Espace réservé du contenu 14">
            <a:extLst>
              <a:ext uri="{FF2B5EF4-FFF2-40B4-BE49-F238E27FC236}">
                <a16:creationId xmlns:a16="http://schemas.microsoft.com/office/drawing/2014/main" id="{56498A4B-CFC1-E11A-5FB5-BB331441EC5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96157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Espace réservé du contenu 30">
            <a:extLst>
              <a:ext uri="{FF2B5EF4-FFF2-40B4-BE49-F238E27FC236}">
                <a16:creationId xmlns:a16="http://schemas.microsoft.com/office/drawing/2014/main" id="{1B5819E9-0009-6457-BD4B-2001ACEC0DA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690741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1" name="Espace réservé du contenu 30">
            <a:extLst>
              <a:ext uri="{FF2B5EF4-FFF2-40B4-BE49-F238E27FC236}">
                <a16:creationId xmlns:a16="http://schemas.microsoft.com/office/drawing/2014/main" id="{A97958E6-3F8C-630B-3636-BB2E5A9D30F4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90741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Espace réservé du contenu 30">
            <a:extLst>
              <a:ext uri="{FF2B5EF4-FFF2-40B4-BE49-F238E27FC236}">
                <a16:creationId xmlns:a16="http://schemas.microsoft.com/office/drawing/2014/main" id="{8180C347-7144-F252-6B9B-1CC53E7A829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34808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3" name="Espace réservé du contenu 30">
            <a:extLst>
              <a:ext uri="{FF2B5EF4-FFF2-40B4-BE49-F238E27FC236}">
                <a16:creationId xmlns:a16="http://schemas.microsoft.com/office/drawing/2014/main" id="{93878B71-7A55-117D-FEBE-9F751EFD678C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4808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contenu 30">
            <a:extLst>
              <a:ext uri="{FF2B5EF4-FFF2-40B4-BE49-F238E27FC236}">
                <a16:creationId xmlns:a16="http://schemas.microsoft.com/office/drawing/2014/main" id="{06959E87-5F73-54EF-76FC-9754EB84CBB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778876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5" name="Espace réservé du contenu 30">
            <a:extLst>
              <a:ext uri="{FF2B5EF4-FFF2-40B4-BE49-F238E27FC236}">
                <a16:creationId xmlns:a16="http://schemas.microsoft.com/office/drawing/2014/main" id="{2A36658E-C3B6-A80C-2060-4213CD5E53C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778876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8C51DD4-0E59-05CC-3C22-74A8FA97B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018" y="5989890"/>
            <a:ext cx="1836677" cy="9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ABB76-2C0D-D647-A157-3E241141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825625"/>
            <a:ext cx="1029652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AFFA-B5AA-7945-B6E2-90F8496D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020A-098E-1147-A676-4CB7AACEB20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CE7F-D315-014E-AD58-6C1227A9D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48D1368-80EC-0643-89DA-6990B320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65125"/>
            <a:ext cx="10296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E5E60-CF6E-9846-85E3-5A96F5B2F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1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60" r:id="rId3"/>
    <p:sldLayoutId id="2147483664" r:id="rId4"/>
    <p:sldLayoutId id="2147483671" r:id="rId5"/>
    <p:sldLayoutId id="2147483667" r:id="rId6"/>
    <p:sldLayoutId id="2147483662" r:id="rId7"/>
    <p:sldLayoutId id="2147483668" r:id="rId8"/>
    <p:sldLayoutId id="2147483669" r:id="rId9"/>
    <p:sldLayoutId id="2147483670" r:id="rId10"/>
    <p:sldLayoutId id="2147483663" r:id="rId11"/>
    <p:sldLayoutId id="2147483665" r:id="rId12"/>
    <p:sldLayoutId id="2147483666" r:id="rId13"/>
    <p:sldLayoutId id="2147483655" r:id="rId14"/>
    <p:sldLayoutId id="21474836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alibri" panose="020F0502020204030204" pitchFamily="34" charset="0"/>
          <a:ea typeface="Open Sans Extrabold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97" userDrawn="1">
          <p15:clr>
            <a:srgbClr val="F26B43"/>
          </p15:clr>
        </p15:guide>
        <p15:guide id="3" pos="7083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7008E90-B750-F541-4DF0-134F3EC92F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9468" b="19468"/>
          <a:stretch>
            <a:fillRect/>
          </a:stretch>
        </p:blipFill>
        <p:spPr>
          <a:xfrm>
            <a:off x="0" y="-1"/>
            <a:ext cx="12192000" cy="4609707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29DBB-AA01-66FA-4401-99E6C5C1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38366" y="4675694"/>
            <a:ext cx="7843101" cy="2182305"/>
          </a:xfrm>
        </p:spPr>
        <p:txBody>
          <a:bodyPr/>
          <a:lstStyle/>
          <a:p>
            <a:r>
              <a:rPr lang="fr-FR" sz="3200" dirty="0"/>
              <a:t>The EIB and cultural </a:t>
            </a:r>
            <a:r>
              <a:rPr lang="fr-FR" sz="3200" dirty="0" err="1"/>
              <a:t>heritage</a:t>
            </a:r>
            <a:endParaRPr lang="fr-FR" sz="3200" dirty="0"/>
          </a:p>
          <a:p>
            <a:br>
              <a:rPr lang="fr-FR" sz="2000" dirty="0"/>
            </a:br>
            <a:r>
              <a:rPr lang="fr-FR" sz="2000" dirty="0"/>
              <a:t>EFFORT </a:t>
            </a:r>
            <a:r>
              <a:rPr lang="fr-FR" sz="2000" dirty="0" err="1"/>
              <a:t>Congress</a:t>
            </a:r>
            <a:r>
              <a:rPr lang="fr-FR" sz="2000" dirty="0"/>
              <a:t> (Maastricht 3 </a:t>
            </a:r>
            <a:r>
              <a:rPr lang="fr-FR" sz="2000" dirty="0" err="1"/>
              <a:t>October</a:t>
            </a:r>
            <a:r>
              <a:rPr lang="fr-FR" sz="2000" dirty="0"/>
              <a:t> 2023</a:t>
            </a:r>
            <a:r>
              <a:rPr lang="fr-FR" sz="1600" dirty="0"/>
              <a:t>)</a:t>
            </a:r>
            <a:br>
              <a:rPr lang="fr-FR" sz="1600" dirty="0"/>
            </a:br>
            <a:r>
              <a:rPr lang="fr-FR" sz="2000" dirty="0"/>
              <a:t>Bruno Rossignol, Head of Climate and </a:t>
            </a:r>
            <a:r>
              <a:rPr lang="fr-FR" sz="2000" dirty="0" err="1"/>
              <a:t>Heritage</a:t>
            </a:r>
            <a:r>
              <a:rPr lang="fr-FR" sz="2000" dirty="0"/>
              <a:t> programme, EIBI)</a:t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4199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F8517-EEC4-05D2-1570-EAE2DFA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ADB4B-B995-3CCC-3FBE-1496B11D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0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5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1DDBB-D84D-FAC8-DFD6-3C88901F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736170"/>
            <a:ext cx="10810630" cy="753266"/>
          </a:xfrm>
        </p:spPr>
        <p:txBody>
          <a:bodyPr>
            <a:normAutofit fontScale="90000"/>
          </a:bodyPr>
          <a:lstStyle/>
          <a:p>
            <a:r>
              <a:rPr lang="en-US" dirty="0"/>
              <a:t>EIB’s tools for financing cultural infrastructure</a:t>
            </a:r>
            <a:br>
              <a:rPr lang="en-US" dirty="0"/>
            </a:b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E8C45-4EFC-28B7-46A0-C48706FF2B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2742" y="1385740"/>
            <a:ext cx="9056721" cy="452487"/>
          </a:xfrm>
        </p:spPr>
        <p:txBody>
          <a:bodyPr/>
          <a:lstStyle/>
          <a:p>
            <a:r>
              <a:rPr lang="fr-FR" dirty="0"/>
              <a:t>Instrument and </a:t>
            </a: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financing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E1F6D5-F1E8-025F-64A2-3DBD55883F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901" y="1838227"/>
            <a:ext cx="11133056" cy="4283604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Investment Loans  </a:t>
            </a:r>
            <a:r>
              <a:rPr lang="en-US" sz="18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	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Direct loan for a specific investment project or </a:t>
            </a:r>
            <a:r>
              <a:rPr lang="en-US" sz="1600" b="1" i="0" u="none" strike="noStrike" kern="12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usually &gt; EUR 100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Loan to finance a single cultural building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Loan to a city to finance an investment </a:t>
            </a:r>
            <a:r>
              <a:rPr lang="en-US" sz="1600" b="1" i="0" u="none" strike="noStrike" kern="12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including cultural infrastructure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Loan to a city to finance an urban regeneration </a:t>
            </a:r>
            <a:r>
              <a:rPr lang="en-US" sz="1600" b="1" i="0" u="none" strike="noStrike" kern="12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including a cultural facility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Municipal Framework</a:t>
            </a:r>
            <a:r>
              <a:rPr lang="en-GB" sz="18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Loans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Loan for a programme of investments meeting defined criteria but not finally prepared at time of signing</a:t>
            </a:r>
            <a:endParaRPr lang="en-GB" sz="16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Framework loan to a city dedicated to cultural infrastructure</a:t>
            </a:r>
            <a:endParaRPr lang="en-GB" sz="16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Framework</a:t>
            </a:r>
            <a:r>
              <a:rPr lang="en-GB" sz="16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loan to a city to finance a programme of small or medium investments, including cultural infrastructure upgrades</a:t>
            </a:r>
            <a:r>
              <a:rPr lang="en-GB" sz="18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Regional</a:t>
            </a:r>
            <a:r>
              <a:rPr lang="en-GB" sz="18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or National Programme Loans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Investment in</a:t>
            </a:r>
            <a:r>
              <a:rPr lang="en-GB" sz="16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a fund</a:t>
            </a:r>
            <a:endParaRPr lang="en-GB" sz="16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National framework for financing cultural investments</a:t>
            </a:r>
            <a:endParaRPr lang="en-GB" sz="16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Framework loan to co-finance sustainable urban  investments under a structural fund operational  programme, including cultural infrastructure</a:t>
            </a:r>
            <a:endParaRPr lang="en-GB" sz="1600" b="0" i="0" u="none" strike="noStrike" dirty="0">
              <a:effectLst/>
              <a:latin typeface="Arial" panose="020B0604020202020204" pitchFamily="34" charset="0"/>
            </a:endParaRP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00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1DDBB-D84D-FAC8-DFD6-3C88901F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736170"/>
            <a:ext cx="10810630" cy="753266"/>
          </a:xfrm>
        </p:spPr>
        <p:txBody>
          <a:bodyPr>
            <a:normAutofit/>
          </a:bodyPr>
          <a:lstStyle/>
          <a:p>
            <a:r>
              <a:rPr lang="en-US" dirty="0"/>
              <a:t>Projects must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E1F6D5-F1E8-025F-64A2-3DBD55883F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901" y="1941921"/>
            <a:ext cx="11133056" cy="4179909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Meet at least one of the EIB’s public policy goals: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Climate Action; Environmental sustainability; Economic and Social Cohesion; Innovation; Infrastructure development; SMEs and mid-cap finance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Be technically sound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Be financially viable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Show an acceptable economic return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Comply with environmental protection and procurement regulations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Comply with urban and regional planning and development strategies</a:t>
            </a: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kern="120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88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1DDBB-D84D-FAC8-DFD6-3C88901F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736170"/>
            <a:ext cx="10810630" cy="753266"/>
          </a:xfrm>
        </p:spPr>
        <p:txBody>
          <a:bodyPr>
            <a:normAutofit/>
          </a:bodyPr>
          <a:lstStyle/>
          <a:p>
            <a:r>
              <a:rPr lang="en-US"/>
              <a:t>The EIB Institute and cultural heritage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E1F6D5-F1E8-025F-64A2-3DBD55883F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901" y="1941920"/>
            <a:ext cx="11133056" cy="4179909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EIB Institute: the philanthropic arm of the EIB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Partnership since 2013 with Europa Nostra, the leading heritage NGO for the annual 7 Most Endangered </a:t>
            </a:r>
            <a:r>
              <a:rPr lang="en-US" sz="2000" b="1" i="0" u="none" strike="noStrike" kern="12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Programme</a:t>
            </a: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EIB experts carry out on-site missions and produce technical reports on feasibility and funding options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European Cultural Heritage Green paper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Partner of the New European Bauhaus, European Heritage Alliance and the Climate and Heritage Network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kern="120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80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ADADDBD7-8E5C-3940-82DF-BDC9D318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F8FC-D496-2C48-9124-37FFC288D0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738" y="3110254"/>
            <a:ext cx="10296525" cy="142600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2A6DBA-B81D-E6A2-FEA1-1509A8E5F0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7498" y="4919488"/>
            <a:ext cx="3137003" cy="15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5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4193"/>
      </a:accent1>
      <a:accent2>
        <a:srgbClr val="B6B6B6"/>
      </a:accent2>
      <a:accent3>
        <a:srgbClr val="DCDCDC"/>
      </a:accent3>
      <a:accent4>
        <a:srgbClr val="FFE01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306</Words>
  <Application>Microsoft Office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EIB’s tools for financing cultural infrastructure  </vt:lpstr>
      <vt:lpstr>Projects must </vt:lpstr>
      <vt:lpstr>The EIB Institute and cultural heritage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Goossens</dc:creator>
  <cp:lastModifiedBy>ROSSIGNOL Bruno</cp:lastModifiedBy>
  <cp:revision>770</cp:revision>
  <dcterms:created xsi:type="dcterms:W3CDTF">2022-01-18T09:00:45Z</dcterms:created>
  <dcterms:modified xsi:type="dcterms:W3CDTF">2023-09-21T10:53:07Z</dcterms:modified>
</cp:coreProperties>
</file>