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5"/>
  </p:notesMasterIdLst>
  <p:handoutMasterIdLst>
    <p:handoutMasterId r:id="rId16"/>
  </p:handoutMasterIdLst>
  <p:sldIdLst>
    <p:sldId id="446" r:id="rId5"/>
    <p:sldId id="498" r:id="rId6"/>
    <p:sldId id="497" r:id="rId7"/>
    <p:sldId id="471" r:id="rId8"/>
    <p:sldId id="499" r:id="rId9"/>
    <p:sldId id="500" r:id="rId10"/>
    <p:sldId id="501" r:id="rId11"/>
    <p:sldId id="470" r:id="rId12"/>
    <p:sldId id="465" r:id="rId13"/>
    <p:sldId id="476" r:id="rId14"/>
  </p:sldIdLst>
  <p:sldSz cx="9144000" cy="6858000" type="screen4x3"/>
  <p:notesSz cx="6797675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11369-1DC3-497E-85EA-EEFB85103EDC}" v="5" dt="2023-08-08T05:56:44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3022"/>
        <p:guide pos="2880"/>
        <p:guide orient="horz" pos="1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/>
          <a:lstStyle>
            <a:lvl1pPr algn="r">
              <a:defRPr sz="1100"/>
            </a:lvl1pPr>
          </a:lstStyle>
          <a:p>
            <a:fld id="{F18FC2E9-6AE4-471E-9C97-407BFD846E05}" type="datetimeFigureOut">
              <a:rPr lang="nl-BE" smtClean="0"/>
              <a:t>20/09/2023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377318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 anchor="b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377318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 anchor="b"/>
          <a:lstStyle>
            <a:lvl1pPr algn="r">
              <a:defRPr sz="1100"/>
            </a:lvl1pPr>
          </a:lstStyle>
          <a:p>
            <a:fld id="{2B9348B6-B354-4AD5-B5A4-67EED142E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5514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/>
          <a:lstStyle>
            <a:lvl1pPr algn="r">
              <a:defRPr sz="1100"/>
            </a:lvl1pPr>
          </a:lstStyle>
          <a:p>
            <a:fld id="{532BEBC3-8654-47EF-B052-A7092BCA1A9F}" type="datetimeFigureOut">
              <a:rPr lang="nl-BE" smtClean="0"/>
              <a:t>20/09/2023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033" tIns="44517" rIns="89033" bIns="44517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9" y="4689516"/>
            <a:ext cx="5438140" cy="4442698"/>
          </a:xfrm>
          <a:prstGeom prst="rect">
            <a:avLst/>
          </a:prstGeom>
        </p:spPr>
        <p:txBody>
          <a:bodyPr vert="horz" lIns="89033" tIns="44517" rIns="89033" bIns="44517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 anchor="b"/>
          <a:lstStyle>
            <a:lvl1pPr algn="l">
              <a:defRPr sz="11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3633"/>
          </a:xfrm>
          <a:prstGeom prst="rect">
            <a:avLst/>
          </a:prstGeom>
        </p:spPr>
        <p:txBody>
          <a:bodyPr vert="horz" lIns="89033" tIns="44517" rIns="89033" bIns="44517" rtlCol="0" anchor="b"/>
          <a:lstStyle>
            <a:lvl1pPr algn="r">
              <a:defRPr sz="1100"/>
            </a:lvl1pPr>
          </a:lstStyle>
          <a:p>
            <a:fld id="{A20C4C34-64B8-4B84-9535-F73240859DB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0714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04025" y="6453188"/>
            <a:ext cx="17018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endParaRPr lang="nl-BE" altLang="nl-BE" sz="800"/>
          </a:p>
        </p:txBody>
      </p:sp>
      <p:sp>
        <p:nvSpPr>
          <p:cNvPr id="286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051050" y="2133600"/>
            <a:ext cx="6407150" cy="1470025"/>
          </a:xfrm>
          <a:prstGeom prst="rect">
            <a:avLst/>
          </a:prstGeom>
        </p:spPr>
        <p:txBody>
          <a:bodyPr anchor="b"/>
          <a:lstStyle>
            <a:lvl1pPr>
              <a:defRPr sz="3600" smtClean="0"/>
            </a:lvl1pPr>
          </a:lstStyle>
          <a:p>
            <a:pPr lvl="0"/>
            <a:r>
              <a:rPr lang="nl-NL" altLang="nl-BE" noProof="0"/>
              <a:t>Klik om de stijl te bewerken</a:t>
            </a:r>
          </a:p>
        </p:txBody>
      </p:sp>
      <p:sp>
        <p:nvSpPr>
          <p:cNvPr id="286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860800"/>
            <a:ext cx="6408738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mtClean="0"/>
            </a:lvl1pPr>
          </a:lstStyle>
          <a:p>
            <a:pPr lvl="0"/>
            <a:r>
              <a:rPr lang="nl-NL" altLang="nl-BE" noProof="0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26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39763"/>
            <a:ext cx="6983412" cy="609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28775"/>
            <a:ext cx="8229600" cy="4895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85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  <a:prstGeom prst="rect">
            <a:avLst/>
          </a:prstGeo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36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21343"/>
            <a:ext cx="7992119" cy="1046440"/>
          </a:xfrm>
          <a:prstGeom prst="rect">
            <a:avLst/>
          </a:prstGeom>
        </p:spPr>
        <p:txBody>
          <a:bodyPr/>
          <a:lstStyle>
            <a:lvl1pPr marL="180975" indent="0">
              <a:defRPr sz="3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10" y="1988840"/>
            <a:ext cx="8229600" cy="4257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200"/>
              </a:spcAft>
              <a:buFont typeface="Wingdings" panose="05000000000000000000" pitchFamily="2" charset="2"/>
              <a:buNone/>
              <a:defRPr sz="2100" b="1"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Arial" panose="020B0604020202020204" pitchFamily="34" charset="0"/>
              <a:buChar char="•"/>
              <a:defRPr b="1"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 b="1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138C4D-7B28-46EB-8CFF-A80C5BBA1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20880" y="6246440"/>
            <a:ext cx="611560" cy="6115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4CA532F-685D-43D5-96B2-308AE64D3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2440" y="6246440"/>
            <a:ext cx="611560" cy="61156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C8EDF71-0CDD-48BC-9008-8E4CC2DBD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4213" y="6461768"/>
            <a:ext cx="1401997" cy="1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47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616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39763"/>
            <a:ext cx="6983412" cy="609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89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440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39763"/>
            <a:ext cx="6983412" cy="6096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200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21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1601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B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4238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6804025" y="6453188"/>
            <a:ext cx="17018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endParaRPr lang="nl-BE" altLang="nl-BE" sz="800"/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7468"/>
            <a:ext cx="6983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BE"/>
              <a:t>Hier uw titel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/>
              <a:t>Klik om de modelstijlen te bewerken</a:t>
            </a:r>
          </a:p>
          <a:p>
            <a:pPr lvl="1"/>
            <a:r>
              <a:rPr lang="nl-NL" altLang="nl-BE"/>
              <a:t>Tweede niveau</a:t>
            </a:r>
          </a:p>
          <a:p>
            <a:pPr lvl="2"/>
            <a:r>
              <a:rPr lang="nl-NL" altLang="nl-BE"/>
              <a:t>Derde niveau</a:t>
            </a:r>
          </a:p>
          <a:p>
            <a:pPr lvl="3"/>
            <a:r>
              <a:rPr lang="nl-NL" altLang="nl-BE"/>
              <a:t>Vierde niveau</a:t>
            </a:r>
          </a:p>
          <a:p>
            <a:pPr lvl="4"/>
            <a:r>
              <a:rPr lang="nl-NL" altLang="nl-BE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9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9800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9800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9800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39800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39800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39800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39800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39800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20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16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14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12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12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12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12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39800"/>
        </a:buClr>
        <a:buChar char="•"/>
        <a:defRPr sz="12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12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jpeg"/><Relationship Id="rId5" Type="http://schemas.openxmlformats.org/officeDocument/2006/relationships/image" Target="../media/image4.svg"/><Relationship Id="rId10" Type="http://schemas.openxmlformats.org/officeDocument/2006/relationships/image" Target="../media/image2.sv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C879593-D527-4196-B28F-341EF4E1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58397" y="764704"/>
            <a:ext cx="2022115" cy="6023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9DF42B1-2A68-4E10-A9CE-5E78612EC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334000"/>
            <a:ext cx="1524000" cy="1524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0274E0B-D140-4651-8B81-DA6015590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524000" y="5334000"/>
            <a:ext cx="1524000" cy="1524000"/>
          </a:xfrm>
          <a:prstGeom prst="rect">
            <a:avLst/>
          </a:prstGeom>
        </p:spPr>
      </p:pic>
      <p:pic>
        <p:nvPicPr>
          <p:cNvPr id="6" name="Afbeelding 2">
            <a:extLst>
              <a:ext uri="{FF2B5EF4-FFF2-40B4-BE49-F238E27FC236}">
                <a16:creationId xmlns:a16="http://schemas.microsoft.com/office/drawing/2014/main" id="{942DCC71-89C5-4849-BE28-0AB2547668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16188" r="17055" b="10712"/>
          <a:stretch/>
        </p:blipFill>
        <p:spPr>
          <a:xfrm>
            <a:off x="3048000" y="5334000"/>
            <a:ext cx="1524000" cy="1524000"/>
          </a:xfrm>
          <a:prstGeom prst="roundRect">
            <a:avLst>
              <a:gd name="adj" fmla="val 0"/>
            </a:avLst>
          </a:prstGeom>
          <a:ln>
            <a:noFill/>
          </a:ln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274C216-1776-45B4-8C7F-8784009B0F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572000" y="5334000"/>
            <a:ext cx="15240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D9B9F-DC94-498C-8172-BCFED2E3A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907" y="5334000"/>
            <a:ext cx="1524000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B0FB6F-9E52-4266-8D55-3154646122E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6952" r="-211" b="26900"/>
          <a:stretch/>
        </p:blipFill>
        <p:spPr>
          <a:xfrm>
            <a:off x="7614645" y="5334000"/>
            <a:ext cx="1524000" cy="1524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5536" y="2273300"/>
            <a:ext cx="84249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 smtClean="0">
                <a:solidFill>
                  <a:schemeClr val="tx2"/>
                </a:solidFill>
              </a:rPr>
              <a:t>Renewable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Heath</a:t>
            </a:r>
            <a:r>
              <a:rPr lang="nl-NL" sz="3200" b="1" dirty="0" smtClean="0">
                <a:solidFill>
                  <a:schemeClr val="tx2"/>
                </a:solidFill>
              </a:rPr>
              <a:t> Sources </a:t>
            </a:r>
            <a:r>
              <a:rPr lang="nl-NL" sz="3200" b="1" dirty="0" err="1" smtClean="0">
                <a:solidFill>
                  <a:schemeClr val="tx2"/>
                </a:solidFill>
              </a:rPr>
              <a:t>for</a:t>
            </a:r>
            <a:r>
              <a:rPr lang="nl-NL" sz="3200" b="1" dirty="0" smtClean="0">
                <a:solidFill>
                  <a:schemeClr val="tx2"/>
                </a:solidFill>
              </a:rPr>
              <a:t> </a:t>
            </a:r>
            <a:r>
              <a:rPr lang="nl-NL" sz="3200" b="1" dirty="0" err="1" smtClean="0">
                <a:solidFill>
                  <a:schemeClr val="tx2"/>
                </a:solidFill>
              </a:rPr>
              <a:t>the</a:t>
            </a:r>
            <a:r>
              <a:rPr lang="nl-NL" sz="3200" b="1" dirty="0" smtClean="0">
                <a:solidFill>
                  <a:schemeClr val="tx2"/>
                </a:solidFill>
              </a:rPr>
              <a:t> Citadel of Diest</a:t>
            </a:r>
            <a:endParaRPr lang="nl-NL" sz="3200" b="1" dirty="0">
              <a:solidFill>
                <a:schemeClr val="tx2"/>
              </a:solidFill>
            </a:endParaRPr>
          </a:p>
          <a:p>
            <a:pPr algn="ctr"/>
            <a:endParaRPr lang="nl-NL" sz="2000" b="1" dirty="0" smtClean="0">
              <a:solidFill>
                <a:schemeClr val="tx2"/>
              </a:solidFill>
            </a:endParaRPr>
          </a:p>
          <a:p>
            <a:pPr algn="ctr"/>
            <a:r>
              <a:rPr lang="nl-NL" sz="2000" b="1" dirty="0" err="1" smtClean="0">
                <a:solidFill>
                  <a:schemeClr val="tx2"/>
                </a:solidFill>
              </a:rPr>
              <a:t>Redevelopment</a:t>
            </a:r>
            <a:r>
              <a:rPr lang="nl-NL" sz="2000" b="1" dirty="0" smtClean="0">
                <a:solidFill>
                  <a:schemeClr val="tx2"/>
                </a:solidFill>
              </a:rPr>
              <a:t> of a large </a:t>
            </a:r>
            <a:r>
              <a:rPr lang="nl-NL" sz="2000" b="1" dirty="0" err="1" smtClean="0">
                <a:solidFill>
                  <a:schemeClr val="tx2"/>
                </a:solidFill>
              </a:rPr>
              <a:t>heritage</a:t>
            </a:r>
            <a:r>
              <a:rPr lang="nl-NL" sz="2000" b="1" dirty="0" smtClean="0">
                <a:solidFill>
                  <a:schemeClr val="tx2"/>
                </a:solidFill>
              </a:rPr>
              <a:t> site in a small </a:t>
            </a:r>
            <a:r>
              <a:rPr lang="nl-NL" sz="2000" b="1" dirty="0" err="1" smtClean="0">
                <a:solidFill>
                  <a:schemeClr val="tx2"/>
                </a:solidFill>
              </a:rPr>
              <a:t>city</a:t>
            </a:r>
            <a:endParaRPr lang="nl-NL" sz="2800" b="1" dirty="0">
              <a:solidFill>
                <a:schemeClr val="tx2"/>
              </a:solidFill>
            </a:endParaRPr>
          </a:p>
          <a:p>
            <a:endParaRPr lang="nl-B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smtClean="0"/>
              <a:t>More information on </a:t>
            </a:r>
            <a:r>
              <a:rPr lang="nl-NL" dirty="0" err="1" smtClean="0"/>
              <a:t>the</a:t>
            </a:r>
            <a:r>
              <a:rPr lang="nl-NL" dirty="0" smtClean="0"/>
              <a:t> project</a:t>
            </a:r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535315" y="2004646"/>
            <a:ext cx="55127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Results</a:t>
            </a:r>
            <a:r>
              <a:rPr lang="nl-NL" sz="1600" dirty="0" smtClean="0"/>
              <a:t> </a:t>
            </a:r>
            <a:r>
              <a:rPr lang="nl-NL" sz="1600" dirty="0" err="1" smtClean="0"/>
              <a:t>will</a:t>
            </a:r>
            <a:r>
              <a:rPr lang="nl-NL" sz="1600" dirty="0" smtClean="0"/>
              <a:t> </a:t>
            </a:r>
            <a:r>
              <a:rPr lang="nl-NL" sz="1600" dirty="0" err="1" smtClean="0"/>
              <a:t>be</a:t>
            </a:r>
            <a:r>
              <a:rPr lang="nl-NL" sz="1600" dirty="0" smtClean="0"/>
              <a:t> shared on </a:t>
            </a:r>
            <a:r>
              <a:rPr lang="nl-NL" sz="1600" dirty="0" smtClean="0"/>
              <a:t>www.diest.be/herbestemmingcitadel</a:t>
            </a:r>
            <a:r>
              <a:rPr lang="nl-NL" dirty="0" smtClean="0"/>
              <a:t> 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18" y="2885211"/>
            <a:ext cx="3843390" cy="28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smtClean="0"/>
              <a:t>City of Diest</a:t>
            </a:r>
            <a:endParaRPr lang="nl-BE" dirty="0"/>
          </a:p>
        </p:txBody>
      </p:sp>
      <p:pic>
        <p:nvPicPr>
          <p:cNvPr id="1026" name="Picture 2" descr="Instagram Spij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740021"/>
            <a:ext cx="1244125" cy="12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tagram Jansruï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37" y="1740021"/>
            <a:ext cx="1237027" cy="12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 Begijnho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2980592"/>
            <a:ext cx="1269720" cy="126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lve Maan In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37" y="2980592"/>
            <a:ext cx="1237027" cy="12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ngen Ins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4246685"/>
            <a:ext cx="1237027" cy="12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reet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05" y="4221164"/>
            <a:ext cx="1253259" cy="12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elgië basiska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49" y="1730233"/>
            <a:ext cx="3114275" cy="25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4346991" y="1730233"/>
            <a:ext cx="800100" cy="72182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297116" y="4575991"/>
            <a:ext cx="486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Fortified</a:t>
            </a:r>
            <a:r>
              <a:rPr lang="nl-NL" dirty="0" smtClean="0"/>
              <a:t> </a:t>
            </a:r>
            <a:r>
              <a:rPr lang="nl-NL" dirty="0" err="1" smtClean="0"/>
              <a:t>city</a:t>
            </a:r>
            <a:endParaRPr lang="nl-NL" dirty="0" smtClean="0"/>
          </a:p>
          <a:p>
            <a:r>
              <a:rPr lang="nl-NL" dirty="0" smtClean="0"/>
              <a:t>25K </a:t>
            </a:r>
            <a:r>
              <a:rPr lang="nl-NL" dirty="0" err="1" smtClean="0"/>
              <a:t>inhabitants</a:t>
            </a:r>
            <a:endParaRPr lang="nl-NL" dirty="0" smtClean="0"/>
          </a:p>
          <a:p>
            <a:r>
              <a:rPr lang="nl-NL" dirty="0" smtClean="0"/>
              <a:t>Unique </a:t>
            </a:r>
            <a:r>
              <a:rPr lang="nl-NL" dirty="0" err="1" smtClean="0"/>
              <a:t>heritage</a:t>
            </a:r>
            <a:r>
              <a:rPr lang="nl-NL" dirty="0" smtClean="0"/>
              <a:t> sites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4869329" y="2452058"/>
            <a:ext cx="47878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b="1" dirty="0" smtClean="0"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Diest</a:t>
            </a:r>
            <a:endParaRPr lang="nl-BE" sz="1200" b="1" dirty="0"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err="1" smtClean="0"/>
              <a:t>Location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Citadel</a:t>
            </a:r>
            <a:endParaRPr lang="nl-BE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580710" y="1988840"/>
            <a:ext cx="4423338" cy="4257600"/>
          </a:xfrm>
        </p:spPr>
        <p:txBody>
          <a:bodyPr/>
          <a:lstStyle/>
          <a:p>
            <a:endParaRPr lang="nl-NL" sz="1800" b="0" dirty="0" smtClean="0"/>
          </a:p>
          <a:p>
            <a:r>
              <a:rPr lang="nl-NL" sz="1800" b="0" dirty="0" smtClean="0"/>
              <a:t>Takes up 15</a:t>
            </a:r>
            <a:r>
              <a:rPr lang="nl-NL" sz="1800" b="0" dirty="0"/>
              <a:t>% </a:t>
            </a:r>
            <a:r>
              <a:rPr lang="nl-NL" sz="1800" b="0" dirty="0" smtClean="0"/>
              <a:t>of </a:t>
            </a:r>
            <a:r>
              <a:rPr lang="nl-NL" sz="1800" b="0" dirty="0" err="1" smtClean="0"/>
              <a:t>the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city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centre</a:t>
            </a:r>
            <a:endParaRPr lang="nl-NL" sz="1800" b="0" dirty="0" smtClean="0"/>
          </a:p>
          <a:p>
            <a:r>
              <a:rPr lang="nl-NL" sz="1800" b="0" dirty="0" err="1" smtClean="0"/>
              <a:t>Constitues</a:t>
            </a:r>
            <a:r>
              <a:rPr lang="nl-NL" sz="1800" b="0" dirty="0" smtClean="0"/>
              <a:t> a large green </a:t>
            </a:r>
            <a:r>
              <a:rPr lang="nl-NL" sz="1800" b="0" dirty="0" err="1" smtClean="0"/>
              <a:t>lung</a:t>
            </a:r>
            <a:endParaRPr lang="nl-NL" sz="1800" b="0" dirty="0" smtClean="0"/>
          </a:p>
          <a:p>
            <a:endParaRPr lang="nl-NL" sz="1800" b="0" dirty="0"/>
          </a:p>
          <a:p>
            <a:r>
              <a:rPr lang="nl-NL" sz="1800" b="0" dirty="0" smtClean="0">
                <a:sym typeface="Wingdings" panose="05000000000000000000" pitchFamily="2" charset="2"/>
              </a:rPr>
              <a:t> </a:t>
            </a:r>
            <a:r>
              <a:rPr lang="nl-NL" sz="1800" b="0" i="1" dirty="0" err="1"/>
              <a:t>Redevelopment</a:t>
            </a:r>
            <a:r>
              <a:rPr lang="nl-NL" sz="1800" b="0" i="1" dirty="0"/>
              <a:t> </a:t>
            </a:r>
            <a:r>
              <a:rPr lang="nl-NL" sz="1800" b="0" i="1" dirty="0" err="1"/>
              <a:t>into</a:t>
            </a:r>
            <a:r>
              <a:rPr lang="nl-NL" sz="1800" b="0" i="1" dirty="0"/>
              <a:t> a new </a:t>
            </a:r>
            <a:r>
              <a:rPr lang="nl-NL" sz="1800" b="0" i="1" dirty="0" err="1"/>
              <a:t>urban</a:t>
            </a:r>
            <a:r>
              <a:rPr lang="nl-NL" sz="1800" b="0" i="1" dirty="0"/>
              <a:t> </a:t>
            </a:r>
            <a:r>
              <a:rPr lang="nl-NL" sz="1800" b="0" i="1" dirty="0" smtClean="0"/>
              <a:t>area</a:t>
            </a:r>
            <a:endParaRPr lang="nl-NL" sz="1800" b="0" i="1" dirty="0"/>
          </a:p>
        </p:txBody>
      </p:sp>
      <p:pic>
        <p:nvPicPr>
          <p:cNvPr id="7" name="Afbeelding 6" descr="Afbeelding met kaart&#10;&#10;Automatisch gegenereerde beschrijving">
            <a:extLst>
              <a:ext uri="{FF2B5EF4-FFF2-40B4-BE49-F238E27FC236}">
                <a16:creationId xmlns:a16="http://schemas.microsoft.com/office/drawing/2014/main" id="{401DB00B-F306-3BB1-3E88-D9F623758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88840"/>
            <a:ext cx="3696205" cy="369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err="1" smtClean="0"/>
              <a:t>Historic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0710" y="1988840"/>
            <a:ext cx="3973705" cy="425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 err="1" smtClean="0"/>
              <a:t>Fortification</a:t>
            </a:r>
            <a:endParaRPr lang="nl-NL" sz="1600" b="0" dirty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500" b="0" dirty="0" smtClean="0"/>
              <a:t>Built 1837-1856 as </a:t>
            </a:r>
            <a:r>
              <a:rPr lang="nl-NL" sz="1500" b="0" dirty="0" err="1" smtClean="0"/>
              <a:t>protection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against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foreign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threats</a:t>
            </a:r>
            <a:endParaRPr lang="nl-NL" sz="1500" b="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500" b="0" dirty="0" err="1" smtClean="0"/>
              <a:t>Contains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some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unique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threats</a:t>
            </a:r>
            <a:r>
              <a:rPr lang="nl-NL" sz="1500" b="0" dirty="0" smtClean="0"/>
              <a:t> of military </a:t>
            </a:r>
            <a:r>
              <a:rPr lang="nl-NL" sz="1500" b="0" dirty="0" err="1" smtClean="0"/>
              <a:t>architecture</a:t>
            </a:r>
            <a:endParaRPr lang="nl-NL" sz="1500" b="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500" b="0" dirty="0" smtClean="0"/>
              <a:t>2011</a:t>
            </a:r>
            <a:r>
              <a:rPr lang="nl-NL" sz="1500" b="0" dirty="0"/>
              <a:t>: </a:t>
            </a:r>
            <a:r>
              <a:rPr lang="nl-NL" sz="1500" b="0" dirty="0" err="1" smtClean="0"/>
              <a:t>acquired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by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the</a:t>
            </a:r>
            <a:r>
              <a:rPr lang="nl-NL" sz="1500" b="0" dirty="0" smtClean="0"/>
              <a:t> City Council</a:t>
            </a:r>
            <a:endParaRPr lang="nl-NL" sz="1500" b="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59" y="2247602"/>
            <a:ext cx="3698072" cy="24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err="1" smtClean="0"/>
              <a:t>Renewable</a:t>
            </a:r>
            <a:r>
              <a:rPr lang="nl-NL" dirty="0" smtClean="0"/>
              <a:t> energy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2630" y="1621341"/>
            <a:ext cx="8343481" cy="425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 err="1" smtClean="0"/>
              <a:t>Integral</a:t>
            </a:r>
            <a:r>
              <a:rPr lang="nl-NL" sz="1600" b="0" dirty="0" smtClean="0"/>
              <a:t> </a:t>
            </a:r>
            <a:r>
              <a:rPr lang="nl-NL" sz="1600" b="0" dirty="0" err="1" smtClean="0"/>
              <a:t>vision</a:t>
            </a:r>
            <a:r>
              <a:rPr lang="nl-NL" sz="1600" b="0" dirty="0" smtClean="0"/>
              <a:t> on </a:t>
            </a:r>
            <a:r>
              <a:rPr lang="nl-NL" sz="1600" b="0" dirty="0" err="1" smtClean="0"/>
              <a:t>durable</a:t>
            </a:r>
            <a:r>
              <a:rPr lang="nl-NL" sz="1600" b="0" dirty="0" smtClean="0"/>
              <a:t> </a:t>
            </a:r>
            <a:r>
              <a:rPr lang="nl-NL" sz="1600" b="0" dirty="0" err="1" smtClean="0"/>
              <a:t>redevelopment</a:t>
            </a:r>
            <a:r>
              <a:rPr lang="nl-NL" sz="1600" b="0" dirty="0" smtClean="0"/>
              <a:t> of </a:t>
            </a:r>
            <a:r>
              <a:rPr lang="nl-NL" sz="1600" b="0" dirty="0" err="1" smtClean="0"/>
              <a:t>the</a:t>
            </a:r>
            <a:r>
              <a:rPr lang="nl-NL" sz="1600" b="0" dirty="0" smtClean="0"/>
              <a:t> site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500" dirty="0" err="1" smtClean="0"/>
              <a:t>Inspired</a:t>
            </a:r>
            <a:r>
              <a:rPr lang="nl-NL" sz="1500" dirty="0" smtClean="0"/>
              <a:t> </a:t>
            </a:r>
            <a:r>
              <a:rPr lang="nl-NL" sz="1500" dirty="0" err="1" smtClean="0"/>
              <a:t>by</a:t>
            </a:r>
            <a:r>
              <a:rPr lang="nl-NL" sz="1500" dirty="0" smtClean="0"/>
              <a:t> </a:t>
            </a:r>
            <a:r>
              <a:rPr lang="nl-NL" sz="1500" dirty="0" err="1" smtClean="0"/>
              <a:t>the</a:t>
            </a:r>
            <a:r>
              <a:rPr lang="nl-NL" sz="1500" dirty="0" smtClean="0"/>
              <a:t> </a:t>
            </a:r>
            <a:r>
              <a:rPr lang="nl-NL" sz="1500" dirty="0" err="1" smtClean="0"/>
              <a:t>characteristics</a:t>
            </a:r>
            <a:r>
              <a:rPr lang="nl-NL" sz="1500" dirty="0" smtClean="0"/>
              <a:t> 19th-C </a:t>
            </a:r>
            <a:r>
              <a:rPr lang="nl-NL" sz="1500" dirty="0" err="1" smtClean="0"/>
              <a:t>principles</a:t>
            </a:r>
            <a:endParaRPr lang="nl-NL" sz="1500" dirty="0" smtClean="0"/>
          </a:p>
          <a:p>
            <a:pPr marL="1428750" lvl="2"/>
            <a:r>
              <a:rPr lang="nl-NL" sz="1100" b="0" dirty="0" err="1" smtClean="0"/>
              <a:t>Vegetated</a:t>
            </a:r>
            <a:r>
              <a:rPr lang="nl-NL" sz="1100" b="0" dirty="0" smtClean="0"/>
              <a:t> roofing, </a:t>
            </a:r>
            <a:r>
              <a:rPr lang="nl-NL" sz="1100" b="0" dirty="0" err="1" smtClean="0"/>
              <a:t>stable</a:t>
            </a:r>
            <a:r>
              <a:rPr lang="nl-NL" sz="1100" b="0" dirty="0" smtClean="0"/>
              <a:t> </a:t>
            </a:r>
            <a:r>
              <a:rPr lang="nl-NL" sz="1100" b="0" dirty="0" err="1" smtClean="0"/>
              <a:t>temperature</a:t>
            </a:r>
            <a:r>
              <a:rPr lang="nl-NL" sz="1100" b="0" dirty="0" smtClean="0"/>
              <a:t> </a:t>
            </a:r>
            <a:r>
              <a:rPr lang="nl-NL" sz="1100" b="0" dirty="0" err="1" smtClean="0"/>
              <a:t>conditions</a:t>
            </a:r>
            <a:r>
              <a:rPr lang="nl-NL" sz="1100" b="0" dirty="0" smtClean="0"/>
              <a:t>…</a:t>
            </a:r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DD5C0FFB-4DE8-456F-98C6-7FD17069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28799" y="2767481"/>
            <a:ext cx="5732583" cy="300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3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smtClean="0"/>
              <a:t>The goal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279" y="1988840"/>
            <a:ext cx="3973706" cy="4257600"/>
          </a:xfrm>
        </p:spPr>
        <p:txBody>
          <a:bodyPr/>
          <a:lstStyle/>
          <a:p>
            <a:r>
              <a:rPr lang="nl-NL" sz="1800" b="0" dirty="0" err="1" smtClean="0"/>
              <a:t>Supplying</a:t>
            </a:r>
            <a:r>
              <a:rPr lang="nl-NL" sz="1800" b="0" dirty="0" smtClean="0"/>
              <a:t> +30.000 m² </a:t>
            </a:r>
            <a:r>
              <a:rPr lang="nl-NL" sz="1800" b="0" dirty="0" err="1" smtClean="0"/>
              <a:t>with</a:t>
            </a:r>
            <a:r>
              <a:rPr lang="nl-NL" sz="1800" b="0" dirty="0" smtClean="0"/>
              <a:t> </a:t>
            </a:r>
            <a:r>
              <a:rPr lang="nl-NL" sz="1800" b="0" dirty="0" err="1" smtClean="0"/>
              <a:t>renewable</a:t>
            </a:r>
            <a:r>
              <a:rPr lang="nl-NL" sz="1800" b="0" dirty="0" smtClean="0"/>
              <a:t> energy</a:t>
            </a:r>
          </a:p>
          <a:p>
            <a:endParaRPr lang="nl-NL" sz="1400" b="0" dirty="0"/>
          </a:p>
          <a:p>
            <a:r>
              <a:rPr lang="nl-NL" sz="1700" b="0" dirty="0" err="1" smtClean="0"/>
              <a:t>Challenges</a:t>
            </a:r>
            <a:r>
              <a:rPr lang="nl-NL" sz="1700" b="0" dirty="0" smtClean="0"/>
              <a:t>:</a:t>
            </a:r>
          </a:p>
          <a:p>
            <a:pPr lvl="1"/>
            <a:r>
              <a:rPr lang="nl-NL" sz="1700" b="0" dirty="0" smtClean="0"/>
              <a:t>development </a:t>
            </a:r>
            <a:r>
              <a:rPr lang="nl-NL" sz="1700" b="0" dirty="0" err="1" smtClean="0"/>
              <a:t>heavily</a:t>
            </a:r>
            <a:r>
              <a:rPr lang="nl-NL" sz="1700" b="0" dirty="0" smtClean="0"/>
              <a:t> </a:t>
            </a:r>
            <a:r>
              <a:rPr lang="nl-NL" sz="1700" b="0" dirty="0" err="1" smtClean="0"/>
              <a:t>fased</a:t>
            </a:r>
            <a:r>
              <a:rPr lang="nl-NL" sz="1700" b="0" dirty="0" smtClean="0"/>
              <a:t> in time</a:t>
            </a:r>
          </a:p>
          <a:p>
            <a:pPr lvl="1"/>
            <a:r>
              <a:rPr lang="nl-NL" sz="1700" dirty="0" err="1" smtClean="0"/>
              <a:t>With</a:t>
            </a:r>
            <a:r>
              <a:rPr lang="nl-NL" sz="1700" dirty="0" smtClean="0"/>
              <a:t> a </a:t>
            </a:r>
            <a:r>
              <a:rPr lang="nl-NL" sz="1700" dirty="0" err="1" smtClean="0"/>
              <a:t>currently</a:t>
            </a:r>
            <a:r>
              <a:rPr lang="nl-NL" sz="1700" dirty="0" smtClean="0"/>
              <a:t> </a:t>
            </a:r>
            <a:r>
              <a:rPr lang="nl-NL" sz="1700" dirty="0" err="1" smtClean="0"/>
              <a:t>largely</a:t>
            </a:r>
            <a:r>
              <a:rPr lang="nl-NL" sz="1700" dirty="0" smtClean="0"/>
              <a:t> </a:t>
            </a:r>
            <a:r>
              <a:rPr lang="nl-NL" sz="1700" dirty="0" err="1" smtClean="0"/>
              <a:t>unknown</a:t>
            </a:r>
            <a:r>
              <a:rPr lang="nl-NL" sz="1700" dirty="0" smtClean="0"/>
              <a:t> heat </a:t>
            </a:r>
            <a:r>
              <a:rPr lang="nl-NL" sz="1700" dirty="0" err="1" smtClean="0"/>
              <a:t>demand</a:t>
            </a:r>
            <a:endParaRPr lang="nl-BE" sz="1700" b="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533" y="1988840"/>
            <a:ext cx="4530798" cy="36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err="1" smtClean="0"/>
              <a:t>Opportunities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848" y="1971255"/>
            <a:ext cx="4530798" cy="361377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68311" y="1743849"/>
            <a:ext cx="198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geothermal</a:t>
            </a:r>
            <a:r>
              <a:rPr lang="nl-NL" sz="1400" dirty="0" smtClean="0"/>
              <a:t> </a:t>
            </a:r>
            <a:r>
              <a:rPr lang="nl-NL" sz="1400" dirty="0" err="1" smtClean="0"/>
              <a:t>probes</a:t>
            </a:r>
            <a:r>
              <a:rPr lang="nl-NL" sz="1400" dirty="0"/>
              <a:t> </a:t>
            </a:r>
            <a:r>
              <a:rPr lang="nl-NL" sz="1400" dirty="0" smtClean="0"/>
              <a:t>in water </a:t>
            </a:r>
            <a:r>
              <a:rPr lang="nl-NL" sz="1400" dirty="0" err="1" smtClean="0"/>
              <a:t>rich</a:t>
            </a:r>
            <a:r>
              <a:rPr lang="nl-NL" sz="1400" dirty="0" smtClean="0"/>
              <a:t> </a:t>
            </a:r>
            <a:r>
              <a:rPr lang="nl-NL" sz="1400" dirty="0" err="1" smtClean="0"/>
              <a:t>layers</a:t>
            </a:r>
            <a:endParaRPr lang="nl-BE" sz="1400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1617785" y="2250831"/>
            <a:ext cx="2497015" cy="110783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3630165" y="1778642"/>
            <a:ext cx="1117681" cy="27433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4040919" y="1456764"/>
            <a:ext cx="198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/>
              <a:t>river</a:t>
            </a:r>
            <a:r>
              <a:rPr lang="nl-NL" sz="1400" dirty="0" smtClean="0"/>
              <a:t> Demer</a:t>
            </a:r>
            <a:endParaRPr lang="nl-BE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6942381" y="2804746"/>
            <a:ext cx="198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large </a:t>
            </a:r>
            <a:r>
              <a:rPr lang="nl-NL" sz="1400" dirty="0" err="1" smtClean="0"/>
              <a:t>sewage</a:t>
            </a:r>
            <a:r>
              <a:rPr lang="nl-NL" sz="1400" dirty="0" smtClean="0"/>
              <a:t> pipe</a:t>
            </a:r>
            <a:endParaRPr lang="nl-BE" sz="1400" dirty="0"/>
          </a:p>
        </p:txBody>
      </p:sp>
      <p:cxnSp>
        <p:nvCxnSpPr>
          <p:cNvPr id="12" name="Rechte verbindingslijn met pijl 11"/>
          <p:cNvCxnSpPr/>
          <p:nvPr/>
        </p:nvCxnSpPr>
        <p:spPr>
          <a:xfrm flipH="1" flipV="1">
            <a:off x="5354515" y="1971255"/>
            <a:ext cx="2517532" cy="85020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942381" y="3204773"/>
            <a:ext cx="198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ca. 0,4 MWh</a:t>
            </a:r>
            <a:endParaRPr lang="nl-BE" sz="1400" dirty="0"/>
          </a:p>
        </p:txBody>
      </p:sp>
      <p:sp>
        <p:nvSpPr>
          <p:cNvPr id="15" name="Tekstvak 14"/>
          <p:cNvSpPr txBox="1"/>
          <p:nvPr/>
        </p:nvSpPr>
        <p:spPr>
          <a:xfrm>
            <a:off x="468311" y="2591961"/>
            <a:ext cx="1986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ca. 0,28 MWh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38012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82953"/>
            <a:ext cx="7992119" cy="523220"/>
          </a:xfrm>
        </p:spPr>
        <p:txBody>
          <a:bodyPr/>
          <a:lstStyle/>
          <a:p>
            <a:r>
              <a:rPr lang="nl-NL" dirty="0" err="1" smtClean="0"/>
              <a:t>Feasability</a:t>
            </a:r>
            <a:r>
              <a:rPr lang="nl-NL" dirty="0" smtClean="0"/>
              <a:t> </a:t>
            </a:r>
            <a:r>
              <a:rPr lang="nl-NL" dirty="0" err="1" smtClean="0"/>
              <a:t>study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6133810" cy="4257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 smtClean="0"/>
              <a:t>In </a:t>
            </a:r>
            <a:r>
              <a:rPr lang="nl-NL" sz="1600" b="0" dirty="0" err="1" smtClean="0"/>
              <a:t>progress</a:t>
            </a:r>
            <a:endParaRPr lang="nl-NL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 smtClean="0"/>
              <a:t>Targets: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500" b="0" dirty="0" err="1" smtClean="0"/>
              <a:t>calculate</a:t>
            </a:r>
            <a:r>
              <a:rPr lang="nl-NL" sz="1500" b="0" dirty="0" smtClean="0"/>
              <a:t> </a:t>
            </a:r>
            <a:r>
              <a:rPr lang="nl-NL" sz="1500" b="0" dirty="0" err="1" smtClean="0"/>
              <a:t>the</a:t>
            </a:r>
            <a:r>
              <a:rPr lang="nl-NL" sz="1500" b="0" dirty="0" smtClean="0"/>
              <a:t> energy </a:t>
            </a:r>
            <a:r>
              <a:rPr lang="nl-NL" sz="1500" b="0" dirty="0" err="1" smtClean="0"/>
              <a:t>potential</a:t>
            </a:r>
            <a:r>
              <a:rPr lang="nl-NL" sz="1500" b="0" dirty="0"/>
              <a:t> </a:t>
            </a:r>
            <a:endParaRPr lang="nl-NL" sz="1500" b="0" dirty="0" smtClean="0"/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500" dirty="0" smtClean="0"/>
              <a:t>Design a scenario of </a:t>
            </a:r>
            <a:r>
              <a:rPr lang="nl-NL" sz="1500" dirty="0" err="1" smtClean="0"/>
              <a:t>preference</a:t>
            </a:r>
            <a:endParaRPr lang="nl-NL" sz="15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 dirty="0" smtClean="0"/>
              <a:t>Partners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sz="1500" b="0" dirty="0" smtClean="0"/>
              <a:t>Aquafin</a:t>
            </a:r>
            <a:r>
              <a:rPr lang="nl-NL" sz="1500" b="0" dirty="0"/>
              <a:t>, </a:t>
            </a:r>
            <a:r>
              <a:rPr lang="nl-NL" sz="1500" b="0" dirty="0" smtClean="0"/>
              <a:t>Vlaamse Milieumaatschappij, </a:t>
            </a:r>
            <a:r>
              <a:rPr lang="nl-NL" sz="1500" b="0" dirty="0"/>
              <a:t>Vlaamse Waterweg, provincie </a:t>
            </a:r>
            <a:r>
              <a:rPr lang="nl-NL" sz="1500" b="0" dirty="0" smtClean="0"/>
              <a:t>Vlaams-Brabant</a:t>
            </a:r>
            <a:endParaRPr lang="nl-NL" sz="1500" b="0" dirty="0"/>
          </a:p>
        </p:txBody>
      </p:sp>
      <p:pic>
        <p:nvPicPr>
          <p:cNvPr id="1026" name="Picture 2" descr="ERF | Goededoelen.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354" y="382381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ticulieren | Aquaf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69" y="4778603"/>
            <a:ext cx="475842" cy="3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vent VMM - Subsidiebesluit riolerin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95" y="4778603"/>
            <a:ext cx="784077" cy="3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 Vlaamse Waterweg nv – Transport &amp; Logist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95" y="5265442"/>
            <a:ext cx="799936" cy="2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uisstijl | Provincie Vlaams-Braba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696" y="5211117"/>
            <a:ext cx="504615" cy="2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714" y="3473885"/>
            <a:ext cx="12573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421343"/>
            <a:ext cx="7992119" cy="1046440"/>
          </a:xfrm>
        </p:spPr>
        <p:txBody>
          <a:bodyPr/>
          <a:lstStyle/>
          <a:p>
            <a:r>
              <a:rPr lang="nl-NL" dirty="0" smtClean="0"/>
              <a:t>Unique </a:t>
            </a:r>
            <a:r>
              <a:rPr lang="nl-NL" dirty="0" err="1" smtClean="0"/>
              <a:t>opportunities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heritage</a:t>
            </a:r>
            <a:r>
              <a:rPr lang="nl-NL" dirty="0" smtClean="0"/>
              <a:t> sites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169" y="2084631"/>
            <a:ext cx="3757735" cy="2821361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193567" y="4905992"/>
            <a:ext cx="258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 err="1" smtClean="0"/>
              <a:t>Castle</a:t>
            </a:r>
            <a:r>
              <a:rPr lang="nl-NL" sz="900" dirty="0" smtClean="0"/>
              <a:t> of de </a:t>
            </a:r>
            <a:r>
              <a:rPr lang="nl-NL" sz="900" dirty="0" err="1" smtClean="0"/>
              <a:t>Merode</a:t>
            </a:r>
            <a:r>
              <a:rPr lang="nl-NL" sz="900" dirty="0" smtClean="0"/>
              <a:t>, Westerlo (Belgium)</a:t>
            </a:r>
            <a:endParaRPr lang="nl-BE" sz="900" dirty="0"/>
          </a:p>
        </p:txBody>
      </p:sp>
      <p:pic>
        <p:nvPicPr>
          <p:cNvPr id="2054" name="Picture 6" descr="https://media-cdn.tripadvisor.com/media/photo-s/0b/e4/48/35/de-dijlemole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60" y="2084631"/>
            <a:ext cx="3757259" cy="2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1169920" y="4905992"/>
            <a:ext cx="2584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dirty="0" err="1" smtClean="0"/>
              <a:t>Dijlemolens</a:t>
            </a:r>
            <a:r>
              <a:rPr lang="nl-NL" sz="900" dirty="0" smtClean="0"/>
              <a:t>, </a:t>
            </a:r>
            <a:r>
              <a:rPr lang="nl-NL" sz="900" dirty="0" err="1" smtClean="0"/>
              <a:t>Louvain</a:t>
            </a:r>
            <a:r>
              <a:rPr lang="nl-NL" sz="900" dirty="0" smtClean="0"/>
              <a:t> (Belgium)</a:t>
            </a:r>
            <a:endParaRPr lang="nl-BE" sz="900" dirty="0"/>
          </a:p>
        </p:txBody>
      </p:sp>
    </p:spTree>
    <p:extLst>
      <p:ext uri="{BB962C8B-B14F-4D97-AF65-F5344CB8AC3E}">
        <p14:creationId xmlns:p14="http://schemas.microsoft.com/office/powerpoint/2010/main" val="26282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euwe inwoners 2013">
  <a:themeElements>
    <a:clrScheme name="Custom 1">
      <a:dk1>
        <a:srgbClr val="000000"/>
      </a:dk1>
      <a:lt1>
        <a:srgbClr val="FFFFFF"/>
      </a:lt1>
      <a:dk2>
        <a:srgbClr val="F39800"/>
      </a:dk2>
      <a:lt2>
        <a:srgbClr val="808080"/>
      </a:lt2>
      <a:accent1>
        <a:srgbClr val="808080"/>
      </a:accent1>
      <a:accent2>
        <a:srgbClr val="3ABCA8"/>
      </a:accent2>
      <a:accent3>
        <a:srgbClr val="FFFFFF"/>
      </a:accent3>
      <a:accent4>
        <a:srgbClr val="000000"/>
      </a:accent4>
      <a:accent5>
        <a:srgbClr val="C0C0C0"/>
      </a:accent5>
      <a:accent6>
        <a:srgbClr val="00736A"/>
      </a:accent6>
      <a:hlink>
        <a:srgbClr val="A2438B"/>
      </a:hlink>
      <a:folHlink>
        <a:srgbClr val="7E7F3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ddi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di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di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di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di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di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di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di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di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di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di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di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ddies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8076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736A"/>
        </a:accent6>
        <a:hlink>
          <a:srgbClr val="A2438B"/>
        </a:hlink>
        <a:folHlink>
          <a:srgbClr val="7E7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diest 14">
        <a:dk1>
          <a:srgbClr val="000000"/>
        </a:dk1>
        <a:lt1>
          <a:srgbClr val="FFFFFF"/>
        </a:lt1>
        <a:dk2>
          <a:srgbClr val="F39800"/>
        </a:dk2>
        <a:lt2>
          <a:srgbClr val="808080"/>
        </a:lt2>
        <a:accent1>
          <a:srgbClr val="F39800"/>
        </a:accent1>
        <a:accent2>
          <a:srgbClr val="008076"/>
        </a:accent2>
        <a:accent3>
          <a:srgbClr val="FFFFFF"/>
        </a:accent3>
        <a:accent4>
          <a:srgbClr val="000000"/>
        </a:accent4>
        <a:accent5>
          <a:srgbClr val="F8CAAA"/>
        </a:accent5>
        <a:accent6>
          <a:srgbClr val="00736A"/>
        </a:accent6>
        <a:hlink>
          <a:srgbClr val="A2438B"/>
        </a:hlink>
        <a:folHlink>
          <a:srgbClr val="7E7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ddiest 15">
        <a:dk1>
          <a:srgbClr val="000000"/>
        </a:dk1>
        <a:lt1>
          <a:srgbClr val="FFFFFF"/>
        </a:lt1>
        <a:dk2>
          <a:srgbClr val="F39800"/>
        </a:dk2>
        <a:lt2>
          <a:srgbClr val="808080"/>
        </a:lt2>
        <a:accent1>
          <a:srgbClr val="808080"/>
        </a:accent1>
        <a:accent2>
          <a:srgbClr val="008076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00736A"/>
        </a:accent6>
        <a:hlink>
          <a:srgbClr val="A2438B"/>
        </a:hlink>
        <a:folHlink>
          <a:srgbClr val="7E7F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8F65951F9134DB00041C76C836892" ma:contentTypeVersion="15" ma:contentTypeDescription="Een nieuw document maken." ma:contentTypeScope="" ma:versionID="5cf876f7d51524a2946db1c3bdfbf03a">
  <xsd:schema xmlns:xsd="http://www.w3.org/2001/XMLSchema" xmlns:xs="http://www.w3.org/2001/XMLSchema" xmlns:p="http://schemas.microsoft.com/office/2006/metadata/properties" xmlns:ns2="e98d0b6c-5776-42f8-8bec-507f4c57be70" xmlns:ns3="07167824-2c48-4b83-9b4b-b090207f6146" targetNamespace="http://schemas.microsoft.com/office/2006/metadata/properties" ma:root="true" ma:fieldsID="b946a31345f393d6d06e75f6c61ef713" ns2:_="" ns3:_="">
    <xsd:import namespace="e98d0b6c-5776-42f8-8bec-507f4c57be70"/>
    <xsd:import namespace="07167824-2c48-4b83-9b4b-b090207f61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d0b6c-5776-42f8-8bec-507f4c57b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a9aabd3d-a70d-424f-9a14-18cf19aa37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67824-2c48-4b83-9b4b-b090207f6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4cfd367-66b8-4f45-89c7-950d03d55cfc}" ma:internalName="TaxCatchAll" ma:showField="CatchAllData" ma:web="07167824-2c48-4b83-9b4b-b090207f61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8d0b6c-5776-42f8-8bec-507f4c57be70">
      <Terms xmlns="http://schemas.microsoft.com/office/infopath/2007/PartnerControls"/>
    </lcf76f155ced4ddcb4097134ff3c332f>
    <TaxCatchAll xmlns="07167824-2c48-4b83-9b4b-b090207f614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2F6469-4DCC-4C28-A91D-940DB400F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d0b6c-5776-42f8-8bec-507f4c57be70"/>
    <ds:schemaRef ds:uri="07167824-2c48-4b83-9b4b-b090207f6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2431C5-992E-4492-8E22-024D947E0820}">
  <ds:schemaRefs>
    <ds:schemaRef ds:uri="07167824-2c48-4b83-9b4b-b090207f6146"/>
    <ds:schemaRef ds:uri="http://purl.org/dc/terms/"/>
    <ds:schemaRef ds:uri="http://schemas.microsoft.com/office/2006/documentManagement/types"/>
    <ds:schemaRef ds:uri="e98d0b6c-5776-42f8-8bec-507f4c57be70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EBE7735-A3D7-4981-B886-EC87BE351E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nieuwe inwoners 2013</Template>
  <TotalTime>8606</TotalTime>
  <Words>200</Words>
  <Application>Microsoft Office PowerPoint</Application>
  <PresentationFormat>Diavoorstelling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Segoe UI</vt:lpstr>
      <vt:lpstr>Segoe UI Black</vt:lpstr>
      <vt:lpstr>Verdana</vt:lpstr>
      <vt:lpstr>Wingdings</vt:lpstr>
      <vt:lpstr>nieuwe inwoners 2013</vt:lpstr>
      <vt:lpstr>PowerPoint-presentatie</vt:lpstr>
      <vt:lpstr>City of Diest</vt:lpstr>
      <vt:lpstr>Location of the Citadel</vt:lpstr>
      <vt:lpstr>Historic value</vt:lpstr>
      <vt:lpstr>Renewable energy</vt:lpstr>
      <vt:lpstr>The goal</vt:lpstr>
      <vt:lpstr>Opportunities</vt:lpstr>
      <vt:lpstr>Feasability study</vt:lpstr>
      <vt:lpstr>Unique opportunities for heritage sites</vt:lpstr>
      <vt:lpstr>More information on the project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</dc:title>
  <dc:creator>Fabre, Sylvie</dc:creator>
  <cp:lastModifiedBy>Bart Severi</cp:lastModifiedBy>
  <cp:revision>41</cp:revision>
  <cp:lastPrinted>2019-09-28T07:35:45Z</cp:lastPrinted>
  <dcterms:created xsi:type="dcterms:W3CDTF">2013-09-21T10:51:45Z</dcterms:created>
  <dcterms:modified xsi:type="dcterms:W3CDTF">2023-09-20T10:56:28Z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0x010100B9EEDA1F751B384DB4F236945007B69B</vt:lpwstr>
  </property>
  <property fmtid="{D5CDD505-2E9C-101B-9397-08002B2CF9AE}" pid="3" name="MediaServiceImageTags">
    <vt:lpwstr/>
  </property>
</Properties>
</file>