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3" r:id="rId4"/>
    <p:sldId id="289" r:id="rId5"/>
    <p:sldId id="291" r:id="rId6"/>
    <p:sldId id="257" r:id="rId7"/>
    <p:sldId id="292" r:id="rId8"/>
    <p:sldId id="288" r:id="rId9"/>
    <p:sldId id="286" r:id="rId1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F8C31-3798-4CE9-8CEE-BCB5DE765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C245D4C1-D309-4852-963D-AFC39AB1A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F3E6DF83-5CDD-455B-A355-296F828A2E8D}"/>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5" name="Footer Placeholder 4">
            <a:extLst>
              <a:ext uri="{FF2B5EF4-FFF2-40B4-BE49-F238E27FC236}">
                <a16:creationId xmlns:a16="http://schemas.microsoft.com/office/drawing/2014/main" id="{E8D960F3-AA6A-45E8-9BCA-E0468997935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CD99E4-E937-4DCE-B1CA-1EDC65311CDA}"/>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254614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D203-CDAF-4DFE-93F6-A398E1E4A33B}"/>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7145E6B-3F08-4CBE-AC83-CF4F183B7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EE02B21-44A3-4102-81D7-B5284B183180}"/>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5" name="Footer Placeholder 4">
            <a:extLst>
              <a:ext uri="{FF2B5EF4-FFF2-40B4-BE49-F238E27FC236}">
                <a16:creationId xmlns:a16="http://schemas.microsoft.com/office/drawing/2014/main" id="{57DD19BC-986A-4951-A0EF-F6B672A328D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B270B69-02A0-4D34-87E6-A6EAF4FB55C9}"/>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309301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834599-8B80-4690-839C-BA369A7B8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0A10D56-142B-422C-BBC1-E2D537A241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EBA0809-5DF5-4E24-B28C-F2FD36BDF99E}"/>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5" name="Footer Placeholder 4">
            <a:extLst>
              <a:ext uri="{FF2B5EF4-FFF2-40B4-BE49-F238E27FC236}">
                <a16:creationId xmlns:a16="http://schemas.microsoft.com/office/drawing/2014/main" id="{ADA569B3-0338-481E-9D15-418539B0A72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F95A4E2-7CCB-4158-A86C-8800B47DCBFC}"/>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338048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5540-A079-4644-9A03-33D980FC3D30}"/>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D5F4240-FAE3-42C9-843E-0BB7798BDA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AC381CE-6AD4-4842-9739-76649FD2F72E}"/>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5" name="Footer Placeholder 4">
            <a:extLst>
              <a:ext uri="{FF2B5EF4-FFF2-40B4-BE49-F238E27FC236}">
                <a16:creationId xmlns:a16="http://schemas.microsoft.com/office/drawing/2014/main" id="{7A2DE692-E806-4B5F-A9AD-D4354888863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4D14E2B-78A7-4AB0-AB84-E0187F494CD0}"/>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160208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0CF9-482A-4637-9742-938BCB208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88C9ACC9-DF3F-4629-8838-769EB16F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FCD264-6E9B-4F87-BB19-389D22E9D43F}"/>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5" name="Footer Placeholder 4">
            <a:extLst>
              <a:ext uri="{FF2B5EF4-FFF2-40B4-BE49-F238E27FC236}">
                <a16:creationId xmlns:a16="http://schemas.microsoft.com/office/drawing/2014/main" id="{413E93A7-7753-4090-9DBC-3AF5CC1BFC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ECD12F5-6DB9-4D95-BBD7-956A1FD2414A}"/>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274250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2682-9B0E-4618-A93C-0CFD8EF0F04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3E1FD8F-9F96-4314-899E-E9A4871356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625AE40E-97BA-4DEC-A3A8-19F6BA7515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10D68A10-96A6-4357-96DF-0773FD88691B}"/>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6" name="Footer Placeholder 5">
            <a:extLst>
              <a:ext uri="{FF2B5EF4-FFF2-40B4-BE49-F238E27FC236}">
                <a16:creationId xmlns:a16="http://schemas.microsoft.com/office/drawing/2014/main" id="{24F35A80-1AAB-49E3-80FA-3B950F8E402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4DA58E3-9F5A-417C-B9C2-713AC5832FF7}"/>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6570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FD9B-BC14-49AA-A42A-59746671B65C}"/>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8950465C-2EAC-4A82-BBC6-E4A898516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71296-707C-466B-9EA2-CC2580EA37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DF480E93-C4A0-4B9D-9A0F-DD4E0B92C5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437D7-593F-4AD3-A786-ADE44B7533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80BC6C58-3411-45B5-AFC2-715EBA60469D}"/>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8" name="Footer Placeholder 7">
            <a:extLst>
              <a:ext uri="{FF2B5EF4-FFF2-40B4-BE49-F238E27FC236}">
                <a16:creationId xmlns:a16="http://schemas.microsoft.com/office/drawing/2014/main" id="{C81B1918-C015-4D23-A202-67A8433C896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6C08525-D8AC-434D-948B-949870DD247C}"/>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20390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4199-2B9F-47FF-AE26-626F071F90D7}"/>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9DBA8BD0-F78B-44CB-A5F1-71FA9E01C075}"/>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4" name="Footer Placeholder 3">
            <a:extLst>
              <a:ext uri="{FF2B5EF4-FFF2-40B4-BE49-F238E27FC236}">
                <a16:creationId xmlns:a16="http://schemas.microsoft.com/office/drawing/2014/main" id="{EED2DE99-CB2B-46BF-8353-8629CF070FED}"/>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7831F556-3603-416B-B6A9-85088A9FD2A7}"/>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345025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B7A9E-C4BA-441D-92A4-DE97E6A8F835}"/>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3" name="Footer Placeholder 2">
            <a:extLst>
              <a:ext uri="{FF2B5EF4-FFF2-40B4-BE49-F238E27FC236}">
                <a16:creationId xmlns:a16="http://schemas.microsoft.com/office/drawing/2014/main" id="{04C7794E-2C6B-4E36-94EE-958C33728A5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5A7C452-531F-462E-95FA-B39F27E50C94}"/>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128942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9318-E50C-488D-9F55-D1A41B1F8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DB3271D7-0329-4FB0-9808-571A3CAAA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106CFB1B-2E42-414C-B23B-BF93A25F1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5C990-2F42-4848-B076-ADD12DB0F181}"/>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6" name="Footer Placeholder 5">
            <a:extLst>
              <a:ext uri="{FF2B5EF4-FFF2-40B4-BE49-F238E27FC236}">
                <a16:creationId xmlns:a16="http://schemas.microsoft.com/office/drawing/2014/main" id="{C1A5DB6C-4CE8-4E30-8C30-02E15F0E140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A268BCD-BDE2-4FEA-A256-09497238F86F}"/>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176981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4A40-EB30-4948-B2E2-0F1D9AF37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1CEEB31-5276-4893-825E-B0288A007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6D1D75F-C01B-4A2C-8AA4-E40827B7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2913B-3B02-4048-AB1C-92A58708ACBC}"/>
              </a:ext>
            </a:extLst>
          </p:cNvPr>
          <p:cNvSpPr>
            <a:spLocks noGrp="1"/>
          </p:cNvSpPr>
          <p:nvPr>
            <p:ph type="dt" sz="half" idx="10"/>
          </p:nvPr>
        </p:nvSpPr>
        <p:spPr/>
        <p:txBody>
          <a:bodyPr/>
          <a:lstStyle/>
          <a:p>
            <a:fld id="{C25298BD-2302-414C-BE32-88928804AF08}" type="datetimeFigureOut">
              <a:rPr lang="en-BE" smtClean="0"/>
              <a:t>27/11/2021</a:t>
            </a:fld>
            <a:endParaRPr lang="en-BE"/>
          </a:p>
        </p:txBody>
      </p:sp>
      <p:sp>
        <p:nvSpPr>
          <p:cNvPr id="6" name="Footer Placeholder 5">
            <a:extLst>
              <a:ext uri="{FF2B5EF4-FFF2-40B4-BE49-F238E27FC236}">
                <a16:creationId xmlns:a16="http://schemas.microsoft.com/office/drawing/2014/main" id="{F378BA3A-D080-41D0-9C1B-A5407F599EC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82931C6-664E-40C4-9697-7BB2C767C692}"/>
              </a:ext>
            </a:extLst>
          </p:cNvPr>
          <p:cNvSpPr>
            <a:spLocks noGrp="1"/>
          </p:cNvSpPr>
          <p:nvPr>
            <p:ph type="sldNum" sz="quarter" idx="12"/>
          </p:nvPr>
        </p:nvSpPr>
        <p:spPr/>
        <p:txBody>
          <a:bodyPr/>
          <a:lstStyle/>
          <a:p>
            <a:fld id="{50EA5A94-4455-4A93-BCE0-D5E8C6519CBD}" type="slidenum">
              <a:rPr lang="en-BE" smtClean="0"/>
              <a:t>‹#›</a:t>
            </a:fld>
            <a:endParaRPr lang="en-BE"/>
          </a:p>
        </p:txBody>
      </p:sp>
    </p:spTree>
    <p:extLst>
      <p:ext uri="{BB962C8B-B14F-4D97-AF65-F5344CB8AC3E}">
        <p14:creationId xmlns:p14="http://schemas.microsoft.com/office/powerpoint/2010/main" val="307090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2A000-7168-4E1C-9F61-CF0DDF180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033B553C-DB0A-46F5-8FF7-4BD04BDAB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43CBF01-3447-43F2-8F56-6839D2EA2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298BD-2302-414C-BE32-88928804AF08}" type="datetimeFigureOut">
              <a:rPr lang="en-BE" smtClean="0"/>
              <a:t>27/11/2021</a:t>
            </a:fld>
            <a:endParaRPr lang="en-BE"/>
          </a:p>
        </p:txBody>
      </p:sp>
      <p:sp>
        <p:nvSpPr>
          <p:cNvPr id="5" name="Footer Placeholder 4">
            <a:extLst>
              <a:ext uri="{FF2B5EF4-FFF2-40B4-BE49-F238E27FC236}">
                <a16:creationId xmlns:a16="http://schemas.microsoft.com/office/drawing/2014/main" id="{353831F4-20A9-4344-ACA2-7F9A6E3B4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97C073AD-45AF-4B51-88D3-EB162105D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A5A94-4455-4A93-BCE0-D5E8C6519CBD}" type="slidenum">
              <a:rPr lang="en-BE" smtClean="0"/>
              <a:t>‹#›</a:t>
            </a:fld>
            <a:endParaRPr lang="en-BE"/>
          </a:p>
        </p:txBody>
      </p:sp>
    </p:spTree>
    <p:extLst>
      <p:ext uri="{BB962C8B-B14F-4D97-AF65-F5344CB8AC3E}">
        <p14:creationId xmlns:p14="http://schemas.microsoft.com/office/powerpoint/2010/main" val="90439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p:txBody>
          <a:bodyPr>
            <a:normAutofit/>
          </a:bodyPr>
          <a:lstStyle/>
          <a:p>
            <a:r>
              <a:rPr lang="en-BE" dirty="0"/>
              <a:t>EFFORTS</a:t>
            </a:r>
            <a:br>
              <a:rPr lang="en-BE" dirty="0"/>
            </a:br>
            <a:r>
              <a:rPr lang="en-BE" dirty="0" err="1">
                <a:solidFill>
                  <a:schemeClr val="accent6">
                    <a:lumMod val="75000"/>
                  </a:schemeClr>
                </a:solidFill>
              </a:rPr>
              <a:t>EFFORTS</a:t>
            </a:r>
            <a:r>
              <a:rPr lang="en-BE" dirty="0">
                <a:solidFill>
                  <a:schemeClr val="accent6">
                    <a:lumMod val="75000"/>
                  </a:schemeClr>
                </a:solidFill>
              </a:rPr>
              <a:t> GOES GREEN</a:t>
            </a:r>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p:txBody>
          <a:bodyPr/>
          <a:lstStyle/>
          <a:p>
            <a:endParaRPr lang="en-BE" dirty="0"/>
          </a:p>
        </p:txBody>
      </p:sp>
      <p:pic>
        <p:nvPicPr>
          <p:cNvPr id="7" name="Picture 6">
            <a:extLst>
              <a:ext uri="{FF2B5EF4-FFF2-40B4-BE49-F238E27FC236}">
                <a16:creationId xmlns:a16="http://schemas.microsoft.com/office/drawing/2014/main" id="{97E86075-5F74-47FC-9460-405ECE351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91" y="244908"/>
            <a:ext cx="2026561" cy="2026561"/>
          </a:xfrm>
          <a:prstGeom prst="rect">
            <a:avLst/>
          </a:prstGeom>
        </p:spPr>
      </p:pic>
      <p:pic>
        <p:nvPicPr>
          <p:cNvPr id="6" name="Picture 5">
            <a:extLst>
              <a:ext uri="{FF2B5EF4-FFF2-40B4-BE49-F238E27FC236}">
                <a16:creationId xmlns:a16="http://schemas.microsoft.com/office/drawing/2014/main" id="{E7C65C9B-A1F6-4657-8ABC-551488C34AAA}"/>
              </a:ext>
            </a:extLst>
          </p:cNvPr>
          <p:cNvPicPr>
            <a:picLocks noChangeAspect="1"/>
          </p:cNvPicPr>
          <p:nvPr/>
        </p:nvPicPr>
        <p:blipFill>
          <a:blip r:embed="rId3"/>
          <a:stretch>
            <a:fillRect/>
          </a:stretch>
        </p:blipFill>
        <p:spPr>
          <a:xfrm>
            <a:off x="9150118" y="244908"/>
            <a:ext cx="2063948" cy="1911063"/>
          </a:xfrm>
          <a:prstGeom prst="rect">
            <a:avLst/>
          </a:prstGeom>
        </p:spPr>
      </p:pic>
    </p:spTree>
    <p:extLst>
      <p:ext uri="{BB962C8B-B14F-4D97-AF65-F5344CB8AC3E}">
        <p14:creationId xmlns:p14="http://schemas.microsoft.com/office/powerpoint/2010/main" val="291093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1087773" y="2882176"/>
            <a:ext cx="9144000" cy="2387600"/>
          </a:xfrm>
        </p:spPr>
        <p:txBody>
          <a:bodyPr>
            <a:normAutofit/>
          </a:bodyPr>
          <a:lstStyle/>
          <a:p>
            <a:r>
              <a:rPr lang="en-BE" sz="4000" b="1" dirty="0"/>
              <a:t> </a:t>
            </a:r>
            <a:endParaRPr lang="en-BE" sz="4000" dirty="0"/>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666613" y="752476"/>
            <a:ext cx="9144000" cy="1655762"/>
          </a:xfrm>
        </p:spPr>
        <p:txBody>
          <a:bodyPr/>
          <a:lstStyle/>
          <a:p>
            <a:endParaRPr lang="en-BE" dirty="0"/>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2"/>
          <a:stretch>
            <a:fillRect/>
          </a:stretch>
        </p:blipFill>
        <p:spPr>
          <a:xfrm>
            <a:off x="9393399" y="262762"/>
            <a:ext cx="2063948" cy="1911063"/>
          </a:xfrm>
          <a:prstGeom prst="rect">
            <a:avLst/>
          </a:prstGeom>
        </p:spPr>
      </p:pic>
      <p:pic>
        <p:nvPicPr>
          <p:cNvPr id="5" name="Picture 4">
            <a:extLst>
              <a:ext uri="{FF2B5EF4-FFF2-40B4-BE49-F238E27FC236}">
                <a16:creationId xmlns:a16="http://schemas.microsoft.com/office/drawing/2014/main" id="{6636080C-AC4E-4E28-8320-3E6186CD1380}"/>
              </a:ext>
            </a:extLst>
          </p:cNvPr>
          <p:cNvPicPr>
            <a:picLocks noChangeAspect="1"/>
          </p:cNvPicPr>
          <p:nvPr/>
        </p:nvPicPr>
        <p:blipFill>
          <a:blip r:embed="rId3"/>
          <a:stretch>
            <a:fillRect/>
          </a:stretch>
        </p:blipFill>
        <p:spPr>
          <a:xfrm>
            <a:off x="1087773" y="262762"/>
            <a:ext cx="7367017" cy="6016397"/>
          </a:xfrm>
          <a:prstGeom prst="rect">
            <a:avLst/>
          </a:prstGeom>
        </p:spPr>
      </p:pic>
      <p:pic>
        <p:nvPicPr>
          <p:cNvPr id="8" name="image6.jpg" descr="flag_yellow_low">
            <a:extLst>
              <a:ext uri="{FF2B5EF4-FFF2-40B4-BE49-F238E27FC236}">
                <a16:creationId xmlns:a16="http://schemas.microsoft.com/office/drawing/2014/main" id="{62106B6D-7678-42EF-8016-072632FAB3D6}"/>
              </a:ext>
            </a:extLst>
          </p:cNvPr>
          <p:cNvPicPr/>
          <p:nvPr/>
        </p:nvPicPr>
        <p:blipFill>
          <a:blip r:embed="rId4"/>
          <a:srcRect/>
          <a:stretch>
            <a:fillRect/>
          </a:stretch>
        </p:blipFill>
        <p:spPr>
          <a:xfrm>
            <a:off x="6636025" y="262762"/>
            <a:ext cx="2250319" cy="1379392"/>
          </a:xfrm>
          <a:prstGeom prst="rect">
            <a:avLst/>
          </a:prstGeom>
          <a:ln/>
        </p:spPr>
      </p:pic>
    </p:spTree>
    <p:extLst>
      <p:ext uri="{BB962C8B-B14F-4D97-AF65-F5344CB8AC3E}">
        <p14:creationId xmlns:p14="http://schemas.microsoft.com/office/powerpoint/2010/main" val="308223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92B440-E0D4-4089-9799-46ECAF440D54}"/>
              </a:ext>
            </a:extLst>
          </p:cNvPr>
          <p:cNvPicPr>
            <a:picLocks noChangeAspect="1"/>
          </p:cNvPicPr>
          <p:nvPr/>
        </p:nvPicPr>
        <p:blipFill>
          <a:blip r:embed="rId2"/>
          <a:stretch>
            <a:fillRect/>
          </a:stretch>
        </p:blipFill>
        <p:spPr>
          <a:xfrm rot="618261">
            <a:off x="6374949" y="750196"/>
            <a:ext cx="4156654" cy="5860947"/>
          </a:xfrm>
          <a:prstGeom prst="rect">
            <a:avLst/>
          </a:prstGeom>
        </p:spPr>
      </p:pic>
      <p:pic>
        <p:nvPicPr>
          <p:cNvPr id="7" name="Picture 6">
            <a:extLst>
              <a:ext uri="{FF2B5EF4-FFF2-40B4-BE49-F238E27FC236}">
                <a16:creationId xmlns:a16="http://schemas.microsoft.com/office/drawing/2014/main" id="{34D544D0-99B3-4CFE-822A-D5CD7C63FA58}"/>
              </a:ext>
            </a:extLst>
          </p:cNvPr>
          <p:cNvPicPr>
            <a:picLocks noChangeAspect="1"/>
          </p:cNvPicPr>
          <p:nvPr/>
        </p:nvPicPr>
        <p:blipFill>
          <a:blip r:embed="rId3"/>
          <a:stretch>
            <a:fillRect/>
          </a:stretch>
        </p:blipFill>
        <p:spPr>
          <a:xfrm rot="20835885">
            <a:off x="688811" y="852951"/>
            <a:ext cx="4477649" cy="5388840"/>
          </a:xfrm>
          <a:prstGeom prst="rect">
            <a:avLst/>
          </a:prstGeom>
        </p:spPr>
      </p:pic>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1087773" y="2882176"/>
            <a:ext cx="9144000" cy="2387600"/>
          </a:xfrm>
        </p:spPr>
        <p:txBody>
          <a:bodyPr>
            <a:normAutofit/>
          </a:bodyPr>
          <a:lstStyle/>
          <a:p>
            <a:r>
              <a:rPr lang="en-BE" sz="4000" b="1" dirty="0"/>
              <a:t> </a:t>
            </a:r>
            <a:endParaRPr lang="en-BE" sz="4000" dirty="0"/>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666613" y="752476"/>
            <a:ext cx="9144000" cy="1655762"/>
          </a:xfrm>
        </p:spPr>
        <p:txBody>
          <a:bodyPr/>
          <a:lstStyle/>
          <a:p>
            <a:endParaRPr lang="en-BE" dirty="0"/>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4"/>
          <a:stretch>
            <a:fillRect/>
          </a:stretch>
        </p:blipFill>
        <p:spPr>
          <a:xfrm>
            <a:off x="10326847" y="135365"/>
            <a:ext cx="1733853" cy="1605419"/>
          </a:xfrm>
          <a:prstGeom prst="rect">
            <a:avLst/>
          </a:prstGeom>
        </p:spPr>
      </p:pic>
      <p:pic>
        <p:nvPicPr>
          <p:cNvPr id="5" name="Picture 4">
            <a:extLst>
              <a:ext uri="{FF2B5EF4-FFF2-40B4-BE49-F238E27FC236}">
                <a16:creationId xmlns:a16="http://schemas.microsoft.com/office/drawing/2014/main" id="{AC36FAC3-42A0-4F9F-8D30-70BCF212AE77}"/>
              </a:ext>
            </a:extLst>
          </p:cNvPr>
          <p:cNvPicPr>
            <a:picLocks noChangeAspect="1"/>
          </p:cNvPicPr>
          <p:nvPr/>
        </p:nvPicPr>
        <p:blipFill>
          <a:blip r:embed="rId5"/>
          <a:stretch>
            <a:fillRect/>
          </a:stretch>
        </p:blipFill>
        <p:spPr>
          <a:xfrm>
            <a:off x="4093315" y="3002634"/>
            <a:ext cx="5763284" cy="3177296"/>
          </a:xfrm>
          <a:prstGeom prst="rect">
            <a:avLst/>
          </a:prstGeom>
        </p:spPr>
      </p:pic>
    </p:spTree>
    <p:extLst>
      <p:ext uri="{BB962C8B-B14F-4D97-AF65-F5344CB8AC3E}">
        <p14:creationId xmlns:p14="http://schemas.microsoft.com/office/powerpoint/2010/main" val="43093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1205872" y="4257970"/>
            <a:ext cx="9144000" cy="2387600"/>
          </a:xfrm>
        </p:spPr>
        <p:txBody>
          <a:bodyPr>
            <a:noAutofit/>
          </a:bodyPr>
          <a:lstStyle/>
          <a:p>
            <a:pPr algn="l"/>
            <a:r>
              <a:rPr lang="en-BE" sz="1600" b="1" dirty="0"/>
              <a:t>-</a:t>
            </a:r>
            <a:r>
              <a:rPr lang="en-GB" sz="1600" b="1" dirty="0"/>
              <a:t>'EFFORTS Goes Green' Creative Europe network project aims at </a:t>
            </a:r>
            <a:r>
              <a:rPr lang="en-GB" sz="1600" b="1" dirty="0">
                <a:solidFill>
                  <a:srgbClr val="0070C0"/>
                </a:solidFill>
              </a:rPr>
              <a:t>improving and intensifying the cooperation between its members in all European countries</a:t>
            </a:r>
            <a:r>
              <a:rPr lang="en-GB" sz="1600" b="1" dirty="0"/>
              <a:t>, in particular between the local and regional cultural authorities, owners and users of fortified heritage, and all other cultural actors and professionals working with fortified European heritage. </a:t>
            </a:r>
            <a:br>
              <a:rPr lang="en-BE" sz="1600" b="1" dirty="0"/>
            </a:br>
            <a:br>
              <a:rPr lang="en-BE" sz="1600" b="1" dirty="0"/>
            </a:br>
            <a:r>
              <a:rPr lang="en-BE" sz="1600" b="1" dirty="0"/>
              <a:t>-</a:t>
            </a:r>
            <a:r>
              <a:rPr lang="en-GB" sz="1600" b="1" dirty="0"/>
              <a:t>The EGG project builds capacities, enhances cross-sector and cross-border cooperation and the exchange of experience on how to get the best out of this specific type of heritage and its social, cultural, economic, and environmental impact on the territory. Therefore </a:t>
            </a:r>
            <a:r>
              <a:rPr lang="en-GB" sz="1600" b="1" dirty="0">
                <a:solidFill>
                  <a:srgbClr val="0070C0"/>
                </a:solidFill>
              </a:rPr>
              <a:t>‘learning by sharing’ is the motto of the new collaborative digital platform FORTMEET,</a:t>
            </a:r>
            <a:r>
              <a:rPr lang="en-GB" sz="1600" b="1" dirty="0"/>
              <a:t> promoting active exchange and cooperation between the network members. In this platform project, fortified heritage’s shared environmental and societal solutions become the framework for </a:t>
            </a:r>
            <a:r>
              <a:rPr lang="en-BE" sz="1600" b="1" dirty="0"/>
              <a:t>-</a:t>
            </a:r>
            <a:r>
              <a:rPr lang="en-GB" sz="1600" b="1" dirty="0"/>
              <a:t>future European cooperation. </a:t>
            </a:r>
            <a:br>
              <a:rPr lang="en-BE" sz="1600" b="1" dirty="0"/>
            </a:br>
            <a:br>
              <a:rPr lang="en-BE" sz="1600" b="1" dirty="0"/>
            </a:br>
            <a:r>
              <a:rPr lang="en-BE" sz="1600" b="1" dirty="0"/>
              <a:t>-</a:t>
            </a:r>
            <a:r>
              <a:rPr lang="en-GB" sz="1600" b="1" dirty="0"/>
              <a:t>Essential are also the </a:t>
            </a:r>
            <a:r>
              <a:rPr lang="en-GB" sz="1600" b="1" dirty="0">
                <a:solidFill>
                  <a:srgbClr val="0070C0"/>
                </a:solidFill>
              </a:rPr>
              <a:t>Network Training Meetings based on three training modules (Climate actions / Energy efficiency, Green Tourism, Social Integration and Inclusiveness</a:t>
            </a:r>
            <a:r>
              <a:rPr lang="en-GB" sz="1600" b="1" dirty="0"/>
              <a:t>), the EFFORTS Fortified Heritage Impact Study and regional </a:t>
            </a:r>
            <a:r>
              <a:rPr lang="en-GB" sz="1600" b="1" dirty="0">
                <a:solidFill>
                  <a:srgbClr val="0070C0"/>
                </a:solidFill>
              </a:rPr>
              <a:t>Network Outreach Meetings</a:t>
            </a:r>
            <a:r>
              <a:rPr lang="en-GB" sz="1600" b="1" dirty="0"/>
              <a:t>, with specific Peer Trainings, </a:t>
            </a:r>
            <a:r>
              <a:rPr lang="en-GB" sz="1600" b="1" dirty="0">
                <a:solidFill>
                  <a:srgbClr val="0070C0"/>
                </a:solidFill>
              </a:rPr>
              <a:t>Green Innovation Awards</a:t>
            </a:r>
            <a:r>
              <a:rPr lang="en-GB" sz="1600" b="1" dirty="0"/>
              <a:t>. </a:t>
            </a:r>
            <a:br>
              <a:rPr lang="en-BE" sz="1600" b="1" dirty="0"/>
            </a:br>
            <a:r>
              <a:rPr lang="en-GB" sz="1600" b="1" dirty="0"/>
              <a:t>Through the annual European-wide public event on its sites (</a:t>
            </a:r>
            <a:r>
              <a:rPr lang="en-GB" sz="1600" b="1" dirty="0">
                <a:solidFill>
                  <a:srgbClr val="0070C0"/>
                </a:solidFill>
              </a:rPr>
              <a:t>European Fortress Summer Goes Green</a:t>
            </a:r>
            <a:r>
              <a:rPr lang="en-GB" sz="1600" b="1" dirty="0"/>
              <a:t>), the possibilities and achievements of integrating fortified heritage into climate action and the improvement of fortified sites' inclusiveness and accessibility for all, will be highlighted. </a:t>
            </a:r>
            <a:br>
              <a:rPr lang="en-BE" sz="1600" b="1" dirty="0"/>
            </a:br>
            <a:br>
              <a:rPr lang="en-BE" sz="1600" b="1" dirty="0"/>
            </a:br>
            <a:r>
              <a:rPr lang="en-BE" sz="1600" b="1" dirty="0"/>
              <a:t>-</a:t>
            </a:r>
            <a:r>
              <a:rPr lang="en-GB" sz="1600" b="1" dirty="0"/>
              <a:t>A </a:t>
            </a:r>
            <a:r>
              <a:rPr lang="en-GB" sz="1600" b="1" dirty="0">
                <a:solidFill>
                  <a:srgbClr val="0070C0"/>
                </a:solidFill>
              </a:rPr>
              <a:t>#photocontest </a:t>
            </a:r>
            <a:r>
              <a:rPr lang="en-GB" sz="1600" b="1" dirty="0"/>
              <a:t>is added for the larger public, encouraging youth participation. Finally, by means of the </a:t>
            </a:r>
            <a:r>
              <a:rPr lang="en-GB" sz="1600" b="1" dirty="0">
                <a:solidFill>
                  <a:srgbClr val="0070C0"/>
                </a:solidFill>
              </a:rPr>
              <a:t>Charter on Green and Inclusive Fortification Sites</a:t>
            </a:r>
            <a:r>
              <a:rPr lang="en-GB" sz="1600" b="1" dirty="0"/>
              <a:t>, the EGG project will promote its networks' potential for a sustainable, culturally inclusive and safe Europe, demonstrating the solutions fortified heritage has to offer for the social, cultural and environmental challenges we face</a:t>
            </a:r>
            <a:r>
              <a:rPr lang="en-BE" sz="1600" b="1" dirty="0"/>
              <a:t>.</a:t>
            </a:r>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129718" y="424709"/>
            <a:ext cx="6109981" cy="623915"/>
          </a:xfrm>
        </p:spPr>
        <p:txBody>
          <a:bodyPr/>
          <a:lstStyle/>
          <a:p>
            <a:r>
              <a:rPr lang="en-BE" b="1" dirty="0"/>
              <a:t>RESUME ‘EFFORTS GOES GREEN’</a:t>
            </a:r>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2"/>
          <a:stretch>
            <a:fillRect/>
          </a:stretch>
        </p:blipFill>
        <p:spPr>
          <a:xfrm>
            <a:off x="10435904" y="1"/>
            <a:ext cx="1826785" cy="1691468"/>
          </a:xfrm>
          <a:prstGeom prst="rect">
            <a:avLst/>
          </a:prstGeom>
        </p:spPr>
      </p:pic>
    </p:spTree>
    <p:extLst>
      <p:ext uri="{BB962C8B-B14F-4D97-AF65-F5344CB8AC3E}">
        <p14:creationId xmlns:p14="http://schemas.microsoft.com/office/powerpoint/2010/main" val="398400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1087773" y="2882176"/>
            <a:ext cx="9144000" cy="2387600"/>
          </a:xfrm>
        </p:spPr>
        <p:txBody>
          <a:bodyPr>
            <a:normAutofit/>
          </a:bodyPr>
          <a:lstStyle/>
          <a:p>
            <a:r>
              <a:rPr lang="en-BE" sz="4000" b="1" dirty="0"/>
              <a:t> </a:t>
            </a:r>
            <a:endParaRPr lang="en-BE" sz="4000" dirty="0"/>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676712" y="379132"/>
            <a:ext cx="9144000" cy="1655762"/>
          </a:xfrm>
        </p:spPr>
        <p:txBody>
          <a:bodyPr>
            <a:normAutofit/>
          </a:bodyPr>
          <a:lstStyle/>
          <a:p>
            <a:pPr algn="l"/>
            <a:r>
              <a:rPr lang="en-BE" sz="3200" b="1" dirty="0"/>
              <a:t>              EFFORTS GOES GREEN OBJECTIVES </a:t>
            </a:r>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2"/>
          <a:stretch>
            <a:fillRect/>
          </a:stretch>
        </p:blipFill>
        <p:spPr>
          <a:xfrm>
            <a:off x="9317898" y="379132"/>
            <a:ext cx="2063948" cy="1911063"/>
          </a:xfrm>
          <a:prstGeom prst="rect">
            <a:avLst/>
          </a:prstGeom>
        </p:spPr>
      </p:pic>
      <p:sp>
        <p:nvSpPr>
          <p:cNvPr id="6" name="TextBox 5">
            <a:extLst>
              <a:ext uri="{FF2B5EF4-FFF2-40B4-BE49-F238E27FC236}">
                <a16:creationId xmlns:a16="http://schemas.microsoft.com/office/drawing/2014/main" id="{DAC46EDD-3892-419B-8B4A-BC30EFB04CBB}"/>
              </a:ext>
            </a:extLst>
          </p:cNvPr>
          <p:cNvSpPr txBox="1"/>
          <p:nvPr/>
        </p:nvSpPr>
        <p:spPr>
          <a:xfrm>
            <a:off x="2088858" y="1023457"/>
            <a:ext cx="6675540" cy="5632311"/>
          </a:xfrm>
          <a:prstGeom prst="rect">
            <a:avLst/>
          </a:prstGeom>
          <a:noFill/>
        </p:spPr>
        <p:txBody>
          <a:bodyPr wrap="square">
            <a:spAutoFit/>
          </a:bodyPr>
          <a:lstStyle/>
          <a:p>
            <a:pPr marL="342900" indent="-342900">
              <a:buAutoNum type="arabicPeriod"/>
            </a:pPr>
            <a:r>
              <a:rPr lang="en-GB" sz="2400" dirty="0"/>
              <a:t>The Green Deal: </a:t>
            </a:r>
            <a:r>
              <a:rPr lang="en-GB" sz="2400" b="1" dirty="0"/>
              <a:t>building capacity </a:t>
            </a:r>
            <a:r>
              <a:rPr lang="en-GB" sz="2400" dirty="0"/>
              <a:t>for military heritage sites to adopt (more) </a:t>
            </a:r>
            <a:r>
              <a:rPr lang="en-GB" sz="2400" b="1" dirty="0"/>
              <a:t>environmentally sustainable and socially inclusive practices. </a:t>
            </a:r>
            <a:endParaRPr lang="en-BE" sz="2400" b="1" dirty="0"/>
          </a:p>
          <a:p>
            <a:pPr marL="342900" indent="-342900">
              <a:buAutoNum type="arabicPeriod"/>
            </a:pPr>
            <a:endParaRPr lang="en-BE" sz="2400" dirty="0"/>
          </a:p>
          <a:p>
            <a:pPr marL="342900" indent="-342900">
              <a:buAutoNum type="arabicPeriod"/>
            </a:pPr>
            <a:r>
              <a:rPr lang="en-GB" sz="2400" b="1" dirty="0"/>
              <a:t>Ensuring adaptive measures </a:t>
            </a:r>
            <a:r>
              <a:rPr lang="en-GB" sz="2400" dirty="0"/>
              <a:t>that make </a:t>
            </a:r>
            <a:r>
              <a:rPr lang="en-GB" sz="2400" b="1" dirty="0"/>
              <a:t>heritage and heritage professions more accessible to all</a:t>
            </a:r>
            <a:r>
              <a:rPr lang="en-GB" sz="2400" dirty="0"/>
              <a:t>, disregarding background, beliefs, or (potential) disabilities. </a:t>
            </a:r>
            <a:endParaRPr lang="en-BE" sz="2400" dirty="0"/>
          </a:p>
          <a:p>
            <a:pPr marL="342900" indent="-342900">
              <a:buAutoNum type="arabicPeriod"/>
            </a:pPr>
            <a:endParaRPr lang="en-BE" sz="2400" dirty="0"/>
          </a:p>
          <a:p>
            <a:pPr marL="342900" indent="-342900">
              <a:buAutoNum type="arabicPeriod"/>
            </a:pPr>
            <a:r>
              <a:rPr lang="en-GB" sz="2400" b="1" dirty="0"/>
              <a:t>Making fortified sites partners for the implementation of the European Green Deal and Europe as an inclusive society,</a:t>
            </a:r>
            <a:r>
              <a:rPr lang="en-GB" sz="2400" dirty="0"/>
              <a:t> incl. the </a:t>
            </a:r>
            <a:r>
              <a:rPr lang="en-GB" sz="2400" b="1" dirty="0"/>
              <a:t>New European Bauhaus Initiative</a:t>
            </a:r>
            <a:r>
              <a:rPr lang="en-GB" sz="2400" dirty="0"/>
              <a:t>, building forth on the extensive and representative network of EFFORTS.</a:t>
            </a:r>
            <a:endParaRPr lang="en-BE" sz="2400" dirty="0"/>
          </a:p>
        </p:txBody>
      </p:sp>
    </p:spTree>
    <p:extLst>
      <p:ext uri="{BB962C8B-B14F-4D97-AF65-F5344CB8AC3E}">
        <p14:creationId xmlns:p14="http://schemas.microsoft.com/office/powerpoint/2010/main" val="199288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295013" y="4257971"/>
            <a:ext cx="11769754" cy="2387600"/>
          </a:xfrm>
        </p:spPr>
        <p:txBody>
          <a:bodyPr>
            <a:noAutofit/>
          </a:bodyPr>
          <a:lstStyle/>
          <a:p>
            <a:pPr algn="l"/>
            <a:r>
              <a:rPr lang="en-BE" sz="3200" b="1" dirty="0">
                <a:solidFill>
                  <a:schemeClr val="accent6">
                    <a:lumMod val="50000"/>
                  </a:schemeClr>
                </a:solidFill>
              </a:rPr>
              <a:t>3 Years </a:t>
            </a:r>
            <a:r>
              <a:rPr lang="en-BE" sz="3200" b="1" dirty="0"/>
              <a:t>leading into the next call</a:t>
            </a:r>
            <a:br>
              <a:rPr lang="en-BE" sz="3200" b="1" dirty="0">
                <a:solidFill>
                  <a:schemeClr val="accent6">
                    <a:lumMod val="50000"/>
                  </a:schemeClr>
                </a:solidFill>
              </a:rPr>
            </a:br>
            <a:r>
              <a:rPr lang="en-BE" sz="3200" b="1" dirty="0">
                <a:solidFill>
                  <a:schemeClr val="accent6">
                    <a:lumMod val="50000"/>
                  </a:schemeClr>
                </a:solidFill>
              </a:rPr>
              <a:t>3 Themes : </a:t>
            </a:r>
            <a:r>
              <a:rPr lang="en-BE" sz="3200" b="1" dirty="0"/>
              <a:t>climate-energy / green tourism / social integration</a:t>
            </a:r>
            <a:br>
              <a:rPr lang="en-BE" sz="3200" b="1" dirty="0">
                <a:solidFill>
                  <a:schemeClr val="accent6">
                    <a:lumMod val="50000"/>
                  </a:schemeClr>
                </a:solidFill>
              </a:rPr>
            </a:br>
            <a:r>
              <a:rPr lang="en-BE" sz="3200" b="1" dirty="0">
                <a:solidFill>
                  <a:schemeClr val="accent6">
                    <a:lumMod val="50000"/>
                  </a:schemeClr>
                </a:solidFill>
              </a:rPr>
              <a:t>3 Network Training Meetings :</a:t>
            </a:r>
            <a:r>
              <a:rPr lang="en-BE" sz="3200" b="1" dirty="0"/>
              <a:t>1 per theme, experiences / BP</a:t>
            </a:r>
            <a:br>
              <a:rPr lang="en-BE" sz="3200" b="1" dirty="0">
                <a:solidFill>
                  <a:schemeClr val="accent6">
                    <a:lumMod val="50000"/>
                  </a:schemeClr>
                </a:solidFill>
              </a:rPr>
            </a:br>
            <a:r>
              <a:rPr lang="en-BE" sz="3200" b="1" dirty="0">
                <a:solidFill>
                  <a:schemeClr val="accent6">
                    <a:lumMod val="50000"/>
                  </a:schemeClr>
                </a:solidFill>
              </a:rPr>
              <a:t>3 Conferences</a:t>
            </a:r>
            <a:br>
              <a:rPr lang="en-BE" sz="3200" b="1" dirty="0">
                <a:solidFill>
                  <a:schemeClr val="accent6">
                    <a:lumMod val="50000"/>
                  </a:schemeClr>
                </a:solidFill>
              </a:rPr>
            </a:br>
            <a:br>
              <a:rPr lang="en-BE" sz="3200" b="1" dirty="0">
                <a:solidFill>
                  <a:schemeClr val="accent6">
                    <a:lumMod val="50000"/>
                  </a:schemeClr>
                </a:solidFill>
              </a:rPr>
            </a:br>
            <a:r>
              <a:rPr lang="en-BE" sz="3200" b="1" dirty="0">
                <a:solidFill>
                  <a:schemeClr val="accent6">
                    <a:lumMod val="50000"/>
                  </a:schemeClr>
                </a:solidFill>
              </a:rPr>
              <a:t>in </a:t>
            </a:r>
            <a:r>
              <a:rPr lang="en-BE" sz="3200" b="1" dirty="0">
                <a:solidFill>
                  <a:srgbClr val="0070C0"/>
                </a:solidFill>
              </a:rPr>
              <a:t>1 Platform ‘FORTMEET’</a:t>
            </a:r>
            <a:br>
              <a:rPr lang="en-BE" sz="3200" b="1" dirty="0">
                <a:solidFill>
                  <a:schemeClr val="accent6">
                    <a:lumMod val="50000"/>
                  </a:schemeClr>
                </a:solidFill>
              </a:rPr>
            </a:br>
            <a:r>
              <a:rPr lang="en-BE" sz="3200" b="1" dirty="0" err="1">
                <a:solidFill>
                  <a:schemeClr val="accent6">
                    <a:lumMod val="50000"/>
                  </a:schemeClr>
                </a:solidFill>
              </a:rPr>
              <a:t>wi</a:t>
            </a:r>
            <a:r>
              <a:rPr lang="nl-NL" sz="3200" b="1" dirty="0">
                <a:solidFill>
                  <a:schemeClr val="accent6">
                    <a:lumMod val="50000"/>
                  </a:schemeClr>
                </a:solidFill>
              </a:rPr>
              <a:t>th</a:t>
            </a:r>
            <a:r>
              <a:rPr lang="en-BE" sz="3200" b="1" dirty="0">
                <a:solidFill>
                  <a:schemeClr val="accent6">
                    <a:lumMod val="50000"/>
                  </a:schemeClr>
                </a:solidFill>
              </a:rPr>
              <a:t> </a:t>
            </a:r>
            <a:r>
              <a:rPr lang="en-BE" sz="3200" b="1" dirty="0">
                <a:solidFill>
                  <a:srgbClr val="0070C0"/>
                </a:solidFill>
              </a:rPr>
              <a:t>1 Green Innovation Award </a:t>
            </a:r>
            <a:br>
              <a:rPr lang="en-BE" sz="3200" b="1" dirty="0">
                <a:solidFill>
                  <a:schemeClr val="accent6">
                    <a:lumMod val="50000"/>
                  </a:schemeClr>
                </a:solidFill>
              </a:rPr>
            </a:br>
            <a:r>
              <a:rPr lang="en-BE" sz="3200" b="1" dirty="0">
                <a:solidFill>
                  <a:schemeClr val="accent6">
                    <a:lumMod val="50000"/>
                  </a:schemeClr>
                </a:solidFill>
              </a:rPr>
              <a:t>leading to </a:t>
            </a:r>
            <a:r>
              <a:rPr lang="en-BE" sz="3200" b="1" dirty="0">
                <a:solidFill>
                  <a:srgbClr val="0070C0"/>
                </a:solidFill>
              </a:rPr>
              <a:t>1 Charter on Green and Inclusive Fortification Sites</a:t>
            </a:r>
            <a:br>
              <a:rPr lang="en-BE" sz="3200" b="1" dirty="0">
                <a:solidFill>
                  <a:schemeClr val="accent6">
                    <a:lumMod val="50000"/>
                  </a:schemeClr>
                </a:solidFill>
              </a:rPr>
            </a:br>
            <a:r>
              <a:rPr lang="en-BE" sz="3200" b="1" dirty="0">
                <a:solidFill>
                  <a:schemeClr val="accent6">
                    <a:lumMod val="50000"/>
                  </a:schemeClr>
                </a:solidFill>
              </a:rPr>
              <a:t>supported by :</a:t>
            </a:r>
            <a:br>
              <a:rPr lang="en-BE" sz="3200" b="1" dirty="0">
                <a:solidFill>
                  <a:schemeClr val="accent6">
                    <a:lumMod val="50000"/>
                  </a:schemeClr>
                </a:solidFill>
              </a:rPr>
            </a:br>
            <a:r>
              <a:rPr lang="en-BE" sz="3200" b="1" dirty="0">
                <a:solidFill>
                  <a:srgbClr val="0070C0"/>
                </a:solidFill>
              </a:rPr>
              <a:t>-European Fortress Summer goes Green</a:t>
            </a:r>
            <a:br>
              <a:rPr lang="en-BE" sz="3200" b="1" dirty="0">
                <a:solidFill>
                  <a:srgbClr val="0070C0"/>
                </a:solidFill>
              </a:rPr>
            </a:br>
            <a:r>
              <a:rPr lang="en-BE" sz="3200" b="1" dirty="0">
                <a:solidFill>
                  <a:srgbClr val="0070C0"/>
                </a:solidFill>
              </a:rPr>
              <a:t>-Fortified Heritage Impact Study ‘Green’</a:t>
            </a:r>
            <a:br>
              <a:rPr lang="en-BE" sz="3200" b="1" dirty="0">
                <a:solidFill>
                  <a:srgbClr val="0070C0"/>
                </a:solidFill>
              </a:rPr>
            </a:br>
            <a:r>
              <a:rPr lang="en-BE" sz="3200" b="1" dirty="0">
                <a:solidFill>
                  <a:srgbClr val="0070C0"/>
                </a:solidFill>
              </a:rPr>
              <a:t>-New European Bauhaus Initiative actions</a:t>
            </a:r>
            <a:br>
              <a:rPr lang="en-BE" sz="3200" b="1" dirty="0">
                <a:solidFill>
                  <a:srgbClr val="0070C0"/>
                </a:solidFill>
              </a:rPr>
            </a:br>
            <a:r>
              <a:rPr lang="en-BE" sz="3200" b="1" dirty="0">
                <a:solidFill>
                  <a:srgbClr val="0070C0"/>
                </a:solidFill>
              </a:rPr>
              <a:t>-#photocontest</a:t>
            </a:r>
            <a:endParaRPr lang="en-BE" sz="3200" dirty="0">
              <a:solidFill>
                <a:srgbClr val="0070C0"/>
              </a:solidFill>
            </a:endParaRPr>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451295" y="379132"/>
            <a:ext cx="8377806" cy="602380"/>
          </a:xfrm>
        </p:spPr>
        <p:txBody>
          <a:bodyPr>
            <a:normAutofit/>
          </a:bodyPr>
          <a:lstStyle/>
          <a:p>
            <a:r>
              <a:rPr lang="en-BE" sz="3200" b="1" dirty="0"/>
              <a:t>EFFORTS GOES GREEN : 2022 – 2024</a:t>
            </a:r>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2"/>
          <a:stretch>
            <a:fillRect/>
          </a:stretch>
        </p:blipFill>
        <p:spPr>
          <a:xfrm>
            <a:off x="10420213" y="135852"/>
            <a:ext cx="1339138" cy="1239943"/>
          </a:xfrm>
          <a:prstGeom prst="rect">
            <a:avLst/>
          </a:prstGeom>
        </p:spPr>
      </p:pic>
      <p:sp>
        <p:nvSpPr>
          <p:cNvPr id="6" name="Arrow: Down 5">
            <a:extLst>
              <a:ext uri="{FF2B5EF4-FFF2-40B4-BE49-F238E27FC236}">
                <a16:creationId xmlns:a16="http://schemas.microsoft.com/office/drawing/2014/main" id="{8CB311AB-425B-4731-B573-A13C16FADE43}"/>
              </a:ext>
            </a:extLst>
          </p:cNvPr>
          <p:cNvSpPr/>
          <p:nvPr/>
        </p:nvSpPr>
        <p:spPr>
          <a:xfrm>
            <a:off x="5156433" y="2445949"/>
            <a:ext cx="483765" cy="602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1086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1087773" y="2882176"/>
            <a:ext cx="9144000" cy="2387600"/>
          </a:xfrm>
        </p:spPr>
        <p:txBody>
          <a:bodyPr>
            <a:normAutofit/>
          </a:bodyPr>
          <a:lstStyle/>
          <a:p>
            <a:r>
              <a:rPr lang="en-BE" sz="4000" b="1" dirty="0"/>
              <a:t> </a:t>
            </a:r>
            <a:endParaRPr lang="en-BE" sz="4000" dirty="0"/>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666613" y="752476"/>
            <a:ext cx="9144000" cy="1655762"/>
          </a:xfrm>
        </p:spPr>
        <p:txBody>
          <a:bodyPr/>
          <a:lstStyle/>
          <a:p>
            <a:endParaRPr lang="en-BE" dirty="0"/>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2"/>
          <a:stretch>
            <a:fillRect/>
          </a:stretch>
        </p:blipFill>
        <p:spPr>
          <a:xfrm>
            <a:off x="10461597" y="92279"/>
            <a:ext cx="1243841" cy="1151705"/>
          </a:xfrm>
          <a:prstGeom prst="rect">
            <a:avLst/>
          </a:prstGeom>
        </p:spPr>
      </p:pic>
      <p:pic>
        <p:nvPicPr>
          <p:cNvPr id="5" name="Picture 4">
            <a:extLst>
              <a:ext uri="{FF2B5EF4-FFF2-40B4-BE49-F238E27FC236}">
                <a16:creationId xmlns:a16="http://schemas.microsoft.com/office/drawing/2014/main" id="{47CEB139-A34A-4296-8439-96DCC5E2A8A4}"/>
              </a:ext>
            </a:extLst>
          </p:cNvPr>
          <p:cNvPicPr>
            <a:picLocks noChangeAspect="1"/>
          </p:cNvPicPr>
          <p:nvPr/>
        </p:nvPicPr>
        <p:blipFill>
          <a:blip r:embed="rId3"/>
          <a:stretch>
            <a:fillRect/>
          </a:stretch>
        </p:blipFill>
        <p:spPr>
          <a:xfrm>
            <a:off x="986368" y="92279"/>
            <a:ext cx="9539019" cy="6721524"/>
          </a:xfrm>
          <a:prstGeom prst="rect">
            <a:avLst/>
          </a:prstGeom>
        </p:spPr>
      </p:pic>
    </p:spTree>
    <p:extLst>
      <p:ext uri="{BB962C8B-B14F-4D97-AF65-F5344CB8AC3E}">
        <p14:creationId xmlns:p14="http://schemas.microsoft.com/office/powerpoint/2010/main" val="95965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8B2C-A0A3-45F8-AEF4-6D0A2E083260}"/>
              </a:ext>
            </a:extLst>
          </p:cNvPr>
          <p:cNvSpPr>
            <a:spLocks noGrp="1"/>
          </p:cNvSpPr>
          <p:nvPr>
            <p:ph type="ctrTitle"/>
          </p:nvPr>
        </p:nvSpPr>
        <p:spPr>
          <a:xfrm>
            <a:off x="1087773" y="2882176"/>
            <a:ext cx="9144000" cy="2387600"/>
          </a:xfrm>
        </p:spPr>
        <p:txBody>
          <a:bodyPr>
            <a:normAutofit/>
          </a:bodyPr>
          <a:lstStyle/>
          <a:p>
            <a:r>
              <a:rPr lang="en-BE" sz="4000" b="1" dirty="0"/>
              <a:t> </a:t>
            </a:r>
            <a:endParaRPr lang="en-BE" sz="4000" dirty="0"/>
          </a:p>
        </p:txBody>
      </p:sp>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666613" y="752476"/>
            <a:ext cx="9144000" cy="1655762"/>
          </a:xfrm>
        </p:spPr>
        <p:txBody>
          <a:bodyPr/>
          <a:lstStyle/>
          <a:p>
            <a:endParaRPr lang="en-BE" dirty="0"/>
          </a:p>
        </p:txBody>
      </p:sp>
      <p:pic>
        <p:nvPicPr>
          <p:cNvPr id="9" name="Picture 8">
            <a:extLst>
              <a:ext uri="{FF2B5EF4-FFF2-40B4-BE49-F238E27FC236}">
                <a16:creationId xmlns:a16="http://schemas.microsoft.com/office/drawing/2014/main" id="{1A78266E-66EE-4935-83F7-F3749ECE373D}"/>
              </a:ext>
            </a:extLst>
          </p:cNvPr>
          <p:cNvPicPr>
            <a:picLocks noChangeAspect="1"/>
          </p:cNvPicPr>
          <p:nvPr/>
        </p:nvPicPr>
        <p:blipFill>
          <a:blip r:embed="rId2"/>
          <a:stretch>
            <a:fillRect/>
          </a:stretch>
        </p:blipFill>
        <p:spPr>
          <a:xfrm>
            <a:off x="10136044" y="235802"/>
            <a:ext cx="1734772" cy="1606270"/>
          </a:xfrm>
          <a:prstGeom prst="rect">
            <a:avLst/>
          </a:prstGeom>
        </p:spPr>
      </p:pic>
      <p:pic>
        <p:nvPicPr>
          <p:cNvPr id="5" name="Picture 4">
            <a:extLst>
              <a:ext uri="{FF2B5EF4-FFF2-40B4-BE49-F238E27FC236}">
                <a16:creationId xmlns:a16="http://schemas.microsoft.com/office/drawing/2014/main" id="{AA1FB2B2-F44C-417E-8041-20470D0D1645}"/>
              </a:ext>
            </a:extLst>
          </p:cNvPr>
          <p:cNvPicPr>
            <a:picLocks noChangeAspect="1"/>
          </p:cNvPicPr>
          <p:nvPr/>
        </p:nvPicPr>
        <p:blipFill>
          <a:blip r:embed="rId3"/>
          <a:stretch>
            <a:fillRect/>
          </a:stretch>
        </p:blipFill>
        <p:spPr>
          <a:xfrm>
            <a:off x="606410" y="79433"/>
            <a:ext cx="9267825" cy="6229350"/>
          </a:xfrm>
          <a:prstGeom prst="rect">
            <a:avLst/>
          </a:prstGeom>
        </p:spPr>
      </p:pic>
      <p:sp>
        <p:nvSpPr>
          <p:cNvPr id="6" name="Oval 5">
            <a:extLst>
              <a:ext uri="{FF2B5EF4-FFF2-40B4-BE49-F238E27FC236}">
                <a16:creationId xmlns:a16="http://schemas.microsoft.com/office/drawing/2014/main" id="{C7867256-3FFD-466B-A497-3FF5A40CBAA8}"/>
              </a:ext>
            </a:extLst>
          </p:cNvPr>
          <p:cNvSpPr/>
          <p:nvPr/>
        </p:nvSpPr>
        <p:spPr>
          <a:xfrm>
            <a:off x="6289992" y="558000"/>
            <a:ext cx="1411101" cy="4903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1875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D1A3AA-099E-4517-9A92-994C58674084}"/>
              </a:ext>
            </a:extLst>
          </p:cNvPr>
          <p:cNvSpPr>
            <a:spLocks noGrp="1"/>
          </p:cNvSpPr>
          <p:nvPr>
            <p:ph type="subTitle" idx="1"/>
          </p:nvPr>
        </p:nvSpPr>
        <p:spPr>
          <a:xfrm>
            <a:off x="1666613" y="752476"/>
            <a:ext cx="9144000" cy="1655762"/>
          </a:xfrm>
        </p:spPr>
        <p:txBody>
          <a:bodyPr/>
          <a:lstStyle/>
          <a:p>
            <a:r>
              <a:rPr lang="en-BE" dirty="0"/>
              <a:t>2022-2024</a:t>
            </a:r>
          </a:p>
        </p:txBody>
      </p:sp>
      <p:pic>
        <p:nvPicPr>
          <p:cNvPr id="7" name="Picture 6">
            <a:extLst>
              <a:ext uri="{FF2B5EF4-FFF2-40B4-BE49-F238E27FC236}">
                <a16:creationId xmlns:a16="http://schemas.microsoft.com/office/drawing/2014/main" id="{97E86075-5F74-47FC-9460-405ECE351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854" y="2755545"/>
            <a:ext cx="2026561" cy="2026561"/>
          </a:xfrm>
          <a:prstGeom prst="rect">
            <a:avLst/>
          </a:prstGeom>
        </p:spPr>
      </p:pic>
      <p:pic>
        <p:nvPicPr>
          <p:cNvPr id="6" name="Picture 5">
            <a:extLst>
              <a:ext uri="{FF2B5EF4-FFF2-40B4-BE49-F238E27FC236}">
                <a16:creationId xmlns:a16="http://schemas.microsoft.com/office/drawing/2014/main" id="{C736E8FA-EF49-4798-90D6-B6443714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520" y="2614127"/>
            <a:ext cx="1930566" cy="2223236"/>
          </a:xfrm>
          <a:prstGeom prst="rect">
            <a:avLst/>
          </a:prstGeom>
        </p:spPr>
      </p:pic>
      <p:pic>
        <p:nvPicPr>
          <p:cNvPr id="8" name="Picture 7">
            <a:extLst>
              <a:ext uri="{FF2B5EF4-FFF2-40B4-BE49-F238E27FC236}">
                <a16:creationId xmlns:a16="http://schemas.microsoft.com/office/drawing/2014/main" id="{1A50F1EB-AB31-4C70-9944-6DA65A6C7508}"/>
              </a:ext>
            </a:extLst>
          </p:cNvPr>
          <p:cNvPicPr>
            <a:picLocks noChangeAspect="1"/>
          </p:cNvPicPr>
          <p:nvPr/>
        </p:nvPicPr>
        <p:blipFill>
          <a:blip r:embed="rId4"/>
          <a:stretch>
            <a:fillRect/>
          </a:stretch>
        </p:blipFill>
        <p:spPr>
          <a:xfrm>
            <a:off x="4386283" y="2871043"/>
            <a:ext cx="2063948" cy="1911063"/>
          </a:xfrm>
          <a:prstGeom prst="rect">
            <a:avLst/>
          </a:prstGeom>
        </p:spPr>
      </p:pic>
      <p:pic>
        <p:nvPicPr>
          <p:cNvPr id="4" name="Picture 3">
            <a:extLst>
              <a:ext uri="{FF2B5EF4-FFF2-40B4-BE49-F238E27FC236}">
                <a16:creationId xmlns:a16="http://schemas.microsoft.com/office/drawing/2014/main" id="{62D87A5F-DE74-4974-80D5-342D2A98B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676" y="2940944"/>
            <a:ext cx="1364470" cy="1655762"/>
          </a:xfrm>
          <a:prstGeom prst="rect">
            <a:avLst/>
          </a:prstGeom>
        </p:spPr>
      </p:pic>
    </p:spTree>
    <p:extLst>
      <p:ext uri="{BB962C8B-B14F-4D97-AF65-F5344CB8AC3E}">
        <p14:creationId xmlns:p14="http://schemas.microsoft.com/office/powerpoint/2010/main" val="3942988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EFFORTS EFFORTS GOES GREEN</vt:lpstr>
      <vt:lpstr> </vt:lpstr>
      <vt:lpstr> </vt:lpstr>
      <vt:lpstr>-'EFFORTS Goes Green' Creative Europe network project aims at improving and intensifying the cooperation between its members in all European countries, in particular between the local and regional cultural authorities, owners and users of fortified heritage, and all other cultural actors and professionals working with fortified European heritage.   -The EGG project builds capacities, enhances cross-sector and cross-border cooperation and the exchange of experience on how to get the best out of this specific type of heritage and its social, cultural, economic, and environmental impact on the territory. Therefore ‘learning by sharing’ is the motto of the new collaborative digital platform FORTMEET, promoting active exchange and cooperation between the network members. In this platform project, fortified heritage’s shared environmental and societal solutions become the framework for -future European cooperation.   -Essential are also the Network Training Meetings based on three training modules (Climate actions / Energy efficiency, Green Tourism, Social Integration and Inclusiveness), the EFFORTS Fortified Heritage Impact Study and regional Network Outreach Meetings, with specific Peer Trainings, Green Innovation Awards.  Through the annual European-wide public event on its sites (European Fortress Summer Goes Green), the possibilities and achievements of integrating fortified heritage into climate action and the improvement of fortified sites' inclusiveness and accessibility for all, will be highlighted.   -A #photocontest is added for the larger public, encouraging youth participation. Finally, by means of the Charter on Green and Inclusive Fortification Sites, the EGG project will promote its networks' potential for a sustainable, culturally inclusive and safe Europe, demonstrating the solutions fortified heritage has to offer for the social, cultural and environmental challenges we face.</vt:lpstr>
      <vt:lpstr> </vt:lpstr>
      <vt:lpstr>3 Years leading into the next call 3 Themes : climate-energy / green tourism / social integration 3 Network Training Meetings :1 per theme, experiences / BP 3 Conferences  in 1 Platform ‘FORTMEET’ with 1 Green Innovation Award  leading to 1 Charter on Green and Inclusive Fortification Sites supported by : -European Fortress Summer goes Green -Fortified Heritage Impact Study ‘Green’ -New European Bauhaus Initiative actions -#photocontest</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EFFORTS Congress Zuiderwaterlinie-Liniemeeting</dc:title>
  <dc:creator>Ana Maria Bravo</dc:creator>
  <cp:lastModifiedBy>Ana Maria Bravo</cp:lastModifiedBy>
  <cp:revision>6</cp:revision>
  <dcterms:created xsi:type="dcterms:W3CDTF">2021-11-26T09:31:05Z</dcterms:created>
  <dcterms:modified xsi:type="dcterms:W3CDTF">2021-11-27T18:44:14Z</dcterms:modified>
</cp:coreProperties>
</file>