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  <p:sldMasterId id="2147483660" r:id="rId2"/>
    <p:sldMasterId id="2147483661" r:id="rId3"/>
    <p:sldMasterId id="2147483662" r:id="rId4"/>
    <p:sldMasterId id="2147483663" r:id="rId5"/>
  </p:sldMasterIdLst>
  <p:notesMasterIdLst>
    <p:notesMasterId r:id="rId14"/>
  </p:notesMasterIdLst>
  <p:sldIdLst>
    <p:sldId id="256" r:id="rId6"/>
    <p:sldId id="259" r:id="rId7"/>
    <p:sldId id="260" r:id="rId8"/>
    <p:sldId id="263" r:id="rId9"/>
    <p:sldId id="261" r:id="rId10"/>
    <p:sldId id="264" r:id="rId11"/>
    <p:sldId id="265" r:id="rId12"/>
    <p:sldId id="262" r:id="rId1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01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5AAC89-515E-F64B-9E27-1D12E2A46B82}" v="3" dt="2022-01-12T21:35:55.7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48"/>
  </p:normalViewPr>
  <p:slideViewPr>
    <p:cSldViewPr snapToGrid="0">
      <p:cViewPr varScale="1">
        <p:scale>
          <a:sx n="117" d="100"/>
          <a:sy n="117" d="100"/>
        </p:scale>
        <p:origin x="280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49053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44453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459750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621308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479158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97516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Impact"/>
              <a:buNone/>
              <a:defRPr sz="8000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 rtl="0">
              <a:spcBef>
                <a:spcPts val="560"/>
              </a:spcBef>
              <a:spcAft>
                <a:spcPts val="0"/>
              </a:spcAft>
              <a:buSzPts val="2800"/>
              <a:buNone/>
              <a:defRPr sz="2800">
                <a:solidFill>
                  <a:schemeClr val="dk2"/>
                </a:solidFill>
              </a:defRPr>
            </a:lvl1pPr>
            <a:lvl2pPr lvl="1" algn="ctr" rtl="0">
              <a:spcBef>
                <a:spcPts val="440"/>
              </a:spcBef>
              <a:spcAft>
                <a:spcPts val="0"/>
              </a:spcAft>
              <a:buSzPts val="2200"/>
              <a:buNone/>
              <a:defRPr>
                <a:solidFill>
                  <a:srgbClr val="888888"/>
                </a:solidFill>
              </a:defRPr>
            </a:lvl2pPr>
            <a:lvl3pPr lvl="2" algn="ctr" rtl="0">
              <a:spcBef>
                <a:spcPts val="400"/>
              </a:spcBef>
              <a:spcAft>
                <a:spcPts val="0"/>
              </a:spcAft>
              <a:buSzPts val="2000"/>
              <a:buNone/>
              <a:defRPr>
                <a:solidFill>
                  <a:srgbClr val="888888"/>
                </a:solidFill>
              </a:defRPr>
            </a:lvl3pPr>
            <a:lvl4pPr lvl="3" algn="ctr" rtl="0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4pPr>
            <a:lvl5pPr lvl="4" algn="ctr" rtl="0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5pPr>
            <a:lvl6pPr lvl="5" algn="ctr" rtl="0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6pPr>
            <a:lvl7pPr lvl="6" algn="ctr" rtl="0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7pPr>
            <a:lvl8pPr lvl="7" algn="ctr" rtl="0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8pPr>
            <a:lvl9pPr lvl="8" algn="ctr" rtl="0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dt" idx="10"/>
          </p:nvPr>
        </p:nvSpPr>
        <p:spPr>
          <a:xfrm>
            <a:off x="6248400" y="6208712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>
                <a:solidFill>
                  <a:srgbClr val="454545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ftr" idx="11"/>
          </p:nvPr>
        </p:nvSpPr>
        <p:spPr>
          <a:xfrm>
            <a:off x="762000" y="6208712"/>
            <a:ext cx="4873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7620000" y="5688012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6248400" y="6208712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>
                <a:solidFill>
                  <a:srgbClr val="454545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762000" y="6208712"/>
            <a:ext cx="4873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7620000" y="5688012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758952" y="4572000"/>
            <a:ext cx="67848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Impact"/>
              <a:buNone/>
              <a:defRPr sz="5400" b="0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>
            <a:spLocks noGrp="1"/>
          </p:cNvSpPr>
          <p:nvPr>
            <p:ph type="pic" idx="2"/>
          </p:nvPr>
        </p:nvSpPr>
        <p:spPr>
          <a:xfrm>
            <a:off x="777240" y="457200"/>
            <a:ext cx="7543800" cy="28956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None/>
              <a:defRPr sz="3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1"/>
          </p:nvPr>
        </p:nvSpPr>
        <p:spPr>
          <a:xfrm>
            <a:off x="850392" y="3505200"/>
            <a:ext cx="7391400" cy="8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spcBef>
                <a:spcPts val="360"/>
              </a:spcBef>
              <a:spcAft>
                <a:spcPts val="0"/>
              </a:spcAft>
              <a:buSzPts val="1800"/>
              <a:buNone/>
              <a:defRPr sz="1800"/>
            </a:lvl1pPr>
            <a:lvl2pPr marL="914400" lvl="1" indent="-228600" algn="l" rtl="0"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 rtl="0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 rtl="0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 rtl="0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 rtl="0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 rtl="0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 rtl="0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 rtl="0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dt" idx="10"/>
          </p:nvPr>
        </p:nvSpPr>
        <p:spPr>
          <a:xfrm>
            <a:off x="6248400" y="6208712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>
                <a:solidFill>
                  <a:srgbClr val="454545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ftr" idx="11"/>
          </p:nvPr>
        </p:nvSpPr>
        <p:spPr>
          <a:xfrm>
            <a:off x="762000" y="6208712"/>
            <a:ext cx="4873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sldNum" idx="12"/>
          </p:nvPr>
        </p:nvSpPr>
        <p:spPr>
          <a:xfrm>
            <a:off x="7620000" y="5688012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o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8"/>
          <p:cNvSpPr txBox="1">
            <a:spLocks noGrp="1"/>
          </p:cNvSpPr>
          <p:nvPr>
            <p:ph type="dt" idx="10"/>
          </p:nvPr>
        </p:nvSpPr>
        <p:spPr>
          <a:xfrm>
            <a:off x="6248400" y="6208712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>
                <a:solidFill>
                  <a:srgbClr val="454545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ftr" idx="11"/>
          </p:nvPr>
        </p:nvSpPr>
        <p:spPr>
          <a:xfrm>
            <a:off x="762000" y="6208712"/>
            <a:ext cx="4873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sldNum" idx="12"/>
          </p:nvPr>
        </p:nvSpPr>
        <p:spPr>
          <a:xfrm>
            <a:off x="7620000" y="5688012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6248400" y="6208712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>
                <a:solidFill>
                  <a:srgbClr val="454545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762000" y="6208712"/>
            <a:ext cx="4873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7620000" y="5688012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2" type="twoObj">
  <p:cSld name="TWO_OBJECTS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body" idx="1"/>
          </p:nvPr>
        </p:nvSpPr>
        <p:spPr>
          <a:xfrm>
            <a:off x="762000" y="609601"/>
            <a:ext cx="3657600" cy="376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406400" algn="l" rtl="0">
              <a:spcBef>
                <a:spcPts val="560"/>
              </a:spcBef>
              <a:spcAft>
                <a:spcPts val="0"/>
              </a:spcAft>
              <a:buSzPts val="2800"/>
              <a:buChar char="•"/>
              <a:defRPr sz="2800"/>
            </a:lvl1pPr>
            <a:lvl2pPr marL="914400" lvl="1" indent="-381000" algn="l" rtl="0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2pPr>
            <a:lvl3pPr marL="1371600" lvl="2" indent="-355600" algn="l" rtl="0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2"/>
          </p:nvPr>
        </p:nvSpPr>
        <p:spPr>
          <a:xfrm>
            <a:off x="4648200" y="609601"/>
            <a:ext cx="3657600" cy="376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406400" algn="l" rtl="0">
              <a:spcBef>
                <a:spcPts val="560"/>
              </a:spcBef>
              <a:spcAft>
                <a:spcPts val="0"/>
              </a:spcAft>
              <a:buSzPts val="2800"/>
              <a:buChar char="•"/>
              <a:defRPr sz="2800"/>
            </a:lvl1pPr>
            <a:lvl2pPr marL="914400" lvl="1" indent="-381000" algn="l" rtl="0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2pPr>
            <a:lvl3pPr marL="1371600" lvl="2" indent="-355600" algn="l" rtl="0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6248400" y="6208712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>
                <a:solidFill>
                  <a:srgbClr val="454545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762000" y="6208712"/>
            <a:ext cx="4873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7620000" y="5688012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Intestazione sezione" type="secHead">
  <p:cSld name="SECTION_HEADER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"/>
          <p:cNvSpPr txBox="1"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Impact"/>
              <a:buNone/>
              <a:defRPr sz="5400" b="0" cap="none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spcBef>
                <a:spcPts val="560"/>
              </a:spcBef>
              <a:spcAft>
                <a:spcPts val="0"/>
              </a:spcAft>
              <a:buSzPts val="2800"/>
              <a:buNone/>
              <a:defRPr sz="2800">
                <a:solidFill>
                  <a:schemeClr val="dk2"/>
                </a:solidFill>
              </a:defRPr>
            </a:lvl1pPr>
            <a:lvl2pPr marL="914400" lvl="1" indent="-228600" algn="l" rtl="0">
              <a:spcBef>
                <a:spcPts val="36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 rtl="0">
              <a:spcBef>
                <a:spcPts val="32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 rtl="0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 rtl="0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 rtl="0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 rtl="0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 rtl="0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 rtl="0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dt" idx="10"/>
          </p:nvPr>
        </p:nvSpPr>
        <p:spPr>
          <a:xfrm>
            <a:off x="6248400" y="6208712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>
                <a:solidFill>
                  <a:srgbClr val="454545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ftr" idx="11"/>
          </p:nvPr>
        </p:nvSpPr>
        <p:spPr>
          <a:xfrm>
            <a:off x="762000" y="6208712"/>
            <a:ext cx="4873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7620000" y="5688012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Impact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4"/>
          <p:cNvSpPr txBox="1">
            <a:spLocks noGrp="1"/>
          </p:cNvSpPr>
          <p:nvPr>
            <p:ph type="body" idx="1"/>
          </p:nvPr>
        </p:nvSpPr>
        <p:spPr>
          <a:xfrm>
            <a:off x="758952" y="609600"/>
            <a:ext cx="36576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spcBef>
                <a:spcPts val="560"/>
              </a:spcBef>
              <a:spcAft>
                <a:spcPts val="0"/>
              </a:spcAft>
              <a:buSzPts val="2800"/>
              <a:buNone/>
              <a:defRPr sz="2800" b="0">
                <a:latin typeface="Impact"/>
                <a:ea typeface="Impact"/>
                <a:cs typeface="Impact"/>
                <a:sym typeface="Impact"/>
              </a:defRPr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 rtl="0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 rtl="0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 rtl="0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 rtl="0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body" idx="2"/>
          </p:nvPr>
        </p:nvSpPr>
        <p:spPr>
          <a:xfrm>
            <a:off x="758952" y="1329264"/>
            <a:ext cx="3657600" cy="30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marL="1828800" lvl="3" indent="-330200" algn="l" rtl="0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marL="2286000" lvl="4" indent="-330200" algn="l" rtl="0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marL="2743200" lvl="5" indent="-330200" algn="l" rtl="0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marL="3200400" lvl="6" indent="-330200" algn="l" rtl="0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marL="3657600" lvl="7" indent="-330200" algn="l" rtl="0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marL="4114800" lvl="8" indent="-330200" algn="l" rtl="0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96" name="Google Shape;96;p14"/>
          <p:cNvSpPr txBox="1">
            <a:spLocks noGrp="1"/>
          </p:cNvSpPr>
          <p:nvPr>
            <p:ph type="body" idx="3"/>
          </p:nvPr>
        </p:nvSpPr>
        <p:spPr>
          <a:xfrm>
            <a:off x="4645152" y="609600"/>
            <a:ext cx="36576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spcBef>
                <a:spcPts val="560"/>
              </a:spcBef>
              <a:spcAft>
                <a:spcPts val="0"/>
              </a:spcAft>
              <a:buSzPts val="2800"/>
              <a:buNone/>
              <a:defRPr sz="2800" b="0">
                <a:latin typeface="Impact"/>
                <a:ea typeface="Impact"/>
                <a:cs typeface="Impact"/>
                <a:sym typeface="Impact"/>
              </a:defRPr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 rtl="0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 rtl="0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 rtl="0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 rtl="0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97" name="Google Shape;97;p14"/>
          <p:cNvSpPr txBox="1">
            <a:spLocks noGrp="1"/>
          </p:cNvSpPr>
          <p:nvPr>
            <p:ph type="body" idx="4"/>
          </p:nvPr>
        </p:nvSpPr>
        <p:spPr>
          <a:xfrm>
            <a:off x="4645152" y="1329264"/>
            <a:ext cx="3657600" cy="30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marL="1828800" lvl="3" indent="-330200" algn="l" rtl="0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marL="2286000" lvl="4" indent="-330200" algn="l" rtl="0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marL="2743200" lvl="5" indent="-330200" algn="l" rtl="0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marL="3200400" lvl="6" indent="-330200" algn="l" rtl="0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marL="3657600" lvl="7" indent="-330200" algn="l" rtl="0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marL="4114800" lvl="8" indent="-330200" algn="l" rtl="0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98" name="Google Shape;98;p14"/>
          <p:cNvSpPr txBox="1">
            <a:spLocks noGrp="1"/>
          </p:cNvSpPr>
          <p:nvPr>
            <p:ph type="dt" idx="10"/>
          </p:nvPr>
        </p:nvSpPr>
        <p:spPr>
          <a:xfrm>
            <a:off x="6248400" y="6208712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>
                <a:solidFill>
                  <a:srgbClr val="454545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4"/>
          <p:cNvSpPr txBox="1">
            <a:spLocks noGrp="1"/>
          </p:cNvSpPr>
          <p:nvPr>
            <p:ph type="ftr" idx="11"/>
          </p:nvPr>
        </p:nvSpPr>
        <p:spPr>
          <a:xfrm>
            <a:off x="762000" y="6208712"/>
            <a:ext cx="4873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14"/>
          <p:cNvSpPr txBox="1">
            <a:spLocks noGrp="1"/>
          </p:cNvSpPr>
          <p:nvPr>
            <p:ph type="sldNum" idx="12"/>
          </p:nvPr>
        </p:nvSpPr>
        <p:spPr>
          <a:xfrm>
            <a:off x="7620000" y="5688012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762000" y="4572000"/>
            <a:ext cx="67848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Impact"/>
              <a:buNone/>
              <a:defRPr sz="5400" b="0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3710866" y="457200"/>
            <a:ext cx="45948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68300" algn="l" rtl="0">
              <a:spcBef>
                <a:spcPts val="440"/>
              </a:spcBef>
              <a:spcAft>
                <a:spcPts val="0"/>
              </a:spcAft>
              <a:buSzPts val="2200"/>
              <a:buChar char="•"/>
              <a:defRPr sz="2200"/>
            </a:lvl2pPr>
            <a:lvl3pPr marL="1371600" lvl="2" indent="-355600" algn="l" rtl="0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marL="2743200" lvl="5" indent="-355600" algn="l" rtl="0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6pPr>
            <a:lvl7pPr marL="3200400" lvl="6" indent="-355600" algn="l" rtl="0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7pPr>
            <a:lvl8pPr marL="3657600" lvl="7" indent="-355600" algn="l" rtl="0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8pPr>
            <a:lvl9pPr marL="4114800" lvl="8" indent="-355600" algn="l" rtl="0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13" name="Google Shape;113;p16"/>
          <p:cNvSpPr txBox="1">
            <a:spLocks noGrp="1"/>
          </p:cNvSpPr>
          <p:nvPr>
            <p:ph type="body" idx="2"/>
          </p:nvPr>
        </p:nvSpPr>
        <p:spPr>
          <a:xfrm>
            <a:off x="762001" y="457200"/>
            <a:ext cx="26736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 rtl="0">
              <a:spcBef>
                <a:spcPts val="420"/>
              </a:spcBef>
              <a:spcAft>
                <a:spcPts val="0"/>
              </a:spcAft>
              <a:buSzPts val="2100"/>
              <a:buNone/>
              <a:defRPr sz="2100">
                <a:solidFill>
                  <a:schemeClr val="dk2"/>
                </a:solidFill>
              </a:defRPr>
            </a:lvl1pPr>
            <a:lvl2pPr marL="914400" lvl="1" indent="-228600" algn="l" rtl="0"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 rtl="0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 rtl="0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 rtl="0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 rtl="0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 rtl="0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 rtl="0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 rtl="0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14" name="Google Shape;114;p16"/>
          <p:cNvSpPr txBox="1">
            <a:spLocks noGrp="1"/>
          </p:cNvSpPr>
          <p:nvPr>
            <p:ph type="dt" idx="10"/>
          </p:nvPr>
        </p:nvSpPr>
        <p:spPr>
          <a:xfrm>
            <a:off x="6248400" y="6208712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>
                <a:solidFill>
                  <a:srgbClr val="454545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16"/>
          <p:cNvSpPr txBox="1">
            <a:spLocks noGrp="1"/>
          </p:cNvSpPr>
          <p:nvPr>
            <p:ph type="ftr" idx="11"/>
          </p:nvPr>
        </p:nvSpPr>
        <p:spPr>
          <a:xfrm>
            <a:off x="762000" y="6208712"/>
            <a:ext cx="4873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16"/>
          <p:cNvSpPr txBox="1">
            <a:spLocks noGrp="1"/>
          </p:cNvSpPr>
          <p:nvPr>
            <p:ph type="sldNum" idx="12"/>
          </p:nvPr>
        </p:nvSpPr>
        <p:spPr>
          <a:xfrm>
            <a:off x="7620000" y="5688012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/>
        </p:nvSpPr>
        <p:spPr>
          <a:xfrm>
            <a:off x="777875" y="0"/>
            <a:ext cx="7543800" cy="304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Google Shape;7;p1"/>
          <p:cNvSpPr txBox="1"/>
          <p:nvPr/>
        </p:nvSpPr>
        <p:spPr>
          <a:xfrm>
            <a:off x="777875" y="6172200"/>
            <a:ext cx="7543800" cy="27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Google Shape;8;p1"/>
          <p:cNvSpPr txBox="1"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Impact"/>
              <a:buNone/>
              <a:defRPr sz="5400" b="0" i="0" u="none" strike="noStrike" cap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68300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dt" idx="10"/>
          </p:nvPr>
        </p:nvSpPr>
        <p:spPr>
          <a:xfrm>
            <a:off x="6248400" y="6208712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>
                <a:solidFill>
                  <a:srgbClr val="45454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ftr" idx="11"/>
          </p:nvPr>
        </p:nvSpPr>
        <p:spPr>
          <a:xfrm>
            <a:off x="762000" y="6208712"/>
            <a:ext cx="4873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7620000" y="5688012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7">
            <a:alphaModFix/>
          </a:blip>
          <a:stretch>
            <a:fillRect/>
          </a:stretch>
        </a:blip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Impact"/>
              <a:buNone/>
              <a:defRPr sz="5400" b="0" i="0" u="none" strike="noStrike" cap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68300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dt" idx="10"/>
          </p:nvPr>
        </p:nvSpPr>
        <p:spPr>
          <a:xfrm>
            <a:off x="6248400" y="6208712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>
                <a:solidFill>
                  <a:srgbClr val="45454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ftr" idx="11"/>
          </p:nvPr>
        </p:nvSpPr>
        <p:spPr>
          <a:xfrm>
            <a:off x="762000" y="6208712"/>
            <a:ext cx="4873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7620000" y="5688012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3"/>
          <p:cNvSpPr txBox="1"/>
          <p:nvPr/>
        </p:nvSpPr>
        <p:spPr>
          <a:xfrm>
            <a:off x="777875" y="0"/>
            <a:ext cx="7543800" cy="381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" name="Google Shape;26;p3"/>
          <p:cNvSpPr txBox="1"/>
          <p:nvPr/>
        </p:nvSpPr>
        <p:spPr>
          <a:xfrm>
            <a:off x="777875" y="6172200"/>
            <a:ext cx="7543800" cy="27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/>
        </p:nvSpPr>
        <p:spPr>
          <a:xfrm>
            <a:off x="777875" y="0"/>
            <a:ext cx="7543800" cy="304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0" name="Google Shape;70;p11"/>
          <p:cNvSpPr txBox="1"/>
          <p:nvPr/>
        </p:nvSpPr>
        <p:spPr>
          <a:xfrm>
            <a:off x="777875" y="6172200"/>
            <a:ext cx="7543800" cy="27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1" name="Google Shape;71;p11"/>
          <p:cNvSpPr txBox="1"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Impact"/>
              <a:buNone/>
              <a:defRPr sz="5400" b="0" i="0" u="none" strike="noStrike" cap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68300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dt" idx="10"/>
          </p:nvPr>
        </p:nvSpPr>
        <p:spPr>
          <a:xfrm>
            <a:off x="6248400" y="6208712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>
                <a:solidFill>
                  <a:srgbClr val="45454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ftr" idx="11"/>
          </p:nvPr>
        </p:nvSpPr>
        <p:spPr>
          <a:xfrm>
            <a:off x="762000" y="6208712"/>
            <a:ext cx="4873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sldNum" idx="12"/>
          </p:nvPr>
        </p:nvSpPr>
        <p:spPr>
          <a:xfrm>
            <a:off x="7620000" y="5688012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6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/>
          <p:nvPr/>
        </p:nvSpPr>
        <p:spPr>
          <a:xfrm>
            <a:off x="777875" y="0"/>
            <a:ext cx="7543800" cy="381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4" name="Google Shape;84;p13"/>
          <p:cNvSpPr txBox="1"/>
          <p:nvPr/>
        </p:nvSpPr>
        <p:spPr>
          <a:xfrm>
            <a:off x="777875" y="6172200"/>
            <a:ext cx="7543800" cy="27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85" name="Google Shape;85;p13"/>
          <p:cNvCxnSpPr/>
          <p:nvPr/>
        </p:nvCxnSpPr>
        <p:spPr>
          <a:xfrm>
            <a:off x="758825" y="1249362"/>
            <a:ext cx="3657600" cy="1500"/>
          </a:xfrm>
          <a:prstGeom prst="straightConnector1">
            <a:avLst/>
          </a:prstGeom>
          <a:noFill/>
          <a:ln w="15875" cap="flat" cmpd="sng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86" name="Google Shape;86;p13"/>
          <p:cNvCxnSpPr/>
          <p:nvPr/>
        </p:nvCxnSpPr>
        <p:spPr>
          <a:xfrm>
            <a:off x="4645025" y="1249362"/>
            <a:ext cx="3657600" cy="1500"/>
          </a:xfrm>
          <a:prstGeom prst="straightConnector1">
            <a:avLst/>
          </a:prstGeom>
          <a:noFill/>
          <a:ln w="15875" cap="flat" cmpd="sng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87" name="Google Shape;87;p13"/>
          <p:cNvSpPr txBox="1"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Impact"/>
              <a:buNone/>
              <a:defRPr sz="5400" b="0" i="0" u="none" strike="noStrike" cap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8" name="Google Shape;88;p13"/>
          <p:cNvSpPr txBox="1"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68300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dt" idx="10"/>
          </p:nvPr>
        </p:nvSpPr>
        <p:spPr>
          <a:xfrm>
            <a:off x="6248400" y="6208712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>
                <a:solidFill>
                  <a:srgbClr val="45454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ftr" idx="11"/>
          </p:nvPr>
        </p:nvSpPr>
        <p:spPr>
          <a:xfrm>
            <a:off x="762000" y="6208712"/>
            <a:ext cx="4873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1" name="Google Shape;91;p13"/>
          <p:cNvSpPr txBox="1">
            <a:spLocks noGrp="1"/>
          </p:cNvSpPr>
          <p:nvPr>
            <p:ph type="sldNum" idx="12"/>
          </p:nvPr>
        </p:nvSpPr>
        <p:spPr>
          <a:xfrm>
            <a:off x="7620000" y="5688012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 txBox="1"/>
          <p:nvPr/>
        </p:nvSpPr>
        <p:spPr>
          <a:xfrm>
            <a:off x="777875" y="0"/>
            <a:ext cx="7543800" cy="381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3" name="Google Shape;103;p15"/>
          <p:cNvSpPr txBox="1"/>
          <p:nvPr/>
        </p:nvSpPr>
        <p:spPr>
          <a:xfrm>
            <a:off x="777875" y="6172200"/>
            <a:ext cx="7543800" cy="27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04" name="Google Shape;104;p15"/>
          <p:cNvCxnSpPr/>
          <p:nvPr/>
        </p:nvCxnSpPr>
        <p:spPr>
          <a:xfrm rot="5400000">
            <a:off x="1677236" y="2515437"/>
            <a:ext cx="3810000" cy="1500"/>
          </a:xfrm>
          <a:prstGeom prst="straightConnector1">
            <a:avLst/>
          </a:prstGeom>
          <a:noFill/>
          <a:ln w="15875" cap="flat" cmpd="sng">
            <a:solidFill>
              <a:srgbClr val="989898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105" name="Google Shape;105;p15"/>
          <p:cNvSpPr txBox="1"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Impact"/>
              <a:buNone/>
              <a:defRPr sz="5400" b="0" i="0" u="none" strike="noStrike" cap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06" name="Google Shape;106;p15"/>
          <p:cNvSpPr txBox="1"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68300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07" name="Google Shape;107;p15"/>
          <p:cNvSpPr txBox="1">
            <a:spLocks noGrp="1"/>
          </p:cNvSpPr>
          <p:nvPr>
            <p:ph type="dt" idx="10"/>
          </p:nvPr>
        </p:nvSpPr>
        <p:spPr>
          <a:xfrm>
            <a:off x="6248400" y="6208712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>
                <a:solidFill>
                  <a:srgbClr val="45454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08" name="Google Shape;108;p15"/>
          <p:cNvSpPr txBox="1">
            <a:spLocks noGrp="1"/>
          </p:cNvSpPr>
          <p:nvPr>
            <p:ph type="ftr" idx="11"/>
          </p:nvPr>
        </p:nvSpPr>
        <p:spPr>
          <a:xfrm>
            <a:off x="762000" y="6208712"/>
            <a:ext cx="4873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09" name="Google Shape;109;p15"/>
          <p:cNvSpPr txBox="1">
            <a:spLocks noGrp="1"/>
          </p:cNvSpPr>
          <p:nvPr>
            <p:ph type="sldNum" idx="12"/>
          </p:nvPr>
        </p:nvSpPr>
        <p:spPr>
          <a:xfrm>
            <a:off x="7620000" y="5688012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Impact"/>
              <a:buNone/>
              <a:defRPr sz="2400" b="0" i="0" u="none">
                <a:solidFill>
                  <a:srgbClr val="262626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7"/>
          <p:cNvSpPr txBox="1">
            <a:spLocks noGrp="1"/>
          </p:cNvSpPr>
          <p:nvPr>
            <p:ph type="ctrTitle"/>
          </p:nvPr>
        </p:nvSpPr>
        <p:spPr>
          <a:xfrm>
            <a:off x="800100" y="3178629"/>
            <a:ext cx="7543800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 algn="ctr">
              <a:buSzPts val="6000"/>
            </a:pPr>
            <a:r>
              <a:rPr lang="en-GB" sz="4400" b="1" dirty="0">
                <a:latin typeface="Avenir Heavy" panose="02000503020000020003" pitchFamily="2" charset="0"/>
              </a:rPr>
              <a:t>Getting to a New European Bauhaus Initiative.</a:t>
            </a:r>
            <a:br>
              <a:rPr lang="en-GB" sz="4400" b="1" dirty="0">
                <a:latin typeface="Avenir Heavy" panose="02000503020000020003" pitchFamily="2" charset="0"/>
              </a:rPr>
            </a:br>
            <a:r>
              <a:rPr lang="en-GB" sz="4400" b="1" dirty="0">
                <a:latin typeface="Avenir Heavy" panose="02000503020000020003" pitchFamily="2" charset="0"/>
              </a:rPr>
              <a:t>A smart, green and blue fortification heritage policy</a:t>
            </a:r>
            <a:endParaRPr sz="6000" b="1" dirty="0">
              <a:latin typeface="Avenir Heavy" panose="02000503020000020003" pitchFamily="2" charset="0"/>
              <a:cs typeface="Arial" panose="020B0604020202020204" pitchFamily="34" charset="0"/>
            </a:endParaRPr>
          </a:p>
        </p:txBody>
      </p:sp>
      <p:pic>
        <p:nvPicPr>
          <p:cNvPr id="123" name="Google Shape;123;p17" descr="CF logo neg vert Whit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38200" y="53975"/>
            <a:ext cx="1697037" cy="215582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75877BAD-F353-DC45-B1C2-3BC2B9CFD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37857" y="1300617"/>
            <a:ext cx="3222171" cy="560841"/>
          </a:xfrm>
        </p:spPr>
        <p:txBody>
          <a:bodyPr>
            <a:normAutofit lnSpcReduction="10000"/>
          </a:bodyPr>
          <a:lstStyle/>
          <a:p>
            <a:r>
              <a:rPr lang="en-GB" dirty="0">
                <a:solidFill>
                  <a:schemeClr val="bg1">
                    <a:lumMod val="95000"/>
                  </a:schemeClr>
                </a:solidFill>
                <a:latin typeface="Avenir Medium" panose="02000503020000020003" pitchFamily="2" charset="0"/>
              </a:rPr>
              <a:t>Fabrizio Panozzo</a:t>
            </a:r>
            <a:endParaRPr lang="en-IT" dirty="0">
              <a:solidFill>
                <a:schemeClr val="bg1">
                  <a:lumMod val="95000"/>
                </a:schemeClr>
              </a:solidFill>
              <a:latin typeface="Avenir Medium" panose="02000503020000020003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0"/>
          <p:cNvSpPr txBox="1">
            <a:spLocks noGrp="1"/>
          </p:cNvSpPr>
          <p:nvPr>
            <p:ph type="title"/>
          </p:nvPr>
        </p:nvSpPr>
        <p:spPr>
          <a:xfrm>
            <a:off x="762000" y="598714"/>
            <a:ext cx="7543800" cy="6313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Helvetica Neue"/>
              <a:buNone/>
            </a:pPr>
            <a:r>
              <a:rPr lang="en-GB" sz="4000" dirty="0">
                <a:latin typeface="Avenir Medium" panose="02000503020000020003" pitchFamily="2" charset="0"/>
                <a:ea typeface="Helvetica Neue"/>
                <a:cs typeface="Arial" panose="020B0604020202020204" pitchFamily="34" charset="0"/>
                <a:sym typeface="Helvetica Neue"/>
              </a:rPr>
              <a:t>The (magic) keywords</a:t>
            </a:r>
            <a:endParaRPr lang="en-GB" sz="4000" dirty="0">
              <a:latin typeface="Avenir Medium" panose="02000503020000020003" pitchFamily="2" charset="0"/>
              <a:cs typeface="Arial" panose="020B0604020202020204" pitchFamily="34" charset="0"/>
            </a:endParaRPr>
          </a:p>
        </p:txBody>
      </p:sp>
      <p:sp>
        <p:nvSpPr>
          <p:cNvPr id="149" name="Google Shape;149;p20"/>
          <p:cNvSpPr txBox="1">
            <a:spLocks noGrp="1"/>
          </p:cNvSpPr>
          <p:nvPr>
            <p:ph type="body" idx="1"/>
          </p:nvPr>
        </p:nvSpPr>
        <p:spPr>
          <a:xfrm>
            <a:off x="762000" y="1317171"/>
            <a:ext cx="7543800" cy="46264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-273050">
              <a:spcBef>
                <a:spcPts val="600"/>
              </a:spcBef>
              <a:spcAft>
                <a:spcPts val="600"/>
              </a:spcAft>
              <a:buSzPts val="3000"/>
            </a:pPr>
            <a:r>
              <a:rPr lang="en-GB" sz="3200" b="1" dirty="0">
                <a:latin typeface="Avenir Book" panose="02000503020000020003" pitchFamily="2" charset="0"/>
                <a:ea typeface="Helvetica Neue Light"/>
                <a:cs typeface="Arial" panose="020B0604020202020204" pitchFamily="34" charset="0"/>
                <a:sym typeface="Helvetica Neue Light"/>
              </a:rPr>
              <a:t>Beautiful</a:t>
            </a:r>
          </a:p>
          <a:p>
            <a:pPr marL="0" lvl="0" indent="-273050">
              <a:spcBef>
                <a:spcPts val="600"/>
              </a:spcBef>
              <a:spcAft>
                <a:spcPts val="600"/>
              </a:spcAft>
              <a:buSzPts val="3000"/>
            </a:pPr>
            <a:r>
              <a:rPr lang="en-GB" sz="3200" b="1" dirty="0">
                <a:latin typeface="Avenir Book" panose="02000503020000020003" pitchFamily="2" charset="0"/>
                <a:ea typeface="Helvetica Neue Light"/>
                <a:cs typeface="Arial" panose="020B0604020202020204" pitchFamily="34" charset="0"/>
                <a:sym typeface="Helvetica Neue Light"/>
              </a:rPr>
              <a:t>Sustainable</a:t>
            </a:r>
          </a:p>
          <a:p>
            <a:pPr marL="0" lvl="0" indent="-273050">
              <a:spcBef>
                <a:spcPts val="600"/>
              </a:spcBef>
              <a:spcAft>
                <a:spcPts val="600"/>
              </a:spcAft>
              <a:buSzPts val="3000"/>
            </a:pPr>
            <a:r>
              <a:rPr lang="en-GB" sz="3200" b="1" dirty="0">
                <a:latin typeface="Avenir Book" panose="02000503020000020003" pitchFamily="2" charset="0"/>
                <a:ea typeface="Helvetica Neue Light"/>
                <a:cs typeface="Arial" panose="020B0604020202020204" pitchFamily="34" charset="0"/>
                <a:sym typeface="Helvetica Neue Light"/>
              </a:rPr>
              <a:t>Together</a:t>
            </a:r>
          </a:p>
          <a:p>
            <a:pPr marL="0" lvl="0" indent="-273050">
              <a:spcBef>
                <a:spcPts val="600"/>
              </a:spcBef>
              <a:spcAft>
                <a:spcPts val="600"/>
              </a:spcAft>
              <a:buSzPts val="3000"/>
            </a:pPr>
            <a:endParaRPr lang="en-GB" sz="3200" dirty="0">
              <a:latin typeface="Avenir Book" panose="02000503020000020003" pitchFamily="2" charset="0"/>
              <a:ea typeface="Helvetica Neue Light"/>
              <a:cs typeface="Arial" panose="020B0604020202020204" pitchFamily="34" charset="0"/>
              <a:sym typeface="Helvetica Neue Light"/>
            </a:endParaRPr>
          </a:p>
          <a:p>
            <a:pPr marL="0" lvl="0" indent="-273050">
              <a:spcBef>
                <a:spcPts val="600"/>
              </a:spcBef>
              <a:spcAft>
                <a:spcPts val="600"/>
              </a:spcAft>
              <a:buSzPts val="3000"/>
            </a:pPr>
            <a:r>
              <a:rPr lang="en-GB" sz="3200" dirty="0">
                <a:latin typeface="Avenir Book" panose="02000503020000020003" pitchFamily="2" charset="0"/>
                <a:ea typeface="Helvetica Neue Light"/>
                <a:cs typeface="Arial" panose="020B0604020202020204" pitchFamily="34" charset="0"/>
                <a:sym typeface="Helvetica Neue Light"/>
              </a:rPr>
              <a:t>Fascinating but vague </a:t>
            </a:r>
          </a:p>
          <a:p>
            <a:pPr marL="0" lvl="0" indent="-273050">
              <a:spcBef>
                <a:spcPts val="600"/>
              </a:spcBef>
              <a:spcAft>
                <a:spcPts val="600"/>
              </a:spcAft>
              <a:buSzPts val="3000"/>
            </a:pPr>
            <a:r>
              <a:rPr lang="en-GB" sz="3200" dirty="0">
                <a:latin typeface="Avenir Book" panose="02000503020000020003" pitchFamily="2" charset="0"/>
                <a:ea typeface="Helvetica Neue Light"/>
                <a:cs typeface="Arial" panose="020B0604020202020204" pitchFamily="34" charset="0"/>
                <a:sym typeface="Helvetica Neue Light"/>
              </a:rPr>
              <a:t>Need for a pragmatic approach</a:t>
            </a:r>
          </a:p>
          <a:p>
            <a:pPr marL="0" lvl="0" indent="-273050">
              <a:spcBef>
                <a:spcPts val="600"/>
              </a:spcBef>
              <a:spcAft>
                <a:spcPts val="600"/>
              </a:spcAft>
              <a:buSzPts val="3000"/>
            </a:pPr>
            <a:r>
              <a:rPr lang="en-GB" sz="3200" dirty="0">
                <a:latin typeface="Avenir Book" panose="02000503020000020003" pitchFamily="2" charset="0"/>
                <a:ea typeface="Helvetica Neue Light"/>
                <a:cs typeface="Arial" panose="020B0604020202020204" pitchFamily="34" charset="0"/>
                <a:sym typeface="Helvetica Neue Light"/>
              </a:rPr>
              <a:t>Is there a role for fortified heritage? </a:t>
            </a:r>
          </a:p>
        </p:txBody>
      </p:sp>
      <p:sp>
        <p:nvSpPr>
          <p:cNvPr id="151" name="Google Shape;151;p20"/>
          <p:cNvSpPr txBox="1"/>
          <p:nvPr/>
        </p:nvSpPr>
        <p:spPr>
          <a:xfrm>
            <a:off x="4572000" y="40369"/>
            <a:ext cx="37339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Helvetica Neue Light"/>
              <a:buNone/>
            </a:pPr>
            <a:r>
              <a:rPr lang="en-US" sz="1400" b="0" i="0" u="none" dirty="0">
                <a:solidFill>
                  <a:schemeClr val="lt1"/>
                </a:solidFill>
                <a:latin typeface="Avenir Book" panose="02000503020000020003" pitchFamily="2" charset="0"/>
                <a:ea typeface="Helvetica Neue Light"/>
                <a:cs typeface="Helvetica Neue Light"/>
                <a:sym typeface="Helvetica Neue Light"/>
              </a:rPr>
              <a:t>Fortifications &amp; the New European Bauhaus</a:t>
            </a:r>
            <a:endParaRPr dirty="0">
              <a:latin typeface="Avenir Book" panose="02000503020000020003" pitchFamily="2" charset="0"/>
            </a:endParaRPr>
          </a:p>
        </p:txBody>
      </p:sp>
      <p:sp>
        <p:nvSpPr>
          <p:cNvPr id="152" name="Google Shape;152;p20"/>
          <p:cNvSpPr txBox="1"/>
          <p:nvPr/>
        </p:nvSpPr>
        <p:spPr>
          <a:xfrm>
            <a:off x="762000" y="32658"/>
            <a:ext cx="22353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Helvetica Neue Light"/>
              <a:buNone/>
            </a:pPr>
            <a:r>
              <a:rPr lang="en-US" dirty="0">
                <a:solidFill>
                  <a:schemeClr val="lt1"/>
                </a:solidFill>
                <a:latin typeface="Avenir Book" panose="02000503020000020003" pitchFamily="2" charset="0"/>
                <a:ea typeface="Helvetica Neue Light"/>
                <a:cs typeface="Helvetica Neue Light"/>
                <a:sym typeface="Helvetica Neue Light"/>
              </a:rPr>
              <a:t>Fabrizio Panozzo	</a:t>
            </a:r>
            <a:endParaRPr lang="en-US" sz="1400" b="0" i="0" u="none" dirty="0">
              <a:solidFill>
                <a:schemeClr val="lt1"/>
              </a:solidFill>
              <a:latin typeface="Avenir Book" panose="02000503020000020003" pitchFamily="2" charset="0"/>
              <a:ea typeface="Helvetica Neue Light"/>
              <a:cs typeface="Helvetica Neue Light"/>
              <a:sym typeface="Helvetica Neue Ligh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0"/>
          <p:cNvSpPr txBox="1">
            <a:spLocks noGrp="1"/>
          </p:cNvSpPr>
          <p:nvPr>
            <p:ph type="title"/>
          </p:nvPr>
        </p:nvSpPr>
        <p:spPr>
          <a:xfrm>
            <a:off x="762000" y="598714"/>
            <a:ext cx="7543800" cy="6313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Helvetica Neue"/>
              <a:buNone/>
            </a:pPr>
            <a:r>
              <a:rPr lang="en-GB" sz="4000" dirty="0">
                <a:latin typeface="Avenir Medium" panose="02000503020000020003" pitchFamily="2" charset="0"/>
                <a:ea typeface="Helvetica Neue"/>
                <a:cs typeface="Arial" panose="020B0604020202020204" pitchFamily="34" charset="0"/>
                <a:sym typeface="Helvetica Neue"/>
              </a:rPr>
              <a:t>Opportunities and challenges</a:t>
            </a:r>
            <a:endParaRPr lang="en-GB" sz="4000" dirty="0">
              <a:latin typeface="Avenir Medium" panose="02000503020000020003" pitchFamily="2" charset="0"/>
              <a:cs typeface="Arial" panose="020B0604020202020204" pitchFamily="34" charset="0"/>
            </a:endParaRPr>
          </a:p>
        </p:txBody>
      </p:sp>
      <p:sp>
        <p:nvSpPr>
          <p:cNvPr id="149" name="Google Shape;149;p20"/>
          <p:cNvSpPr txBox="1">
            <a:spLocks noGrp="1"/>
          </p:cNvSpPr>
          <p:nvPr>
            <p:ph type="body" idx="1"/>
          </p:nvPr>
        </p:nvSpPr>
        <p:spPr>
          <a:xfrm>
            <a:off x="762000" y="1317171"/>
            <a:ext cx="7543800" cy="46264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-273050">
              <a:spcBef>
                <a:spcPts val="600"/>
              </a:spcBef>
              <a:spcAft>
                <a:spcPts val="600"/>
              </a:spcAft>
              <a:buSzPts val="3000"/>
            </a:pPr>
            <a:r>
              <a:rPr lang="en-GB" sz="3200" dirty="0">
                <a:latin typeface="Avenir Book" panose="02000503020000020003" pitchFamily="2" charset="0"/>
                <a:ea typeface="Helvetica Neue Light"/>
                <a:cs typeface="Arial" panose="020B0604020202020204" pitchFamily="34" charset="0"/>
                <a:sym typeface="Helvetica Neue Light"/>
              </a:rPr>
              <a:t>The are new opportunities for fortified heritage in the combination of beauty, cohesion and sustainability;</a:t>
            </a:r>
          </a:p>
          <a:p>
            <a:pPr marL="0" lvl="0" indent="-273050">
              <a:spcBef>
                <a:spcPts val="600"/>
              </a:spcBef>
              <a:spcAft>
                <a:spcPts val="600"/>
              </a:spcAft>
              <a:buSzPts val="3000"/>
            </a:pPr>
            <a:r>
              <a:rPr lang="en-GB" sz="3200" dirty="0">
                <a:latin typeface="Avenir Book" panose="02000503020000020003" pitchFamily="2" charset="0"/>
                <a:ea typeface="Helvetica Neue Light"/>
                <a:cs typeface="Arial" panose="020B0604020202020204" pitchFamily="34" charset="0"/>
                <a:sym typeface="Helvetica Neue Light"/>
              </a:rPr>
              <a:t>But also the risks of a rhetorical recombination of words to repackage projects in a more fashionable design;</a:t>
            </a:r>
          </a:p>
          <a:p>
            <a:pPr marL="0" lvl="0" indent="-273050">
              <a:spcBef>
                <a:spcPts val="600"/>
              </a:spcBef>
              <a:spcAft>
                <a:spcPts val="600"/>
              </a:spcAft>
              <a:buSzPts val="3000"/>
            </a:pPr>
            <a:r>
              <a:rPr lang="en-GB" sz="3200" dirty="0">
                <a:latin typeface="Avenir Book" panose="02000503020000020003" pitchFamily="2" charset="0"/>
                <a:ea typeface="Helvetica Neue Light"/>
                <a:cs typeface="Arial" panose="020B0604020202020204" pitchFamily="34" charset="0"/>
                <a:sym typeface="Helvetica Neue Light"/>
              </a:rPr>
              <a:t>The challenge is the one of using the NEB to rethink the role of fortified heritage</a:t>
            </a:r>
          </a:p>
        </p:txBody>
      </p:sp>
      <p:sp>
        <p:nvSpPr>
          <p:cNvPr id="151" name="Google Shape;151;p20"/>
          <p:cNvSpPr txBox="1"/>
          <p:nvPr/>
        </p:nvSpPr>
        <p:spPr>
          <a:xfrm>
            <a:off x="4572000" y="-3175"/>
            <a:ext cx="37339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Helvetica Neue Light"/>
              <a:buNone/>
            </a:pPr>
            <a:r>
              <a:rPr lang="en-US" sz="1400" b="0" i="0" u="none" dirty="0">
                <a:solidFill>
                  <a:schemeClr val="lt1"/>
                </a:solidFill>
                <a:latin typeface="Avenir Book" panose="02000503020000020003" pitchFamily="2" charset="0"/>
                <a:ea typeface="Helvetica Neue Light"/>
                <a:cs typeface="Helvetica Neue Light"/>
                <a:sym typeface="Helvetica Neue Light"/>
              </a:rPr>
              <a:t>Fortifications &amp; the New European Bauhaus</a:t>
            </a:r>
            <a:endParaRPr dirty="0">
              <a:latin typeface="Avenir Book" panose="02000503020000020003" pitchFamily="2" charset="0"/>
            </a:endParaRPr>
          </a:p>
        </p:txBody>
      </p:sp>
      <p:sp>
        <p:nvSpPr>
          <p:cNvPr id="152" name="Google Shape;152;p20"/>
          <p:cNvSpPr txBox="1"/>
          <p:nvPr/>
        </p:nvSpPr>
        <p:spPr>
          <a:xfrm>
            <a:off x="762000" y="0"/>
            <a:ext cx="22353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Helvetica Neue Light"/>
              <a:buNone/>
            </a:pPr>
            <a:r>
              <a:rPr lang="en-US" dirty="0">
                <a:solidFill>
                  <a:schemeClr val="lt1"/>
                </a:solidFill>
                <a:latin typeface="Avenir Book" panose="02000503020000020003" pitchFamily="2" charset="0"/>
                <a:ea typeface="Helvetica Neue Light"/>
                <a:cs typeface="Helvetica Neue Light"/>
                <a:sym typeface="Helvetica Neue Light"/>
              </a:rPr>
              <a:t>Fabrizio Panozzo	</a:t>
            </a:r>
            <a:endParaRPr lang="en-US" sz="1400" b="0" i="0" u="none" dirty="0">
              <a:solidFill>
                <a:schemeClr val="lt1"/>
              </a:solidFill>
              <a:latin typeface="Avenir Book" panose="02000503020000020003" pitchFamily="2" charset="0"/>
              <a:ea typeface="Helvetica Neue Light"/>
              <a:cs typeface="Helvetica Neue Light"/>
              <a:sym typeface="Helvetica Neue Light"/>
            </a:endParaRPr>
          </a:p>
        </p:txBody>
      </p:sp>
    </p:spTree>
    <p:extLst>
      <p:ext uri="{BB962C8B-B14F-4D97-AF65-F5344CB8AC3E}">
        <p14:creationId xmlns:p14="http://schemas.microsoft.com/office/powerpoint/2010/main" val="4057886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0"/>
          <p:cNvSpPr txBox="1">
            <a:spLocks noGrp="1"/>
          </p:cNvSpPr>
          <p:nvPr>
            <p:ph type="title"/>
          </p:nvPr>
        </p:nvSpPr>
        <p:spPr>
          <a:xfrm>
            <a:off x="762000" y="598714"/>
            <a:ext cx="7543800" cy="6313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Helvetica Neue"/>
              <a:buNone/>
            </a:pPr>
            <a:r>
              <a:rPr lang="en-GB" sz="4000" dirty="0">
                <a:latin typeface="Avenir Medium" panose="02000503020000020003" pitchFamily="2" charset="0"/>
                <a:ea typeface="Helvetica Neue"/>
                <a:cs typeface="Arial" panose="020B0604020202020204" pitchFamily="34" charset="0"/>
                <a:sym typeface="Helvetica Neue"/>
              </a:rPr>
              <a:t>Fortified common goods</a:t>
            </a:r>
            <a:endParaRPr lang="en-GB" sz="4000" dirty="0">
              <a:latin typeface="Avenir Medium" panose="02000503020000020003" pitchFamily="2" charset="0"/>
              <a:cs typeface="Arial" panose="020B0604020202020204" pitchFamily="34" charset="0"/>
            </a:endParaRPr>
          </a:p>
        </p:txBody>
      </p:sp>
      <p:sp>
        <p:nvSpPr>
          <p:cNvPr id="149" name="Google Shape;149;p20"/>
          <p:cNvSpPr txBox="1">
            <a:spLocks noGrp="1"/>
          </p:cNvSpPr>
          <p:nvPr>
            <p:ph type="body" idx="1"/>
          </p:nvPr>
        </p:nvSpPr>
        <p:spPr>
          <a:xfrm>
            <a:off x="762000" y="1404259"/>
            <a:ext cx="7543800" cy="46264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-273050">
              <a:spcBef>
                <a:spcPts val="600"/>
              </a:spcBef>
              <a:spcAft>
                <a:spcPts val="600"/>
              </a:spcAft>
              <a:buSzPts val="3000"/>
            </a:pPr>
            <a:r>
              <a:rPr lang="en-GB" sz="3200" dirty="0">
                <a:latin typeface="Avenir Book" panose="02000503020000020003" pitchFamily="2" charset="0"/>
                <a:ea typeface="Helvetica Neue Light"/>
                <a:cs typeface="Arial" panose="020B0604020202020204" pitchFamily="34" charset="0"/>
                <a:sym typeface="Helvetica Neue Light"/>
              </a:rPr>
              <a:t>Fortified heritage is very often:</a:t>
            </a:r>
          </a:p>
          <a:p>
            <a:pPr marL="0" lvl="0" indent="-273050">
              <a:spcBef>
                <a:spcPts val="600"/>
              </a:spcBef>
              <a:spcAft>
                <a:spcPts val="600"/>
              </a:spcAft>
              <a:buSzPts val="3000"/>
            </a:pPr>
            <a:r>
              <a:rPr lang="en-GB" sz="3200" dirty="0">
                <a:latin typeface="Avenir Book" panose="02000503020000020003" pitchFamily="2" charset="0"/>
                <a:ea typeface="Helvetica Neue Light"/>
                <a:cs typeface="Arial" panose="020B0604020202020204" pitchFamily="34" charset="0"/>
                <a:sym typeface="Helvetica Neue Light"/>
              </a:rPr>
              <a:t>Owned by local governments</a:t>
            </a:r>
          </a:p>
          <a:p>
            <a:pPr marL="0" lvl="0" indent="-273050">
              <a:spcBef>
                <a:spcPts val="600"/>
              </a:spcBef>
              <a:spcAft>
                <a:spcPts val="600"/>
              </a:spcAft>
              <a:buSzPts val="3000"/>
            </a:pPr>
            <a:r>
              <a:rPr lang="en-GB" sz="3200" dirty="0">
                <a:latin typeface="Avenir Book" panose="02000503020000020003" pitchFamily="2" charset="0"/>
                <a:ea typeface="Helvetica Neue Light"/>
                <a:cs typeface="Arial" panose="020B0604020202020204" pitchFamily="34" charset="0"/>
                <a:sym typeface="Helvetica Neue Light"/>
              </a:rPr>
              <a:t>Involving different levels of government</a:t>
            </a:r>
          </a:p>
          <a:p>
            <a:pPr marL="0" lvl="0" indent="-273050">
              <a:spcBef>
                <a:spcPts val="600"/>
              </a:spcBef>
              <a:spcAft>
                <a:spcPts val="600"/>
              </a:spcAft>
              <a:buSzPts val="3000"/>
            </a:pPr>
            <a:r>
              <a:rPr lang="en-GB" sz="3200" dirty="0">
                <a:latin typeface="Avenir Book" panose="02000503020000020003" pitchFamily="2" charset="0"/>
                <a:ea typeface="Helvetica Neue Light"/>
                <a:cs typeface="Arial" panose="020B0604020202020204" pitchFamily="34" charset="0"/>
                <a:sym typeface="Helvetica Neue Light"/>
              </a:rPr>
              <a:t>Managed in partnership with non-profit organization </a:t>
            </a:r>
          </a:p>
          <a:p>
            <a:pPr marL="0" lvl="0" indent="-273050">
              <a:spcBef>
                <a:spcPts val="600"/>
              </a:spcBef>
              <a:spcAft>
                <a:spcPts val="600"/>
              </a:spcAft>
              <a:buSzPts val="3000"/>
            </a:pPr>
            <a:r>
              <a:rPr lang="en-GB" sz="3200" dirty="0">
                <a:latin typeface="Avenir Book" panose="02000503020000020003" pitchFamily="2" charset="0"/>
                <a:ea typeface="Helvetica Neue Light"/>
                <a:cs typeface="Arial" panose="020B0604020202020204" pitchFamily="34" charset="0"/>
                <a:sym typeface="Helvetica Neue Light"/>
              </a:rPr>
              <a:t>At the crossroad of different public policies</a:t>
            </a:r>
          </a:p>
        </p:txBody>
      </p:sp>
      <p:sp>
        <p:nvSpPr>
          <p:cNvPr id="151" name="Google Shape;151;p20"/>
          <p:cNvSpPr txBox="1"/>
          <p:nvPr/>
        </p:nvSpPr>
        <p:spPr>
          <a:xfrm>
            <a:off x="4572000" y="-3175"/>
            <a:ext cx="37339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Helvetica Neue Light"/>
              <a:buNone/>
            </a:pPr>
            <a:r>
              <a:rPr lang="en-US" sz="1400" b="0" i="0" u="none" dirty="0">
                <a:solidFill>
                  <a:schemeClr val="lt1"/>
                </a:solidFill>
                <a:latin typeface="Avenir Book" panose="02000503020000020003" pitchFamily="2" charset="0"/>
                <a:ea typeface="Helvetica Neue Light"/>
                <a:cs typeface="Helvetica Neue Light"/>
                <a:sym typeface="Helvetica Neue Light"/>
              </a:rPr>
              <a:t>Fortifications &amp; the New European Bauhaus</a:t>
            </a:r>
            <a:endParaRPr dirty="0">
              <a:latin typeface="Avenir Book" panose="02000503020000020003" pitchFamily="2" charset="0"/>
            </a:endParaRPr>
          </a:p>
        </p:txBody>
      </p:sp>
      <p:sp>
        <p:nvSpPr>
          <p:cNvPr id="152" name="Google Shape;152;p20"/>
          <p:cNvSpPr txBox="1"/>
          <p:nvPr/>
        </p:nvSpPr>
        <p:spPr>
          <a:xfrm>
            <a:off x="762000" y="0"/>
            <a:ext cx="22353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Helvetica Neue Light"/>
              <a:buNone/>
            </a:pPr>
            <a:r>
              <a:rPr lang="en-US" dirty="0">
                <a:solidFill>
                  <a:schemeClr val="lt1"/>
                </a:solidFill>
                <a:latin typeface="Avenir Book" panose="02000503020000020003" pitchFamily="2" charset="0"/>
                <a:ea typeface="Helvetica Neue Light"/>
                <a:cs typeface="Helvetica Neue Light"/>
                <a:sym typeface="Helvetica Neue Light"/>
              </a:rPr>
              <a:t>Fabrizio Panozzo	</a:t>
            </a:r>
            <a:endParaRPr lang="en-US" sz="1400" b="0" i="0" u="none" dirty="0">
              <a:solidFill>
                <a:schemeClr val="lt1"/>
              </a:solidFill>
              <a:latin typeface="Avenir Book" panose="02000503020000020003" pitchFamily="2" charset="0"/>
              <a:ea typeface="Helvetica Neue Light"/>
              <a:cs typeface="Helvetica Neue Light"/>
              <a:sym typeface="Helvetica Neue Light"/>
            </a:endParaRPr>
          </a:p>
        </p:txBody>
      </p:sp>
    </p:spTree>
    <p:extLst>
      <p:ext uri="{BB962C8B-B14F-4D97-AF65-F5344CB8AC3E}">
        <p14:creationId xmlns:p14="http://schemas.microsoft.com/office/powerpoint/2010/main" val="1260315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0"/>
          <p:cNvSpPr txBox="1">
            <a:spLocks noGrp="1"/>
          </p:cNvSpPr>
          <p:nvPr>
            <p:ph type="title"/>
          </p:nvPr>
        </p:nvSpPr>
        <p:spPr>
          <a:xfrm>
            <a:off x="762000" y="598714"/>
            <a:ext cx="7543800" cy="6313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Helvetica Neue"/>
              <a:buNone/>
            </a:pPr>
            <a:r>
              <a:rPr lang="en-GB" sz="4000" dirty="0">
                <a:latin typeface="Avenir Medium" panose="02000503020000020003" pitchFamily="2" charset="0"/>
                <a:ea typeface="Helvetica Neue"/>
                <a:cs typeface="Arial" panose="020B0604020202020204" pitchFamily="34" charset="0"/>
                <a:sym typeface="Helvetica Neue"/>
              </a:rPr>
              <a:t>A question of governance	</a:t>
            </a:r>
            <a:endParaRPr lang="en-GB" sz="4000" dirty="0">
              <a:latin typeface="Avenir Medium" panose="02000503020000020003" pitchFamily="2" charset="0"/>
              <a:cs typeface="Arial" panose="020B0604020202020204" pitchFamily="34" charset="0"/>
            </a:endParaRPr>
          </a:p>
        </p:txBody>
      </p:sp>
      <p:sp>
        <p:nvSpPr>
          <p:cNvPr id="149" name="Google Shape;149;p20"/>
          <p:cNvSpPr txBox="1">
            <a:spLocks noGrp="1"/>
          </p:cNvSpPr>
          <p:nvPr>
            <p:ph type="body" idx="1"/>
          </p:nvPr>
        </p:nvSpPr>
        <p:spPr>
          <a:xfrm>
            <a:off x="762000" y="1317171"/>
            <a:ext cx="7543800" cy="46264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-273050">
              <a:spcBef>
                <a:spcPts val="600"/>
              </a:spcBef>
              <a:spcAft>
                <a:spcPts val="600"/>
              </a:spcAft>
              <a:buSzPts val="3000"/>
            </a:pPr>
            <a:r>
              <a:rPr lang="en-GB" sz="3200" dirty="0">
                <a:latin typeface="Avenir Book" panose="02000503020000020003" pitchFamily="2" charset="0"/>
                <a:ea typeface="Helvetica Neue Light"/>
                <a:cs typeface="Arial" panose="020B0604020202020204" pitchFamily="34" charset="0"/>
                <a:sym typeface="Helvetica Neue Light"/>
              </a:rPr>
              <a:t>The multidimensionality of fortified heritage is both a strength and a weakness:</a:t>
            </a:r>
          </a:p>
          <a:p>
            <a:pPr marL="0" lvl="0" indent="-273050">
              <a:spcBef>
                <a:spcPts val="600"/>
              </a:spcBef>
              <a:spcAft>
                <a:spcPts val="600"/>
              </a:spcAft>
              <a:buSzPts val="3000"/>
            </a:pPr>
            <a:r>
              <a:rPr lang="en-GB" sz="3200" dirty="0">
                <a:latin typeface="Avenir Book" panose="02000503020000020003" pitchFamily="2" charset="0"/>
                <a:ea typeface="Helvetica Neue Light"/>
                <a:cs typeface="Arial" panose="020B0604020202020204" pitchFamily="34" charset="0"/>
                <a:sym typeface="Helvetica Neue Light"/>
              </a:rPr>
              <a:t>It endows heritage with symbolic meaning and institutional relevance </a:t>
            </a:r>
          </a:p>
          <a:p>
            <a:pPr marL="0" lvl="0" indent="-273050">
              <a:spcBef>
                <a:spcPts val="600"/>
              </a:spcBef>
              <a:spcAft>
                <a:spcPts val="600"/>
              </a:spcAft>
              <a:buSzPts val="3000"/>
            </a:pPr>
            <a:r>
              <a:rPr lang="en-GB" sz="3200" dirty="0">
                <a:latin typeface="Avenir Book" panose="02000503020000020003" pitchFamily="2" charset="0"/>
                <a:ea typeface="Helvetica Neue Light"/>
                <a:cs typeface="Arial" panose="020B0604020202020204" pitchFamily="34" charset="0"/>
                <a:sym typeface="Helvetica Neue Light"/>
              </a:rPr>
              <a:t>It makes it difficult to identify clear arrangements for management and accountability</a:t>
            </a:r>
            <a:endParaRPr lang="en-GB" sz="3200" dirty="0">
              <a:latin typeface="Avenir Book" panose="02000503020000020003" pitchFamily="2" charset="0"/>
              <a:cs typeface="Arial" panose="020B0604020202020204" pitchFamily="34" charset="0"/>
            </a:endParaRPr>
          </a:p>
        </p:txBody>
      </p:sp>
      <p:sp>
        <p:nvSpPr>
          <p:cNvPr id="151" name="Google Shape;151;p20"/>
          <p:cNvSpPr txBox="1"/>
          <p:nvPr/>
        </p:nvSpPr>
        <p:spPr>
          <a:xfrm>
            <a:off x="4572000" y="-3175"/>
            <a:ext cx="37339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Helvetica Neue Light"/>
              <a:buNone/>
            </a:pPr>
            <a:r>
              <a:rPr lang="en-US" sz="1400" b="0" i="0" u="none" dirty="0">
                <a:solidFill>
                  <a:schemeClr val="lt1"/>
                </a:solidFill>
                <a:latin typeface="Avenir Book" panose="02000503020000020003" pitchFamily="2" charset="0"/>
                <a:ea typeface="Helvetica Neue Light"/>
                <a:cs typeface="Helvetica Neue Light"/>
                <a:sym typeface="Helvetica Neue Light"/>
              </a:rPr>
              <a:t>Fortifications &amp; the New European Bauhaus</a:t>
            </a:r>
            <a:endParaRPr dirty="0">
              <a:latin typeface="Avenir Book" panose="02000503020000020003" pitchFamily="2" charset="0"/>
            </a:endParaRPr>
          </a:p>
        </p:txBody>
      </p:sp>
      <p:sp>
        <p:nvSpPr>
          <p:cNvPr id="152" name="Google Shape;152;p20"/>
          <p:cNvSpPr txBox="1"/>
          <p:nvPr/>
        </p:nvSpPr>
        <p:spPr>
          <a:xfrm>
            <a:off x="762000" y="0"/>
            <a:ext cx="22353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Helvetica Neue Light"/>
              <a:buNone/>
            </a:pPr>
            <a:r>
              <a:rPr lang="en-US" dirty="0">
                <a:solidFill>
                  <a:schemeClr val="lt1"/>
                </a:solidFill>
                <a:latin typeface="Avenir Book" panose="02000503020000020003" pitchFamily="2" charset="0"/>
                <a:ea typeface="Helvetica Neue Light"/>
                <a:cs typeface="Helvetica Neue Light"/>
                <a:sym typeface="Helvetica Neue Light"/>
              </a:rPr>
              <a:t>Fabrizio Panozzo	</a:t>
            </a:r>
            <a:endParaRPr lang="en-US" sz="1400" b="0" i="0" u="none" dirty="0">
              <a:solidFill>
                <a:schemeClr val="lt1"/>
              </a:solidFill>
              <a:latin typeface="Avenir Book" panose="02000503020000020003" pitchFamily="2" charset="0"/>
              <a:ea typeface="Helvetica Neue Light"/>
              <a:cs typeface="Helvetica Neue Light"/>
              <a:sym typeface="Helvetica Neue Light"/>
            </a:endParaRPr>
          </a:p>
        </p:txBody>
      </p:sp>
    </p:spTree>
    <p:extLst>
      <p:ext uri="{BB962C8B-B14F-4D97-AF65-F5344CB8AC3E}">
        <p14:creationId xmlns:p14="http://schemas.microsoft.com/office/powerpoint/2010/main" val="513810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0"/>
          <p:cNvSpPr txBox="1">
            <a:spLocks noGrp="1"/>
          </p:cNvSpPr>
          <p:nvPr>
            <p:ph type="title"/>
          </p:nvPr>
        </p:nvSpPr>
        <p:spPr>
          <a:xfrm>
            <a:off x="762000" y="598714"/>
            <a:ext cx="7543800" cy="6313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Helvetica Neue"/>
              <a:buNone/>
            </a:pPr>
            <a:r>
              <a:rPr lang="en-GB" sz="4000" dirty="0">
                <a:latin typeface="Avenir Medium" panose="02000503020000020003" pitchFamily="2" charset="0"/>
                <a:ea typeface="Helvetica Neue"/>
                <a:cs typeface="Arial" panose="020B0604020202020204" pitchFamily="34" charset="0"/>
                <a:sym typeface="Helvetica Neue"/>
              </a:rPr>
              <a:t>Fragmented NEB</a:t>
            </a:r>
            <a:endParaRPr lang="en-GB" sz="4000" dirty="0">
              <a:latin typeface="Avenir Medium" panose="02000503020000020003" pitchFamily="2" charset="0"/>
              <a:cs typeface="Arial" panose="020B0604020202020204" pitchFamily="34" charset="0"/>
            </a:endParaRPr>
          </a:p>
        </p:txBody>
      </p:sp>
      <p:sp>
        <p:nvSpPr>
          <p:cNvPr id="149" name="Google Shape;149;p20"/>
          <p:cNvSpPr txBox="1">
            <a:spLocks noGrp="1"/>
          </p:cNvSpPr>
          <p:nvPr>
            <p:ph type="body" idx="1"/>
          </p:nvPr>
        </p:nvSpPr>
        <p:spPr>
          <a:xfrm>
            <a:off x="762000" y="1230085"/>
            <a:ext cx="7543800" cy="4800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indent="-273050">
              <a:spcBef>
                <a:spcPts val="600"/>
              </a:spcBef>
              <a:spcAft>
                <a:spcPts val="600"/>
              </a:spcAft>
              <a:buSzPts val="3000"/>
            </a:pPr>
            <a:r>
              <a:rPr lang="en-GB" sz="3200" dirty="0">
                <a:latin typeface="Avenir Book" panose="02000503020000020003" pitchFamily="2" charset="0"/>
                <a:ea typeface="Helvetica Neue Light"/>
                <a:cs typeface="Arial" panose="020B0604020202020204" pitchFamily="34" charset="0"/>
                <a:sym typeface="Helvetica Neue Light"/>
              </a:rPr>
              <a:t>In a traditional administrative setting the NEB keywords are fragmented:</a:t>
            </a:r>
            <a:endParaRPr lang="en-GB" sz="3200" dirty="0">
              <a:latin typeface="Avenir Book" panose="02000503020000020003" pitchFamily="2" charset="0"/>
              <a:cs typeface="Arial" panose="020B0604020202020204" pitchFamily="34" charset="0"/>
            </a:endParaRPr>
          </a:p>
          <a:p>
            <a:pPr marL="0" lvl="0" indent="-273050">
              <a:spcBef>
                <a:spcPts val="600"/>
              </a:spcBef>
              <a:spcAft>
                <a:spcPts val="600"/>
              </a:spcAft>
              <a:buSzPts val="3000"/>
            </a:pPr>
            <a:r>
              <a:rPr lang="en-GB" sz="3200" b="1" dirty="0">
                <a:latin typeface="Avenir Book" panose="02000503020000020003" pitchFamily="2" charset="0"/>
                <a:ea typeface="Helvetica Neue Light"/>
                <a:cs typeface="Arial" panose="020B0604020202020204" pitchFamily="34" charset="0"/>
                <a:sym typeface="Helvetica Neue Light"/>
              </a:rPr>
              <a:t>Sustainability</a:t>
            </a:r>
            <a:r>
              <a:rPr lang="en-GB" sz="3200" dirty="0">
                <a:latin typeface="Avenir Book" panose="02000503020000020003" pitchFamily="2" charset="0"/>
                <a:ea typeface="Helvetica Neue Light"/>
                <a:cs typeface="Arial" panose="020B0604020202020204" pitchFamily="34" charset="0"/>
                <a:sym typeface="Helvetica Neue Light"/>
              </a:rPr>
              <a:t>: environmental, transport, energy policies</a:t>
            </a:r>
          </a:p>
          <a:p>
            <a:pPr marL="0" lvl="0" indent="-273050">
              <a:spcBef>
                <a:spcPts val="600"/>
              </a:spcBef>
              <a:spcAft>
                <a:spcPts val="600"/>
              </a:spcAft>
              <a:buSzPts val="3000"/>
            </a:pPr>
            <a:r>
              <a:rPr lang="en-GB" sz="3200" b="1" dirty="0">
                <a:latin typeface="Avenir Book" panose="02000503020000020003" pitchFamily="2" charset="0"/>
                <a:ea typeface="Helvetica Neue Light"/>
                <a:cs typeface="Arial" panose="020B0604020202020204" pitchFamily="34" charset="0"/>
                <a:sym typeface="Helvetica Neue Light"/>
              </a:rPr>
              <a:t>Beautiful</a:t>
            </a:r>
            <a:r>
              <a:rPr lang="en-GB" sz="3200" dirty="0">
                <a:latin typeface="Avenir Book" panose="02000503020000020003" pitchFamily="2" charset="0"/>
                <a:ea typeface="Helvetica Neue Light"/>
                <a:cs typeface="Arial" panose="020B0604020202020204" pitchFamily="34" charset="0"/>
                <a:sym typeface="Helvetica Neue Light"/>
              </a:rPr>
              <a:t>: culture, heritage, traditions and tourism policies</a:t>
            </a:r>
          </a:p>
          <a:p>
            <a:pPr marL="0" lvl="0" indent="-273050">
              <a:spcBef>
                <a:spcPts val="600"/>
              </a:spcBef>
              <a:spcAft>
                <a:spcPts val="600"/>
              </a:spcAft>
              <a:buSzPts val="3000"/>
            </a:pPr>
            <a:r>
              <a:rPr lang="en-GB" sz="3200" b="1" dirty="0">
                <a:latin typeface="Avenir Book" panose="02000503020000020003" pitchFamily="2" charset="0"/>
                <a:ea typeface="Helvetica Neue Light"/>
                <a:cs typeface="Arial" panose="020B0604020202020204" pitchFamily="34" charset="0"/>
                <a:sym typeface="Helvetica Neue Light"/>
              </a:rPr>
              <a:t>Together</a:t>
            </a:r>
            <a:r>
              <a:rPr lang="en-GB" sz="3200" dirty="0">
                <a:latin typeface="Avenir Book" panose="02000503020000020003" pitchFamily="2" charset="0"/>
                <a:ea typeface="Helvetica Neue Light"/>
                <a:cs typeface="Arial" panose="020B0604020202020204" pitchFamily="34" charset="0"/>
                <a:sym typeface="Helvetica Neue Light"/>
              </a:rPr>
              <a:t>: welfare, youth, elderly, immigration policies</a:t>
            </a:r>
          </a:p>
        </p:txBody>
      </p:sp>
      <p:sp>
        <p:nvSpPr>
          <p:cNvPr id="151" name="Google Shape;151;p20"/>
          <p:cNvSpPr txBox="1"/>
          <p:nvPr/>
        </p:nvSpPr>
        <p:spPr>
          <a:xfrm>
            <a:off x="4572000" y="-3175"/>
            <a:ext cx="37339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Helvetica Neue Light"/>
              <a:buNone/>
            </a:pPr>
            <a:r>
              <a:rPr lang="en-US" sz="1400" b="0" i="0" u="none" dirty="0">
                <a:solidFill>
                  <a:schemeClr val="lt1"/>
                </a:solidFill>
                <a:latin typeface="Avenir Book" panose="02000503020000020003" pitchFamily="2" charset="0"/>
                <a:ea typeface="Helvetica Neue Light"/>
                <a:cs typeface="Helvetica Neue Light"/>
                <a:sym typeface="Helvetica Neue Light"/>
              </a:rPr>
              <a:t>Fortifications &amp; the New European Bauhaus</a:t>
            </a:r>
            <a:endParaRPr dirty="0">
              <a:latin typeface="Avenir Book" panose="02000503020000020003" pitchFamily="2" charset="0"/>
            </a:endParaRPr>
          </a:p>
        </p:txBody>
      </p:sp>
      <p:sp>
        <p:nvSpPr>
          <p:cNvPr id="152" name="Google Shape;152;p20"/>
          <p:cNvSpPr txBox="1"/>
          <p:nvPr/>
        </p:nvSpPr>
        <p:spPr>
          <a:xfrm>
            <a:off x="762000" y="0"/>
            <a:ext cx="22353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Helvetica Neue Light"/>
              <a:buNone/>
            </a:pPr>
            <a:r>
              <a:rPr lang="en-US" dirty="0">
                <a:solidFill>
                  <a:schemeClr val="lt1"/>
                </a:solidFill>
                <a:latin typeface="Avenir Book" panose="02000503020000020003" pitchFamily="2" charset="0"/>
                <a:ea typeface="Helvetica Neue Light"/>
                <a:cs typeface="Helvetica Neue Light"/>
                <a:sym typeface="Helvetica Neue Light"/>
              </a:rPr>
              <a:t>Fabrizio Panozzo	</a:t>
            </a:r>
            <a:endParaRPr lang="en-US" sz="1400" b="0" i="0" u="none" dirty="0">
              <a:solidFill>
                <a:schemeClr val="lt1"/>
              </a:solidFill>
              <a:latin typeface="Avenir Book" panose="02000503020000020003" pitchFamily="2" charset="0"/>
              <a:ea typeface="Helvetica Neue Light"/>
              <a:cs typeface="Helvetica Neue Light"/>
              <a:sym typeface="Helvetica Neue Light"/>
            </a:endParaRPr>
          </a:p>
        </p:txBody>
      </p:sp>
    </p:spTree>
    <p:extLst>
      <p:ext uri="{BB962C8B-B14F-4D97-AF65-F5344CB8AC3E}">
        <p14:creationId xmlns:p14="http://schemas.microsoft.com/office/powerpoint/2010/main" val="386679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0"/>
          <p:cNvSpPr txBox="1">
            <a:spLocks noGrp="1"/>
          </p:cNvSpPr>
          <p:nvPr>
            <p:ph type="title"/>
          </p:nvPr>
        </p:nvSpPr>
        <p:spPr>
          <a:xfrm>
            <a:off x="762000" y="598714"/>
            <a:ext cx="7543800" cy="6313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Helvetica Neue"/>
              <a:buNone/>
            </a:pPr>
            <a:r>
              <a:rPr lang="en-GB" sz="4000" dirty="0">
                <a:latin typeface="Avenir Medium" panose="02000503020000020003" pitchFamily="2" charset="0"/>
                <a:ea typeface="Helvetica Neue"/>
                <a:cs typeface="Arial" panose="020B0604020202020204" pitchFamily="34" charset="0"/>
                <a:sym typeface="Helvetica Neue"/>
              </a:rPr>
              <a:t>Integrated NEB</a:t>
            </a:r>
            <a:endParaRPr lang="en-GB" sz="4000" dirty="0">
              <a:latin typeface="Avenir Medium" panose="02000503020000020003" pitchFamily="2" charset="0"/>
              <a:cs typeface="Arial" panose="020B0604020202020204" pitchFamily="34" charset="0"/>
            </a:endParaRPr>
          </a:p>
        </p:txBody>
      </p:sp>
      <p:sp>
        <p:nvSpPr>
          <p:cNvPr id="149" name="Google Shape;149;p20"/>
          <p:cNvSpPr txBox="1">
            <a:spLocks noGrp="1"/>
          </p:cNvSpPr>
          <p:nvPr>
            <p:ph type="body" idx="1"/>
          </p:nvPr>
        </p:nvSpPr>
        <p:spPr>
          <a:xfrm>
            <a:off x="762000" y="1230085"/>
            <a:ext cx="7543800" cy="4800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indent="-273050">
              <a:spcBef>
                <a:spcPts val="600"/>
              </a:spcBef>
              <a:spcAft>
                <a:spcPts val="600"/>
              </a:spcAft>
              <a:buSzPts val="3000"/>
            </a:pPr>
            <a:r>
              <a:rPr lang="en-GB" sz="3200" dirty="0">
                <a:latin typeface="Avenir Book" panose="02000503020000020003" pitchFamily="2" charset="0"/>
                <a:ea typeface="Helvetica Neue Light"/>
                <a:cs typeface="Arial" panose="020B0604020202020204" pitchFamily="34" charset="0"/>
                <a:sym typeface="Helvetica Neue Light"/>
              </a:rPr>
              <a:t>In a innovative administrative setting the NEB keywords demand integration;</a:t>
            </a:r>
            <a:endParaRPr lang="en-GB" sz="3200" dirty="0">
              <a:latin typeface="Avenir Book" panose="02000503020000020003" pitchFamily="2" charset="0"/>
              <a:cs typeface="Arial" panose="020B0604020202020204" pitchFamily="34" charset="0"/>
            </a:endParaRPr>
          </a:p>
          <a:p>
            <a:pPr marL="0" lvl="0" indent="-273050">
              <a:spcBef>
                <a:spcPts val="600"/>
              </a:spcBef>
              <a:spcAft>
                <a:spcPts val="600"/>
              </a:spcAft>
              <a:buSzPts val="3000"/>
            </a:pPr>
            <a:r>
              <a:rPr lang="en-GB" sz="3200" b="1" dirty="0">
                <a:latin typeface="Avenir Book" panose="02000503020000020003" pitchFamily="2" charset="0"/>
                <a:ea typeface="Helvetica Neue Light"/>
                <a:cs typeface="Arial" panose="020B0604020202020204" pitchFamily="34" charset="0"/>
                <a:sym typeface="Helvetica Neue Light"/>
              </a:rPr>
              <a:t>Policies for sustainable transition must be seen as cultural</a:t>
            </a:r>
            <a:endParaRPr lang="en-GB" sz="3200" dirty="0">
              <a:latin typeface="Avenir Book" panose="02000503020000020003" pitchFamily="2" charset="0"/>
              <a:ea typeface="Helvetica Neue Light"/>
              <a:cs typeface="Arial" panose="020B0604020202020204" pitchFamily="34" charset="0"/>
              <a:sym typeface="Helvetica Neue Light"/>
            </a:endParaRPr>
          </a:p>
          <a:p>
            <a:pPr marL="0" lvl="0" indent="-273050">
              <a:spcBef>
                <a:spcPts val="600"/>
              </a:spcBef>
              <a:spcAft>
                <a:spcPts val="600"/>
              </a:spcAft>
              <a:buSzPts val="3000"/>
            </a:pPr>
            <a:r>
              <a:rPr lang="en-GB" sz="3200" b="1" dirty="0">
                <a:latin typeface="Avenir Book" panose="02000503020000020003" pitchFamily="2" charset="0"/>
                <a:ea typeface="Helvetica Neue Light"/>
                <a:cs typeface="Arial" panose="020B0604020202020204" pitchFamily="34" charset="0"/>
                <a:sym typeface="Helvetica Neue Light"/>
              </a:rPr>
              <a:t>Policies for cultural heritage must be seen as social</a:t>
            </a:r>
            <a:endParaRPr lang="en-GB" sz="3200" dirty="0">
              <a:latin typeface="Avenir Book" panose="02000503020000020003" pitchFamily="2" charset="0"/>
              <a:ea typeface="Helvetica Neue Light"/>
              <a:cs typeface="Arial" panose="020B0604020202020204" pitchFamily="34" charset="0"/>
              <a:sym typeface="Helvetica Neue Light"/>
            </a:endParaRPr>
          </a:p>
          <a:p>
            <a:pPr marL="0" lvl="0" indent="-273050">
              <a:spcBef>
                <a:spcPts val="600"/>
              </a:spcBef>
              <a:spcAft>
                <a:spcPts val="600"/>
              </a:spcAft>
              <a:buSzPts val="3000"/>
            </a:pPr>
            <a:r>
              <a:rPr lang="en-GB" sz="3200" b="1" dirty="0">
                <a:latin typeface="Avenir Book" panose="02000503020000020003" pitchFamily="2" charset="0"/>
                <a:ea typeface="Helvetica Neue Light"/>
                <a:cs typeface="Arial" panose="020B0604020202020204" pitchFamily="34" charset="0"/>
                <a:sym typeface="Helvetica Neue Light"/>
              </a:rPr>
              <a:t>Policies for social welfare must be seen as environmental </a:t>
            </a:r>
            <a:endParaRPr lang="en-GB" sz="3200" dirty="0">
              <a:latin typeface="Avenir Book" panose="02000503020000020003" pitchFamily="2" charset="0"/>
              <a:ea typeface="Helvetica Neue Light"/>
              <a:cs typeface="Arial" panose="020B0604020202020204" pitchFamily="34" charset="0"/>
              <a:sym typeface="Helvetica Neue Light"/>
            </a:endParaRPr>
          </a:p>
        </p:txBody>
      </p:sp>
      <p:sp>
        <p:nvSpPr>
          <p:cNvPr id="151" name="Google Shape;151;p20"/>
          <p:cNvSpPr txBox="1"/>
          <p:nvPr/>
        </p:nvSpPr>
        <p:spPr>
          <a:xfrm>
            <a:off x="4572000" y="-3175"/>
            <a:ext cx="37339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Helvetica Neue Light"/>
              <a:buNone/>
            </a:pPr>
            <a:r>
              <a:rPr lang="en-US" sz="1400" b="0" i="0" u="none" dirty="0">
                <a:solidFill>
                  <a:schemeClr val="lt1"/>
                </a:solidFill>
                <a:latin typeface="Avenir Book" panose="02000503020000020003" pitchFamily="2" charset="0"/>
                <a:ea typeface="Helvetica Neue Light"/>
                <a:cs typeface="Helvetica Neue Light"/>
                <a:sym typeface="Helvetica Neue Light"/>
              </a:rPr>
              <a:t>Fortifications &amp; the New European Bauhaus</a:t>
            </a:r>
            <a:endParaRPr dirty="0">
              <a:latin typeface="Avenir Book" panose="02000503020000020003" pitchFamily="2" charset="0"/>
            </a:endParaRPr>
          </a:p>
        </p:txBody>
      </p:sp>
      <p:sp>
        <p:nvSpPr>
          <p:cNvPr id="152" name="Google Shape;152;p20"/>
          <p:cNvSpPr txBox="1"/>
          <p:nvPr/>
        </p:nvSpPr>
        <p:spPr>
          <a:xfrm>
            <a:off x="762000" y="0"/>
            <a:ext cx="22353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Helvetica Neue Light"/>
              <a:buNone/>
            </a:pPr>
            <a:r>
              <a:rPr lang="en-US" dirty="0">
                <a:solidFill>
                  <a:schemeClr val="lt1"/>
                </a:solidFill>
                <a:latin typeface="Avenir Book" panose="02000503020000020003" pitchFamily="2" charset="0"/>
                <a:ea typeface="Helvetica Neue Light"/>
                <a:cs typeface="Helvetica Neue Light"/>
                <a:sym typeface="Helvetica Neue Light"/>
              </a:rPr>
              <a:t>Fabrizio Panozzo	</a:t>
            </a:r>
            <a:endParaRPr lang="en-US" sz="1400" b="0" i="0" u="none" dirty="0">
              <a:solidFill>
                <a:schemeClr val="lt1"/>
              </a:solidFill>
              <a:latin typeface="Avenir Book" panose="02000503020000020003" pitchFamily="2" charset="0"/>
              <a:ea typeface="Helvetica Neue Light"/>
              <a:cs typeface="Helvetica Neue Light"/>
              <a:sym typeface="Helvetica Neue Light"/>
            </a:endParaRPr>
          </a:p>
        </p:txBody>
      </p:sp>
    </p:spTree>
    <p:extLst>
      <p:ext uri="{BB962C8B-B14F-4D97-AF65-F5344CB8AC3E}">
        <p14:creationId xmlns:p14="http://schemas.microsoft.com/office/powerpoint/2010/main" val="2271709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0"/>
          <p:cNvSpPr txBox="1">
            <a:spLocks noGrp="1"/>
          </p:cNvSpPr>
          <p:nvPr>
            <p:ph type="title"/>
          </p:nvPr>
        </p:nvSpPr>
        <p:spPr>
          <a:xfrm>
            <a:off x="762000" y="598714"/>
            <a:ext cx="7543800" cy="6313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Helvetica Neue"/>
              <a:buNone/>
            </a:pPr>
            <a:r>
              <a:rPr lang="en-GB" sz="4000" dirty="0">
                <a:latin typeface="Avenir Medium" panose="02000503020000020003" pitchFamily="2" charset="0"/>
                <a:ea typeface="Helvetica Neue"/>
                <a:cs typeface="Arial" panose="020B0604020202020204" pitchFamily="34" charset="0"/>
                <a:sym typeface="Helvetica Neue"/>
              </a:rPr>
              <a:t>An opportunity for fortifications</a:t>
            </a:r>
            <a:endParaRPr lang="en-GB" sz="4000" dirty="0">
              <a:latin typeface="Avenir Medium" panose="02000503020000020003" pitchFamily="2" charset="0"/>
              <a:cs typeface="Arial" panose="020B0604020202020204" pitchFamily="34" charset="0"/>
            </a:endParaRPr>
          </a:p>
        </p:txBody>
      </p:sp>
      <p:sp>
        <p:nvSpPr>
          <p:cNvPr id="149" name="Google Shape;149;p20"/>
          <p:cNvSpPr txBox="1">
            <a:spLocks noGrp="1"/>
          </p:cNvSpPr>
          <p:nvPr>
            <p:ph type="body" idx="1"/>
          </p:nvPr>
        </p:nvSpPr>
        <p:spPr>
          <a:xfrm>
            <a:off x="762000" y="1317171"/>
            <a:ext cx="7543800" cy="46264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indent="-457200">
              <a:spcBef>
                <a:spcPts val="600"/>
              </a:spcBef>
              <a:spcAft>
                <a:spcPts val="600"/>
              </a:spcAft>
              <a:buSzPts val="3000"/>
            </a:pPr>
            <a:r>
              <a:rPr lang="en-GB" sz="3200" dirty="0">
                <a:latin typeface="Avenir Book" panose="02000503020000020003" pitchFamily="2" charset="0"/>
                <a:ea typeface="Helvetica Neue Light"/>
                <a:cs typeface="Arial" panose="020B0604020202020204" pitchFamily="34" charset="0"/>
                <a:sym typeface="Helvetica Neue Light"/>
              </a:rPr>
              <a:t>To make the NEB practical we must conceive hybrid policies for common goods;</a:t>
            </a:r>
          </a:p>
          <a:p>
            <a:pPr indent="-457200">
              <a:spcBef>
                <a:spcPts val="600"/>
              </a:spcBef>
              <a:spcAft>
                <a:spcPts val="600"/>
              </a:spcAft>
              <a:buSzPts val="3000"/>
            </a:pPr>
            <a:r>
              <a:rPr lang="en-GB" sz="3200" dirty="0">
                <a:latin typeface="Avenir Book" panose="02000503020000020003" pitchFamily="2" charset="0"/>
                <a:ea typeface="Helvetica Neue Light"/>
                <a:cs typeface="Arial" panose="020B0604020202020204" pitchFamily="34" charset="0"/>
                <a:sym typeface="Helvetica Neue Light"/>
              </a:rPr>
              <a:t>Fortified heritage constitutes an ideal setting</a:t>
            </a:r>
            <a:endParaRPr lang="en-GB" sz="3200" dirty="0">
              <a:latin typeface="Avenir Book" panose="02000503020000020003" pitchFamily="2" charset="0"/>
              <a:ea typeface="Helvetica Neue Light"/>
              <a:cs typeface="Arial" panose="020B0604020202020204" pitchFamily="34" charset="0"/>
            </a:endParaRPr>
          </a:p>
          <a:p>
            <a:pPr indent="-457200">
              <a:spcBef>
                <a:spcPts val="600"/>
              </a:spcBef>
              <a:spcAft>
                <a:spcPts val="600"/>
              </a:spcAft>
              <a:buSzPts val="3000"/>
            </a:pPr>
            <a:r>
              <a:rPr lang="en-GB" sz="3200" dirty="0">
                <a:latin typeface="Avenir Book" panose="02000503020000020003" pitchFamily="2" charset="0"/>
                <a:ea typeface="Helvetica Neue Light"/>
                <a:cs typeface="Arial" panose="020B0604020202020204" pitchFamily="34" charset="0"/>
                <a:sym typeface="Helvetica Neue Light"/>
              </a:rPr>
              <a:t>Fortifications can be seen as an incubator for experimenting, learning and developing new forms of local governance </a:t>
            </a:r>
          </a:p>
        </p:txBody>
      </p:sp>
      <p:sp>
        <p:nvSpPr>
          <p:cNvPr id="151" name="Google Shape;151;p20"/>
          <p:cNvSpPr txBox="1"/>
          <p:nvPr/>
        </p:nvSpPr>
        <p:spPr>
          <a:xfrm>
            <a:off x="4572000" y="-3175"/>
            <a:ext cx="37339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Helvetica Neue Light"/>
              <a:buNone/>
            </a:pPr>
            <a:r>
              <a:rPr lang="en-US" sz="1400" b="0" i="0" u="none" dirty="0">
                <a:solidFill>
                  <a:schemeClr val="lt1"/>
                </a:solidFill>
                <a:latin typeface="Avenir Book" panose="02000503020000020003" pitchFamily="2" charset="0"/>
                <a:ea typeface="Helvetica Neue Light"/>
                <a:cs typeface="Helvetica Neue Light"/>
                <a:sym typeface="Helvetica Neue Light"/>
              </a:rPr>
              <a:t>Fortifications &amp; the New European Bauhaus</a:t>
            </a:r>
            <a:endParaRPr dirty="0">
              <a:latin typeface="Avenir Book" panose="02000503020000020003" pitchFamily="2" charset="0"/>
            </a:endParaRPr>
          </a:p>
        </p:txBody>
      </p:sp>
      <p:sp>
        <p:nvSpPr>
          <p:cNvPr id="152" name="Google Shape;152;p20"/>
          <p:cNvSpPr txBox="1"/>
          <p:nvPr/>
        </p:nvSpPr>
        <p:spPr>
          <a:xfrm>
            <a:off x="762000" y="0"/>
            <a:ext cx="22353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Helvetica Neue Light"/>
              <a:buNone/>
            </a:pPr>
            <a:r>
              <a:rPr lang="en-US" dirty="0">
                <a:solidFill>
                  <a:schemeClr val="lt1"/>
                </a:solidFill>
                <a:latin typeface="Avenir Book" panose="02000503020000020003" pitchFamily="2" charset="0"/>
                <a:ea typeface="Helvetica Neue Light"/>
                <a:cs typeface="Helvetica Neue Light"/>
                <a:sym typeface="Helvetica Neue Light"/>
              </a:rPr>
              <a:t>Fabrizio Panozzo	</a:t>
            </a:r>
            <a:endParaRPr lang="en-US" sz="1400" b="0" i="0" u="none" dirty="0">
              <a:solidFill>
                <a:schemeClr val="lt1"/>
              </a:solidFill>
              <a:latin typeface="Avenir Book" panose="02000503020000020003" pitchFamily="2" charset="0"/>
              <a:ea typeface="Helvetica Neue Light"/>
              <a:cs typeface="Helvetica Neue Light"/>
              <a:sym typeface="Helvetica Neue Light"/>
            </a:endParaRPr>
          </a:p>
        </p:txBody>
      </p:sp>
    </p:spTree>
    <p:extLst>
      <p:ext uri="{BB962C8B-B14F-4D97-AF65-F5344CB8AC3E}">
        <p14:creationId xmlns:p14="http://schemas.microsoft.com/office/powerpoint/2010/main" val="1019125977"/>
      </p:ext>
    </p:extLst>
  </p:cSld>
  <p:clrMapOvr>
    <a:masterClrMapping/>
  </p:clrMapOvr>
</p:sld>
</file>

<file path=ppt/theme/theme1.xml><?xml version="1.0" encoding="utf-8"?>
<a:theme xmlns:a="http://schemas.openxmlformats.org/drawingml/2006/main" name="1_Carta di giornale">
  <a:themeElements>
    <a:clrScheme name="NewsPrint">
      <a:dk1>
        <a:srgbClr val="000000"/>
      </a:dk1>
      <a:lt1>
        <a:srgbClr val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arta di giornale">
  <a:themeElements>
    <a:clrScheme name="NewsPrint">
      <a:dk1>
        <a:srgbClr val="000000"/>
      </a:dk1>
      <a:lt1>
        <a:srgbClr val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arta di giornale">
  <a:themeElements>
    <a:clrScheme name="NewsPrint">
      <a:dk1>
        <a:srgbClr val="000000"/>
      </a:dk1>
      <a:lt1>
        <a:srgbClr val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arta di giornale">
  <a:themeElements>
    <a:clrScheme name="NewsPrint">
      <a:dk1>
        <a:srgbClr val="000000"/>
      </a:dk1>
      <a:lt1>
        <a:srgbClr val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Carta di giornale">
  <a:themeElements>
    <a:clrScheme name="NewsPrint">
      <a:dk1>
        <a:srgbClr val="000000"/>
      </a:dk1>
      <a:lt1>
        <a:srgbClr val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11369</TotalTime>
  <Words>355</Words>
  <Application>Microsoft Macintosh PowerPoint</Application>
  <PresentationFormat>On-screen Show (4:3)</PresentationFormat>
  <Paragraphs>52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8</vt:i4>
      </vt:variant>
    </vt:vector>
  </HeadingPairs>
  <TitlesOfParts>
    <vt:vector size="21" baseType="lpstr">
      <vt:lpstr>Arial</vt:lpstr>
      <vt:lpstr>Avenir Book</vt:lpstr>
      <vt:lpstr>Avenir Heavy</vt:lpstr>
      <vt:lpstr>Avenir Medium</vt:lpstr>
      <vt:lpstr>Helvetica Neue</vt:lpstr>
      <vt:lpstr>Helvetica Neue Light</vt:lpstr>
      <vt:lpstr>Impact</vt:lpstr>
      <vt:lpstr>Times New Roman</vt:lpstr>
      <vt:lpstr>1_Carta di giornale</vt:lpstr>
      <vt:lpstr>Carta di giornale</vt:lpstr>
      <vt:lpstr>2_Carta di giornale</vt:lpstr>
      <vt:lpstr>3_Carta di giornale</vt:lpstr>
      <vt:lpstr>4_Carta di giornale</vt:lpstr>
      <vt:lpstr>Getting to a New European Bauhaus Initiative. A smart, green and blue fortification heritage policy</vt:lpstr>
      <vt:lpstr>The (magic) keywords</vt:lpstr>
      <vt:lpstr>Opportunities and challenges</vt:lpstr>
      <vt:lpstr>Fortified common goods</vt:lpstr>
      <vt:lpstr>A question of governance </vt:lpstr>
      <vt:lpstr>Fragmented NEB</vt:lpstr>
      <vt:lpstr>Integrated NEB</vt:lpstr>
      <vt:lpstr>An opportunity for fortifications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sistema teatrale in Veneto Una prima mappatura del teatro di prosa</dc:title>
  <cp:lastModifiedBy>PANOZZO Fabrizio</cp:lastModifiedBy>
  <cp:revision>12</cp:revision>
  <dcterms:modified xsi:type="dcterms:W3CDTF">2022-01-12T21:58:06Z</dcterms:modified>
</cp:coreProperties>
</file>