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14"/>
  </p:notesMasterIdLst>
  <p:sldIdLst>
    <p:sldId id="256" r:id="rId6"/>
    <p:sldId id="259" r:id="rId7"/>
    <p:sldId id="260" r:id="rId8"/>
    <p:sldId id="263" r:id="rId9"/>
    <p:sldId id="261" r:id="rId10"/>
    <p:sldId id="264" r:id="rId11"/>
    <p:sldId id="265" r:id="rId12"/>
    <p:sldId id="262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AAC89-515E-F64B-9E27-1D12E2A46B82}" v="3" dt="2022-01-12T21:35:55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117" d="100"/>
          <a:sy n="117" d="100"/>
        </p:scale>
        <p:origin x="2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4905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4453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5975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2130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7915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751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Impact"/>
              <a:buNone/>
              <a:defRPr sz="80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spcBef>
                <a:spcPts val="56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dk2"/>
                </a:solidFill>
              </a:defRPr>
            </a:lvl1pPr>
            <a:lvl2pPr lvl="1" algn="ctr" rtl="0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454545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454545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758952" y="4572000"/>
            <a:ext cx="6784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Impact"/>
              <a:buNone/>
              <a:defRPr sz="5400" b="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>
            <a:spLocks noGrp="1"/>
          </p:cNvSpPr>
          <p:nvPr>
            <p:ph type="pic" idx="2"/>
          </p:nvPr>
        </p:nvSpPr>
        <p:spPr>
          <a:xfrm>
            <a:off x="777240" y="457200"/>
            <a:ext cx="7543800" cy="28956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850392" y="3505200"/>
            <a:ext cx="739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454545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454545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454545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2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762000" y="609601"/>
            <a:ext cx="3657600" cy="37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4648200" y="609601"/>
            <a:ext cx="3657600" cy="37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454545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Impact"/>
              <a:buNone/>
              <a:defRPr sz="5400" b="0" cap="none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560"/>
              </a:spcBef>
              <a:spcAft>
                <a:spcPts val="0"/>
              </a:spcAft>
              <a:buSzPts val="2800"/>
              <a:buNone/>
              <a:defRPr sz="2800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454545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Impact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758952" y="609600"/>
            <a:ext cx="36576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560"/>
              </a:spcBef>
              <a:spcAft>
                <a:spcPts val="0"/>
              </a:spcAft>
              <a:buSzPts val="2800"/>
              <a:buNone/>
              <a:defRPr sz="2800" b="0">
                <a:latin typeface="Impact"/>
                <a:ea typeface="Impact"/>
                <a:cs typeface="Impact"/>
                <a:sym typeface="Impact"/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2"/>
          </p:nvPr>
        </p:nvSpPr>
        <p:spPr>
          <a:xfrm>
            <a:off x="758952" y="1329264"/>
            <a:ext cx="36576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3"/>
          </p:nvPr>
        </p:nvSpPr>
        <p:spPr>
          <a:xfrm>
            <a:off x="4645152" y="609600"/>
            <a:ext cx="36576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560"/>
              </a:spcBef>
              <a:spcAft>
                <a:spcPts val="0"/>
              </a:spcAft>
              <a:buSzPts val="2800"/>
              <a:buNone/>
              <a:defRPr sz="2800" b="0">
                <a:latin typeface="Impact"/>
                <a:ea typeface="Impact"/>
                <a:cs typeface="Impact"/>
                <a:sym typeface="Impact"/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4"/>
          </p:nvPr>
        </p:nvSpPr>
        <p:spPr>
          <a:xfrm>
            <a:off x="4645152" y="1329264"/>
            <a:ext cx="36576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454545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4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Impact"/>
              <a:buNone/>
              <a:defRPr sz="5400" b="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3710866" y="457200"/>
            <a:ext cx="459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68300" algn="l" rtl="0">
              <a:spcBef>
                <a:spcPts val="440"/>
              </a:spcBef>
              <a:spcAft>
                <a:spcPts val="0"/>
              </a:spcAft>
              <a:buSzPts val="2200"/>
              <a:buChar char="•"/>
              <a:defRPr sz="22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2"/>
          </p:nvPr>
        </p:nvSpPr>
        <p:spPr>
          <a:xfrm>
            <a:off x="762001" y="457200"/>
            <a:ext cx="267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 rtl="0">
              <a:spcBef>
                <a:spcPts val="42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454545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777875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p1"/>
          <p:cNvSpPr txBox="1"/>
          <p:nvPr/>
        </p:nvSpPr>
        <p:spPr>
          <a:xfrm>
            <a:off x="777875" y="6172200"/>
            <a:ext cx="7543800" cy="2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Impact"/>
              <a:buNone/>
              <a:defRPr sz="5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Impact"/>
              <a:buNone/>
              <a:defRPr sz="5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"/>
          <p:cNvSpPr txBox="1"/>
          <p:nvPr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" name="Google Shape;26;p3"/>
          <p:cNvSpPr txBox="1"/>
          <p:nvPr/>
        </p:nvSpPr>
        <p:spPr>
          <a:xfrm>
            <a:off x="777875" y="6172200"/>
            <a:ext cx="7543800" cy="2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/>
        </p:nvSpPr>
        <p:spPr>
          <a:xfrm>
            <a:off x="777875" y="0"/>
            <a:ext cx="7543800" cy="30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1"/>
          <p:cNvSpPr txBox="1"/>
          <p:nvPr/>
        </p:nvSpPr>
        <p:spPr>
          <a:xfrm>
            <a:off x="777875" y="6172200"/>
            <a:ext cx="7543800" cy="2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Impact"/>
              <a:buNone/>
              <a:defRPr sz="5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777875" y="6172200"/>
            <a:ext cx="7543800" cy="2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5" name="Google Shape;85;p13"/>
          <p:cNvCxnSpPr/>
          <p:nvPr/>
        </p:nvCxnSpPr>
        <p:spPr>
          <a:xfrm>
            <a:off x="758825" y="1249362"/>
            <a:ext cx="3657600" cy="150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6" name="Google Shape;86;p13"/>
          <p:cNvCxnSpPr/>
          <p:nvPr/>
        </p:nvCxnSpPr>
        <p:spPr>
          <a:xfrm>
            <a:off x="4645025" y="1249362"/>
            <a:ext cx="3657600" cy="1500"/>
          </a:xfrm>
          <a:prstGeom prst="straightConnector1">
            <a:avLst/>
          </a:prstGeom>
          <a:noFill/>
          <a:ln w="1587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Impact"/>
              <a:buNone/>
              <a:defRPr sz="5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777875" y="6172200"/>
            <a:ext cx="7543800" cy="2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4" name="Google Shape;104;p15"/>
          <p:cNvCxnSpPr/>
          <p:nvPr/>
        </p:nvCxnSpPr>
        <p:spPr>
          <a:xfrm rot="5400000">
            <a:off x="1677236" y="2515437"/>
            <a:ext cx="3810000" cy="1500"/>
          </a:xfrm>
          <a:prstGeom prst="straightConnector1">
            <a:avLst/>
          </a:prstGeom>
          <a:noFill/>
          <a:ln w="15875" cap="flat" cmpd="sng">
            <a:solidFill>
              <a:srgbClr val="989898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Impact"/>
              <a:buNone/>
              <a:defRPr sz="5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dt" idx="10"/>
          </p:nvPr>
        </p:nvSpPr>
        <p:spPr>
          <a:xfrm>
            <a:off x="6248400" y="620871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>
                <a:solidFill>
                  <a:srgbClr val="45454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ftr" idx="11"/>
          </p:nvPr>
        </p:nvSpPr>
        <p:spPr>
          <a:xfrm>
            <a:off x="762000" y="6208712"/>
            <a:ext cx="4873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ldNum" idx="12"/>
          </p:nvPr>
        </p:nvSpPr>
        <p:spPr>
          <a:xfrm>
            <a:off x="7620000" y="5688012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Impact"/>
              <a:buNone/>
              <a:defRPr sz="2400" b="0" i="0" u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ctrTitle"/>
          </p:nvPr>
        </p:nvSpPr>
        <p:spPr>
          <a:xfrm>
            <a:off x="800100" y="3178629"/>
            <a:ext cx="75438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>
              <a:buSzPts val="6000"/>
            </a:pPr>
            <a:r>
              <a:rPr lang="en-GB" sz="4400" b="1" dirty="0">
                <a:latin typeface="Avenir Heavy" panose="02000503020000020003" pitchFamily="2" charset="0"/>
              </a:rPr>
              <a:t>Getting to a New European Bauhaus Initiative.</a:t>
            </a:r>
            <a:br>
              <a:rPr lang="en-GB" sz="4400" b="1" dirty="0">
                <a:latin typeface="Avenir Heavy" panose="02000503020000020003" pitchFamily="2" charset="0"/>
              </a:rPr>
            </a:br>
            <a:r>
              <a:rPr lang="en-GB" sz="4400" b="1" dirty="0">
                <a:latin typeface="Avenir Heavy" panose="02000503020000020003" pitchFamily="2" charset="0"/>
              </a:rPr>
              <a:t>A smart, green and blue fortification heritage policy</a:t>
            </a:r>
            <a:endParaRPr sz="6000" b="1" dirty="0">
              <a:latin typeface="Avenir Heavy" panose="02000503020000020003" pitchFamily="2" charset="0"/>
              <a:cs typeface="Arial" panose="020B0604020202020204" pitchFamily="34" charset="0"/>
            </a:endParaRPr>
          </a:p>
        </p:txBody>
      </p:sp>
      <p:pic>
        <p:nvPicPr>
          <p:cNvPr id="123" name="Google Shape;123;p17" descr="CF logo neg vert 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53975"/>
            <a:ext cx="1697037" cy="21558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5877BAD-F353-DC45-B1C2-3BC2B9CFD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7857" y="1300617"/>
            <a:ext cx="3222171" cy="560841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Avenir Medium" panose="02000503020000020003" pitchFamily="2" charset="0"/>
              </a:rPr>
              <a:t>Fabrizio Panozzo</a:t>
            </a:r>
            <a:endParaRPr lang="en-IT" dirty="0">
              <a:solidFill>
                <a:schemeClr val="bg1">
                  <a:lumMod val="95000"/>
                </a:schemeClr>
              </a:solidFill>
              <a:latin typeface="Avenir Medium" panose="02000503020000020003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762000" y="598714"/>
            <a:ext cx="7543800" cy="631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Helvetica Neue"/>
              <a:buNone/>
            </a:pPr>
            <a:r>
              <a:rPr lang="en-GB" sz="4000" dirty="0">
                <a:latin typeface="Avenir Medium" panose="02000503020000020003" pitchFamily="2" charset="0"/>
                <a:ea typeface="Helvetica Neue"/>
                <a:cs typeface="Arial" panose="020B0604020202020204" pitchFamily="34" charset="0"/>
                <a:sym typeface="Helvetica Neue"/>
              </a:rPr>
              <a:t>The (magic) keywords</a:t>
            </a:r>
            <a:endParaRPr lang="en-GB" sz="4000" dirty="0">
              <a:latin typeface="Avenir Medium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762000" y="1317171"/>
            <a:ext cx="7543800" cy="462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b="1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Beautiful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b="1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Sustainable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b="1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Together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endParaRPr lang="en-GB" sz="3200" dirty="0">
              <a:latin typeface="Avenir Book" panose="02000503020000020003" pitchFamily="2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Fascinating but vague 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Need for a pragmatic approach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Is there a role for fortified heritage? </a:t>
            </a:r>
          </a:p>
        </p:txBody>
      </p:sp>
      <p:sp>
        <p:nvSpPr>
          <p:cNvPr id="151" name="Google Shape;151;p20"/>
          <p:cNvSpPr txBox="1"/>
          <p:nvPr/>
        </p:nvSpPr>
        <p:spPr>
          <a:xfrm>
            <a:off x="4572000" y="40369"/>
            <a:ext cx="37339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sz="1400" b="0" i="0" u="none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Fortifications &amp; the New European Bauhaus</a:t>
            </a:r>
            <a:endParaRPr dirty="0">
              <a:latin typeface="Avenir Book" panose="02000503020000020003" pitchFamily="2" charset="0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762000" y="32658"/>
            <a:ext cx="2235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Fabrizio Panozzo	</a:t>
            </a:r>
            <a:endParaRPr lang="en-US" sz="1400" b="0" i="0" u="none" dirty="0">
              <a:solidFill>
                <a:schemeClr val="lt1"/>
              </a:solidFill>
              <a:latin typeface="Avenir Book" panose="02000503020000020003" pitchFamily="2" charset="0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762000" y="598714"/>
            <a:ext cx="7543800" cy="631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Helvetica Neue"/>
              <a:buNone/>
            </a:pPr>
            <a:r>
              <a:rPr lang="en-GB" sz="4000" dirty="0">
                <a:latin typeface="Avenir Medium" panose="02000503020000020003" pitchFamily="2" charset="0"/>
                <a:ea typeface="Helvetica Neue"/>
                <a:cs typeface="Arial" panose="020B0604020202020204" pitchFamily="34" charset="0"/>
                <a:sym typeface="Helvetica Neue"/>
              </a:rPr>
              <a:t>Opportunities and challenges</a:t>
            </a:r>
            <a:endParaRPr lang="en-GB" sz="4000" dirty="0">
              <a:latin typeface="Avenir Medium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762000" y="1317171"/>
            <a:ext cx="7543800" cy="462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The are new opportunities for fortified heritage in the combination of beauty, cohesion and sustainability;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But also the risks of a rhetorical recombination of words to repackage projects in a more fashionable design;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The challenge is the one of using the NEB to rethink the role of fortified heritage</a:t>
            </a:r>
          </a:p>
        </p:txBody>
      </p:sp>
      <p:sp>
        <p:nvSpPr>
          <p:cNvPr id="151" name="Google Shape;151;p20"/>
          <p:cNvSpPr txBox="1"/>
          <p:nvPr/>
        </p:nvSpPr>
        <p:spPr>
          <a:xfrm>
            <a:off x="4572000" y="-3175"/>
            <a:ext cx="37339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sz="1400" b="0" i="0" u="none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Fortifications &amp; the New European Bauhaus</a:t>
            </a:r>
            <a:endParaRPr dirty="0">
              <a:latin typeface="Avenir Book" panose="02000503020000020003" pitchFamily="2" charset="0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762000" y="0"/>
            <a:ext cx="2235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Fabrizio Panozzo	</a:t>
            </a:r>
            <a:endParaRPr lang="en-US" sz="1400" b="0" i="0" u="none" dirty="0">
              <a:solidFill>
                <a:schemeClr val="lt1"/>
              </a:solidFill>
              <a:latin typeface="Avenir Book" panose="02000503020000020003" pitchFamily="2" charset="0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405788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762000" y="598714"/>
            <a:ext cx="7543800" cy="631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Helvetica Neue"/>
              <a:buNone/>
            </a:pPr>
            <a:r>
              <a:rPr lang="en-GB" sz="4000" dirty="0">
                <a:latin typeface="Avenir Medium" panose="02000503020000020003" pitchFamily="2" charset="0"/>
                <a:ea typeface="Helvetica Neue"/>
                <a:cs typeface="Arial" panose="020B0604020202020204" pitchFamily="34" charset="0"/>
                <a:sym typeface="Helvetica Neue"/>
              </a:rPr>
              <a:t>Fortified common goods</a:t>
            </a:r>
            <a:endParaRPr lang="en-GB" sz="4000" dirty="0">
              <a:latin typeface="Avenir Medium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762000" y="1404259"/>
            <a:ext cx="7543800" cy="462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Fortified heritage is very often: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Owned by local governments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Involving different levels of government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Managed in partnership with non-profit organization 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At the crossroad of different public policies</a:t>
            </a:r>
          </a:p>
        </p:txBody>
      </p:sp>
      <p:sp>
        <p:nvSpPr>
          <p:cNvPr id="151" name="Google Shape;151;p20"/>
          <p:cNvSpPr txBox="1"/>
          <p:nvPr/>
        </p:nvSpPr>
        <p:spPr>
          <a:xfrm>
            <a:off x="4572000" y="-3175"/>
            <a:ext cx="37339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sz="1400" b="0" i="0" u="none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Fortifications &amp; the New European Bauhaus</a:t>
            </a:r>
            <a:endParaRPr dirty="0">
              <a:latin typeface="Avenir Book" panose="02000503020000020003" pitchFamily="2" charset="0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762000" y="0"/>
            <a:ext cx="2235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Fabrizio Panozzo	</a:t>
            </a:r>
            <a:endParaRPr lang="en-US" sz="1400" b="0" i="0" u="none" dirty="0">
              <a:solidFill>
                <a:schemeClr val="lt1"/>
              </a:solidFill>
              <a:latin typeface="Avenir Book" panose="02000503020000020003" pitchFamily="2" charset="0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26031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762000" y="598714"/>
            <a:ext cx="7543800" cy="631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Helvetica Neue"/>
              <a:buNone/>
            </a:pPr>
            <a:r>
              <a:rPr lang="en-GB" sz="4000" dirty="0">
                <a:latin typeface="Avenir Medium" panose="02000503020000020003" pitchFamily="2" charset="0"/>
                <a:ea typeface="Helvetica Neue"/>
                <a:cs typeface="Arial" panose="020B0604020202020204" pitchFamily="34" charset="0"/>
                <a:sym typeface="Helvetica Neue"/>
              </a:rPr>
              <a:t>A question of governance	</a:t>
            </a:r>
            <a:endParaRPr lang="en-GB" sz="4000" dirty="0">
              <a:latin typeface="Avenir Medium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762000" y="1317171"/>
            <a:ext cx="7543800" cy="462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The multidimensionality of fortified heritage is both a strength and a weakness: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It endows heritage with symbolic meaning and institutional relevance 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It makes it difficult to identify clear arrangements for management and accountability</a:t>
            </a:r>
            <a:endParaRPr lang="en-GB" sz="3200" dirty="0">
              <a:latin typeface="Avenir Book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4572000" y="-3175"/>
            <a:ext cx="37339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sz="1400" b="0" i="0" u="none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Fortifications &amp; the New European Bauhaus</a:t>
            </a:r>
            <a:endParaRPr dirty="0">
              <a:latin typeface="Avenir Book" panose="02000503020000020003" pitchFamily="2" charset="0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762000" y="0"/>
            <a:ext cx="2235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Fabrizio Panozzo	</a:t>
            </a:r>
            <a:endParaRPr lang="en-US" sz="1400" b="0" i="0" u="none" dirty="0">
              <a:solidFill>
                <a:schemeClr val="lt1"/>
              </a:solidFill>
              <a:latin typeface="Avenir Book" panose="02000503020000020003" pitchFamily="2" charset="0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51381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762000" y="598714"/>
            <a:ext cx="7543800" cy="631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Helvetica Neue"/>
              <a:buNone/>
            </a:pPr>
            <a:r>
              <a:rPr lang="en-GB" sz="4000" dirty="0">
                <a:latin typeface="Avenir Medium" panose="02000503020000020003" pitchFamily="2" charset="0"/>
                <a:ea typeface="Helvetica Neue"/>
                <a:cs typeface="Arial" panose="020B0604020202020204" pitchFamily="34" charset="0"/>
                <a:sym typeface="Helvetica Neue"/>
              </a:rPr>
              <a:t>Fragmented NEB</a:t>
            </a:r>
            <a:endParaRPr lang="en-GB" sz="4000" dirty="0">
              <a:latin typeface="Avenir Medium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762000" y="1230085"/>
            <a:ext cx="7543800" cy="480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In a traditional administrative setting the NEB keywords are fragmented:</a:t>
            </a:r>
            <a:endParaRPr lang="en-GB" sz="3200" dirty="0">
              <a:latin typeface="Avenir Book" panose="02000503020000020003" pitchFamily="2" charset="0"/>
              <a:cs typeface="Arial" panose="020B0604020202020204" pitchFamily="34" charset="0"/>
            </a:endParaRP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b="1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Sustainability</a:t>
            </a: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: environmental, transport, energy policies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b="1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Beautiful</a:t>
            </a: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: culture, heritage, traditions and tourism policies</a:t>
            </a: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b="1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Together</a:t>
            </a: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: welfare, youth, elderly, immigration policies</a:t>
            </a:r>
          </a:p>
        </p:txBody>
      </p:sp>
      <p:sp>
        <p:nvSpPr>
          <p:cNvPr id="151" name="Google Shape;151;p20"/>
          <p:cNvSpPr txBox="1"/>
          <p:nvPr/>
        </p:nvSpPr>
        <p:spPr>
          <a:xfrm>
            <a:off x="4572000" y="-3175"/>
            <a:ext cx="37339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sz="1400" b="0" i="0" u="none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Fortifications &amp; the New European Bauhaus</a:t>
            </a:r>
            <a:endParaRPr dirty="0">
              <a:latin typeface="Avenir Book" panose="02000503020000020003" pitchFamily="2" charset="0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762000" y="0"/>
            <a:ext cx="2235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Fabrizio Panozzo	</a:t>
            </a:r>
            <a:endParaRPr lang="en-US" sz="1400" b="0" i="0" u="none" dirty="0">
              <a:solidFill>
                <a:schemeClr val="lt1"/>
              </a:solidFill>
              <a:latin typeface="Avenir Book" panose="02000503020000020003" pitchFamily="2" charset="0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38667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762000" y="598714"/>
            <a:ext cx="7543800" cy="631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Helvetica Neue"/>
              <a:buNone/>
            </a:pPr>
            <a:r>
              <a:rPr lang="en-GB" sz="4000" dirty="0">
                <a:latin typeface="Avenir Medium" panose="02000503020000020003" pitchFamily="2" charset="0"/>
                <a:ea typeface="Helvetica Neue"/>
                <a:cs typeface="Arial" panose="020B0604020202020204" pitchFamily="34" charset="0"/>
                <a:sym typeface="Helvetica Neue"/>
              </a:rPr>
              <a:t>Integrated NEB</a:t>
            </a:r>
            <a:endParaRPr lang="en-GB" sz="4000" dirty="0">
              <a:latin typeface="Avenir Medium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762000" y="1230085"/>
            <a:ext cx="7543800" cy="480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In a innovative administrative setting the NEB keywords demand integration;</a:t>
            </a:r>
            <a:endParaRPr lang="en-GB" sz="3200" dirty="0">
              <a:latin typeface="Avenir Book" panose="02000503020000020003" pitchFamily="2" charset="0"/>
              <a:cs typeface="Arial" panose="020B0604020202020204" pitchFamily="34" charset="0"/>
            </a:endParaRP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b="1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Policies for sustainable transition must be seen as cultural</a:t>
            </a:r>
            <a:endParaRPr lang="en-GB" sz="3200" dirty="0">
              <a:latin typeface="Avenir Book" panose="02000503020000020003" pitchFamily="2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b="1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Policies for cultural heritage must be seen as social</a:t>
            </a:r>
            <a:endParaRPr lang="en-GB" sz="3200" dirty="0">
              <a:latin typeface="Avenir Book" panose="02000503020000020003" pitchFamily="2" charset="0"/>
              <a:ea typeface="Helvetica Neue Light"/>
              <a:cs typeface="Arial" panose="020B0604020202020204" pitchFamily="34" charset="0"/>
              <a:sym typeface="Helvetica Neue Light"/>
            </a:endParaRPr>
          </a:p>
          <a:p>
            <a:pPr marL="0" lvl="0" indent="-27305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b="1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Policies for social welfare must be seen as environmental </a:t>
            </a:r>
            <a:endParaRPr lang="en-GB" sz="3200" dirty="0">
              <a:latin typeface="Avenir Book" panose="02000503020000020003" pitchFamily="2" charset="0"/>
              <a:ea typeface="Helvetica Neue Light"/>
              <a:cs typeface="Arial" panose="020B0604020202020204" pitchFamily="34" charset="0"/>
              <a:sym typeface="Helvetica Neue Light"/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4572000" y="-3175"/>
            <a:ext cx="37339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sz="1400" b="0" i="0" u="none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Fortifications &amp; the New European Bauhaus</a:t>
            </a:r>
            <a:endParaRPr dirty="0">
              <a:latin typeface="Avenir Book" panose="02000503020000020003" pitchFamily="2" charset="0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762000" y="0"/>
            <a:ext cx="2235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Fabrizio Panozzo	</a:t>
            </a:r>
            <a:endParaRPr lang="en-US" sz="1400" b="0" i="0" u="none" dirty="0">
              <a:solidFill>
                <a:schemeClr val="lt1"/>
              </a:solidFill>
              <a:latin typeface="Avenir Book" panose="02000503020000020003" pitchFamily="2" charset="0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271709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>
            <a:spLocks noGrp="1"/>
          </p:cNvSpPr>
          <p:nvPr>
            <p:ph type="title"/>
          </p:nvPr>
        </p:nvSpPr>
        <p:spPr>
          <a:xfrm>
            <a:off x="762000" y="598714"/>
            <a:ext cx="7543800" cy="631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Helvetica Neue"/>
              <a:buNone/>
            </a:pPr>
            <a:r>
              <a:rPr lang="en-GB" sz="4000" dirty="0">
                <a:latin typeface="Avenir Medium" panose="02000503020000020003" pitchFamily="2" charset="0"/>
                <a:ea typeface="Helvetica Neue"/>
                <a:cs typeface="Arial" panose="020B0604020202020204" pitchFamily="34" charset="0"/>
                <a:sym typeface="Helvetica Neue"/>
              </a:rPr>
              <a:t>An opportunity for fortifications</a:t>
            </a:r>
            <a:endParaRPr lang="en-GB" sz="4000" dirty="0">
              <a:latin typeface="Avenir Medium" panose="02000503020000020003" pitchFamily="2" charset="0"/>
              <a:cs typeface="Arial" panose="020B0604020202020204" pitchFamily="34" charset="0"/>
            </a:endParaRPr>
          </a:p>
        </p:txBody>
      </p:sp>
      <p:sp>
        <p:nvSpPr>
          <p:cNvPr id="149" name="Google Shape;149;p20"/>
          <p:cNvSpPr txBox="1">
            <a:spLocks noGrp="1"/>
          </p:cNvSpPr>
          <p:nvPr>
            <p:ph type="body" idx="1"/>
          </p:nvPr>
        </p:nvSpPr>
        <p:spPr>
          <a:xfrm>
            <a:off x="762000" y="1317171"/>
            <a:ext cx="7543800" cy="462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indent="-45720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To make the NEB practical we must conceive hybrid policies for common goods;</a:t>
            </a:r>
          </a:p>
          <a:p>
            <a:pPr indent="-45720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Fortified heritage constitutes an ideal setting</a:t>
            </a:r>
            <a:endParaRPr lang="en-GB" sz="3200" dirty="0">
              <a:latin typeface="Avenir Book" panose="02000503020000020003" pitchFamily="2" charset="0"/>
              <a:ea typeface="Helvetica Neue Light"/>
              <a:cs typeface="Arial" panose="020B0604020202020204" pitchFamily="34" charset="0"/>
            </a:endParaRPr>
          </a:p>
          <a:p>
            <a:pPr indent="-457200">
              <a:spcBef>
                <a:spcPts val="600"/>
              </a:spcBef>
              <a:spcAft>
                <a:spcPts val="600"/>
              </a:spcAft>
              <a:buSzPts val="3000"/>
            </a:pPr>
            <a:r>
              <a:rPr lang="en-GB" sz="3200" dirty="0">
                <a:latin typeface="Avenir Book" panose="02000503020000020003" pitchFamily="2" charset="0"/>
                <a:ea typeface="Helvetica Neue Light"/>
                <a:cs typeface="Arial" panose="020B0604020202020204" pitchFamily="34" charset="0"/>
                <a:sym typeface="Helvetica Neue Light"/>
              </a:rPr>
              <a:t>Fortifications can be seen as an incubator for experimenting, learning and developing new forms of local governance </a:t>
            </a:r>
          </a:p>
        </p:txBody>
      </p:sp>
      <p:sp>
        <p:nvSpPr>
          <p:cNvPr id="151" name="Google Shape;151;p20"/>
          <p:cNvSpPr txBox="1"/>
          <p:nvPr/>
        </p:nvSpPr>
        <p:spPr>
          <a:xfrm>
            <a:off x="4572000" y="-3175"/>
            <a:ext cx="37339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sz="1400" b="0" i="0" u="none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Fortifications &amp; the New European Bauhaus</a:t>
            </a:r>
            <a:endParaRPr dirty="0">
              <a:latin typeface="Avenir Book" panose="02000503020000020003" pitchFamily="2" charset="0"/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762000" y="0"/>
            <a:ext cx="22353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 Light"/>
              <a:buNone/>
            </a:pPr>
            <a:r>
              <a:rPr lang="en-US" dirty="0">
                <a:solidFill>
                  <a:schemeClr val="lt1"/>
                </a:solidFill>
                <a:latin typeface="Avenir Book" panose="02000503020000020003" pitchFamily="2" charset="0"/>
                <a:ea typeface="Helvetica Neue Light"/>
                <a:cs typeface="Helvetica Neue Light"/>
                <a:sym typeface="Helvetica Neue Light"/>
              </a:rPr>
              <a:t>Fabrizio Panozzo	</a:t>
            </a:r>
            <a:endParaRPr lang="en-US" sz="1400" b="0" i="0" u="none" dirty="0">
              <a:solidFill>
                <a:schemeClr val="lt1"/>
              </a:solidFill>
              <a:latin typeface="Avenir Book" panose="02000503020000020003" pitchFamily="2" charset="0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1019125977"/>
      </p:ext>
    </p:extLst>
  </p:cSld>
  <p:clrMapOvr>
    <a:masterClrMapping/>
  </p:clrMapOvr>
</p:sld>
</file>

<file path=ppt/theme/theme1.xml><?xml version="1.0" encoding="utf-8"?>
<a:theme xmlns:a="http://schemas.openxmlformats.org/drawingml/2006/main" name="1_Carta di giornale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rta di giornale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arta di giornale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arta di giornale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arta di giornale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11369</TotalTime>
  <Words>355</Words>
  <Application>Microsoft Macintosh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Avenir Book</vt:lpstr>
      <vt:lpstr>Avenir Heavy</vt:lpstr>
      <vt:lpstr>Avenir Medium</vt:lpstr>
      <vt:lpstr>Helvetica Neue</vt:lpstr>
      <vt:lpstr>Helvetica Neue Light</vt:lpstr>
      <vt:lpstr>Impact</vt:lpstr>
      <vt:lpstr>Times New Roman</vt:lpstr>
      <vt:lpstr>1_Carta di giornale</vt:lpstr>
      <vt:lpstr>Carta di giornale</vt:lpstr>
      <vt:lpstr>2_Carta di giornale</vt:lpstr>
      <vt:lpstr>3_Carta di giornale</vt:lpstr>
      <vt:lpstr>4_Carta di giornale</vt:lpstr>
      <vt:lpstr>Getting to a New European Bauhaus Initiative. A smart, green and blue fortification heritage policy</vt:lpstr>
      <vt:lpstr>The (magic) keywords</vt:lpstr>
      <vt:lpstr>Opportunities and challenges</vt:lpstr>
      <vt:lpstr>Fortified common goods</vt:lpstr>
      <vt:lpstr>A question of governance </vt:lpstr>
      <vt:lpstr>Fragmented NEB</vt:lpstr>
      <vt:lpstr>Integrated NEB</vt:lpstr>
      <vt:lpstr>An opportunity for fortifications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teatrale in Veneto Una prima mappatura del teatro di prosa</dc:title>
  <cp:lastModifiedBy>PANOZZO Fabrizio</cp:lastModifiedBy>
  <cp:revision>12</cp:revision>
  <dcterms:modified xsi:type="dcterms:W3CDTF">2022-01-12T21:58:06Z</dcterms:modified>
</cp:coreProperties>
</file>