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1" r:id="rId4"/>
    <p:sldId id="306" r:id="rId5"/>
    <p:sldId id="314" r:id="rId6"/>
    <p:sldId id="357" r:id="rId7"/>
    <p:sldId id="280" r:id="rId8"/>
    <p:sldId id="360" r:id="rId9"/>
    <p:sldId id="283" r:id="rId10"/>
    <p:sldId id="352" r:id="rId11"/>
    <p:sldId id="354" r:id="rId12"/>
    <p:sldId id="355" r:id="rId13"/>
    <p:sldId id="356" r:id="rId14"/>
    <p:sldId id="361" r:id="rId15"/>
    <p:sldId id="358" r:id="rId16"/>
    <p:sldId id="282" r:id="rId17"/>
    <p:sldId id="359" r:id="rId18"/>
    <p:sldId id="29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ella" initials="r" lastIdx="6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6" autoAdjust="0"/>
  </p:normalViewPr>
  <p:slideViewPr>
    <p:cSldViewPr>
      <p:cViewPr varScale="1">
        <p:scale>
          <a:sx n="65" d="100"/>
          <a:sy n="65" d="100"/>
        </p:scale>
        <p:origin x="8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731" y="-8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BB5E-A728-4846-B085-1480CE1A11ED}" type="datetimeFigureOut">
              <a:rPr lang="fr-BE" smtClean="0"/>
              <a:t>08-11-20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AEE9-7D6A-425A-BE84-D0A0D4897D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951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4660-5C08-4324-9A6A-2EFB0C7BEEEF}" type="datetimeFigureOut">
              <a:rPr lang="en-GB" smtClean="0"/>
              <a:pPr/>
              <a:t>08/11/2020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4B64-0267-4928-B251-6BC1A40843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6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4B64-0267-4928-B251-6BC1A40843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4B64-0267-4928-B251-6BC1A40843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4B64-0267-4928-B251-6BC1A40843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4B64-0267-4928-B251-6BC1A40843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0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642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922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92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16824" cy="1143000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CC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1"/>
            <a:ext cx="7416824" cy="41764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4" y="623731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1EA71F-0898-43D3-A967-F178EEE3F3F3}" type="slidenum">
              <a:rPr lang="en-GB" sz="1400" smtClean="0">
                <a:solidFill>
                  <a:schemeClr val="bg1"/>
                </a:solidFill>
              </a:rPr>
              <a:t>‹#›</a:t>
            </a:fld>
            <a:r>
              <a:rPr lang="en-GB" sz="1400" dirty="0">
                <a:solidFill>
                  <a:schemeClr val="bg1"/>
                </a:solidFill>
              </a:rPr>
              <a:t> / 61</a:t>
            </a:r>
          </a:p>
        </p:txBody>
      </p:sp>
    </p:spTree>
    <p:extLst>
      <p:ext uri="{BB962C8B-B14F-4D97-AF65-F5344CB8AC3E}">
        <p14:creationId xmlns:p14="http://schemas.microsoft.com/office/powerpoint/2010/main" val="3563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91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774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50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185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89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179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212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CBC7-6B3E-414A-B02A-888C6EB0572E}" type="datetimeFigureOut">
              <a:rPr lang="fr-BE" smtClean="0"/>
              <a:pPr/>
              <a:t>08-11-20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7D59-9E95-4037-9881-43274DFD2F1B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0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nspiral-tales/rise-of-the-commons-fundamentals-of-p2p-economies-f737e6d8adf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>
            <a:extLst>
              <a:ext uri="{FF2B5EF4-FFF2-40B4-BE49-F238E27FC236}">
                <a16:creationId xmlns:a16="http://schemas.microsoft.com/office/drawing/2014/main" id="{15DF3AEB-8EB8-493C-8B18-4A0D518E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5" y="32546"/>
            <a:ext cx="9099933" cy="68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8198" y="237832"/>
            <a:ext cx="8412273" cy="175575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Cultural heritage and sustainability,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which impact?</a:t>
            </a:r>
            <a:endParaRPr lang="en-GB" sz="3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199" y="4731591"/>
            <a:ext cx="4523841" cy="119856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EC" sz="2000" b="1" dirty="0">
                <a:solidFill>
                  <a:schemeClr val="tx1"/>
                </a:solidFill>
                <a:latin typeface="+mj-lt"/>
              </a:rPr>
              <a:t>Prof. Koenraad Van Balen, </a:t>
            </a:r>
            <a:r>
              <a:rPr lang="es-EC" sz="2000" b="1" dirty="0" err="1">
                <a:solidFill>
                  <a:schemeClr val="tx1"/>
                </a:solidFill>
                <a:latin typeface="+mj-lt"/>
              </a:rPr>
              <a:t>dr.</a:t>
            </a:r>
            <a:r>
              <a:rPr lang="es-EC" sz="2000" b="1" dirty="0">
                <a:solidFill>
                  <a:schemeClr val="tx1"/>
                </a:solidFill>
                <a:latin typeface="+mj-lt"/>
              </a:rPr>
              <a:t> ir.-</a:t>
            </a:r>
            <a:r>
              <a:rPr lang="es-EC" sz="2000" b="1" dirty="0" err="1">
                <a:solidFill>
                  <a:schemeClr val="tx1"/>
                </a:solidFill>
                <a:latin typeface="+mj-lt"/>
              </a:rPr>
              <a:t>arch</a:t>
            </a:r>
            <a:r>
              <a:rPr lang="es-EC" sz="20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s-EC" sz="2000" dirty="0">
                <a:solidFill>
                  <a:schemeClr val="tx1"/>
                </a:solidFill>
                <a:latin typeface="+mj-lt"/>
              </a:rPr>
              <a:t>KU Leuven – Raymond </a:t>
            </a:r>
            <a:r>
              <a:rPr lang="es-EC" sz="2000" dirty="0" err="1">
                <a:solidFill>
                  <a:schemeClr val="tx1"/>
                </a:solidFill>
                <a:latin typeface="+mj-lt"/>
              </a:rPr>
              <a:t>Lemaire</a:t>
            </a:r>
            <a:r>
              <a:rPr lang="es-EC" sz="2000" dirty="0">
                <a:solidFill>
                  <a:schemeClr val="tx1"/>
                </a:solidFill>
                <a:latin typeface="+mj-lt"/>
              </a:rPr>
              <a:t> International Centre for Conservation</a:t>
            </a: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00" y="6203969"/>
            <a:ext cx="1682208" cy="420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"/>
          <p:cNvGrpSpPr/>
          <p:nvPr/>
        </p:nvGrpSpPr>
        <p:grpSpPr>
          <a:xfrm>
            <a:off x="2204723" y="6152987"/>
            <a:ext cx="2382593" cy="522515"/>
            <a:chOff x="-10535884" y="273340"/>
            <a:chExt cx="3648761" cy="894122"/>
          </a:xfrm>
        </p:grpSpPr>
        <p:pic>
          <p:nvPicPr>
            <p:cNvPr id="6" name="eu_flag-2015.jpg" descr="eu_flag-201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35884" y="331137"/>
              <a:ext cx="1257085" cy="83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This project has received funding from the European Union’s Horizon 2020 Research and Innovation Programme under grant agreement No 821394"/>
            <p:cNvSpPr txBox="1"/>
            <p:nvPr/>
          </p:nvSpPr>
          <p:spPr>
            <a:xfrm>
              <a:off x="-9149185" y="273340"/>
              <a:ext cx="2262062" cy="807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latin typeface="Barlow Regular"/>
                  <a:ea typeface="Barlow Regular"/>
                  <a:cs typeface="Barlow Regular"/>
                  <a:sym typeface="Barlow Regular"/>
                </a:defRPr>
              </a:lvl1pPr>
            </a:lstStyle>
            <a:p>
              <a:r>
                <a:rPr sz="600" dirty="0"/>
                <a:t>This project has received funding from the European Union’s Horizon 2020 Research and Innovation </a:t>
              </a:r>
              <a:r>
                <a:rPr sz="600" dirty="0" err="1"/>
                <a:t>Programme</a:t>
              </a:r>
              <a:r>
                <a:rPr sz="600" dirty="0"/>
                <a:t> under grant agreement No 821394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53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DD4888-4131-42B2-AFC0-F4D0CC808E9E}"/>
              </a:ext>
            </a:extLst>
          </p:cNvPr>
          <p:cNvGrpSpPr/>
          <p:nvPr/>
        </p:nvGrpSpPr>
        <p:grpSpPr>
          <a:xfrm>
            <a:off x="0" y="-645690"/>
            <a:ext cx="9144000" cy="3615094"/>
            <a:chOff x="22226" y="-645692"/>
            <a:chExt cx="9611731" cy="3919813"/>
          </a:xfrm>
        </p:grpSpPr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0702BAEA-D15C-45E3-8E02-B49CCDC86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226" y="17462"/>
              <a:ext cx="4342864" cy="3256659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id="{A57453AD-7B44-47E0-B1D8-A793952ED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75683" y="24555"/>
              <a:ext cx="2428330" cy="323712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74">
              <a:extLst>
                <a:ext uri="{FF2B5EF4-FFF2-40B4-BE49-F238E27FC236}">
                  <a16:creationId xmlns:a16="http://schemas.microsoft.com/office/drawing/2014/main" id="{66B3C7C9-2FF4-4845-9F1B-6748FD000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013" y="-645692"/>
              <a:ext cx="2929944" cy="390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24760" y="324106"/>
            <a:ext cx="7308304" cy="172694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levels of prevention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2969403"/>
            <a:ext cx="9108504" cy="3864042"/>
          </a:xfrm>
          <a:solidFill>
            <a:srgbClr val="99CCFF">
              <a:alpha val="49000"/>
            </a:srgbClr>
          </a:solidFill>
        </p:spPr>
        <p:txBody>
          <a:bodyPr>
            <a:noAutofit/>
          </a:bodyPr>
          <a:lstStyle/>
          <a:p>
            <a:pPr eaLnBrk="1" hangingPunct="1"/>
            <a:endParaRPr lang="en-GB" sz="2400" b="1" dirty="0"/>
          </a:p>
          <a:p>
            <a:pPr eaLnBrk="1" hangingPunct="1"/>
            <a:r>
              <a:rPr lang="en-GB" sz="2400" b="1" dirty="0"/>
              <a:t>Primary prevention</a:t>
            </a:r>
            <a:r>
              <a:rPr lang="en-GB" sz="2400" dirty="0"/>
              <a:t>: actions to </a:t>
            </a:r>
            <a:r>
              <a:rPr lang="en-GB" sz="2400" b="1" u="sng" dirty="0">
                <a:solidFill>
                  <a:srgbClr val="00B050"/>
                </a:solidFill>
              </a:rPr>
              <a:t>stop the causes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of the unwanted effect (loss of heritage values / damage);</a:t>
            </a:r>
          </a:p>
          <a:p>
            <a:pPr eaLnBrk="1" hangingPunct="1"/>
            <a:r>
              <a:rPr lang="en-GB" sz="2400" b="1" dirty="0"/>
              <a:t>Secondary prevention</a:t>
            </a:r>
            <a:r>
              <a:rPr lang="en-GB" sz="2400" dirty="0"/>
              <a:t>: actions of </a:t>
            </a:r>
            <a:r>
              <a:rPr lang="en-GB" sz="2400" b="1" u="sng" dirty="0">
                <a:solidFill>
                  <a:srgbClr val="00B050"/>
                </a:solidFill>
              </a:rPr>
              <a:t>monitoring</a:t>
            </a:r>
            <a:r>
              <a:rPr lang="en-GB" sz="2400" u="sng" dirty="0"/>
              <a:t> that allow an early detection</a:t>
            </a:r>
            <a:r>
              <a:rPr lang="en-GB" sz="2400" dirty="0"/>
              <a:t> of the symptoms of the unwanted effects (loss of …);</a:t>
            </a:r>
          </a:p>
          <a:p>
            <a:pPr eaLnBrk="1" hangingPunct="1"/>
            <a:r>
              <a:rPr lang="en-GB" sz="2400" b="1" dirty="0"/>
              <a:t>Tertiary prevention</a:t>
            </a:r>
            <a:r>
              <a:rPr lang="en-GB" sz="2400" dirty="0"/>
              <a:t>: actions that </a:t>
            </a:r>
            <a:r>
              <a:rPr lang="en-GB" sz="2400" b="1" u="sng" dirty="0">
                <a:solidFill>
                  <a:srgbClr val="00B050"/>
                </a:solidFill>
              </a:rPr>
              <a:t>stop the further spreading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of the unwanted effect (damage) or the generation of new unwanted effects (loss of …).</a:t>
            </a:r>
          </a:p>
        </p:txBody>
      </p:sp>
    </p:spTree>
    <p:extLst>
      <p:ext uri="{BB962C8B-B14F-4D97-AF65-F5344CB8AC3E}">
        <p14:creationId xmlns:p14="http://schemas.microsoft.com/office/powerpoint/2010/main" val="1324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484784"/>
            <a:ext cx="6930195" cy="519764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5765" y="4197826"/>
            <a:ext cx="6930196" cy="16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kern="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supporting agent for the owner</a:t>
            </a:r>
          </a:p>
          <a:p>
            <a:pPr eaLnBrk="1" hangingPunct="1"/>
            <a:r>
              <a:rPr lang="en-GB" kern="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 from the authority</a:t>
            </a:r>
          </a:p>
          <a:p>
            <a:pPr eaLnBrk="1" hangingPunct="1"/>
            <a:r>
              <a:rPr lang="en-GB" kern="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A </a:t>
            </a:r>
            <a:r>
              <a:rPr lang="en-GB" b="1" kern="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r>
              <a:rPr lang="en-GB" kern="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aspect! </a:t>
            </a:r>
            <a:endParaRPr lang="en-GB" i="1" kern="0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6766" y="332656"/>
            <a:ext cx="7950468" cy="87334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</a:rPr>
              <a:t>Monitoring: (role of </a:t>
            </a:r>
            <a:r>
              <a:rPr lang="en-US" sz="3600" dirty="0" err="1">
                <a:solidFill>
                  <a:srgbClr val="00B050"/>
                </a:solidFill>
              </a:rPr>
              <a:t>monumentenwacht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24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3422"/>
            <a:ext cx="903649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</a:rPr>
              <a:t>Monitoring </a:t>
            </a:r>
            <a:r>
              <a:rPr lang="en-US" sz="3600" b="1" dirty="0">
                <a:solidFill>
                  <a:srgbClr val="00B050"/>
                </a:solidFill>
              </a:rPr>
              <a:t>heritage values</a:t>
            </a:r>
            <a:r>
              <a:rPr lang="en-US" sz="3600" dirty="0">
                <a:solidFill>
                  <a:srgbClr val="00B050"/>
                </a:solidFill>
              </a:rPr>
              <a:t>, state of preservation and actions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4514" y="990008"/>
            <a:ext cx="9180117" cy="4627209"/>
            <a:chOff x="-14514" y="990008"/>
            <a:chExt cx="9180117" cy="4627209"/>
          </a:xfrm>
        </p:grpSpPr>
        <p:pic>
          <p:nvPicPr>
            <p:cNvPr id="51" name="Picture 2" descr="D:\Users\aziliz.vandesande\AppData\Local\Microsoft\Windows\Temporary Internet Files\Content.Outlook\J41PGRJD\afiche san roque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34837" y="3216917"/>
              <a:ext cx="3230766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513" y="4282131"/>
              <a:ext cx="1528758" cy="1080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1804" y="4282131"/>
              <a:ext cx="1528759" cy="10800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522" y="4281768"/>
              <a:ext cx="1532916" cy="10807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4193" y="4282131"/>
              <a:ext cx="1535473" cy="10800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1482" y="990008"/>
              <a:ext cx="3213036" cy="221698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6242" y="2116603"/>
              <a:ext cx="2895335" cy="21420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4514" y="2116650"/>
              <a:ext cx="3008699" cy="2141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87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77665" y="-43871"/>
            <a:ext cx="9899330" cy="6901872"/>
            <a:chOff x="-359408" y="-22772"/>
            <a:chExt cx="9899330" cy="6901872"/>
          </a:xfrm>
        </p:grpSpPr>
        <p:pic>
          <p:nvPicPr>
            <p:cNvPr id="7" name="Victor-Koen y yo.jpeg" descr="Victor-Koen y yo.jpe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61486" y="-1059705"/>
              <a:ext cx="4875386" cy="69492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Imagen" descr="Image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331" y="5695938"/>
              <a:ext cx="2101669" cy="118316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Línea de conexión" descr="Línea de conexión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587" y="939967"/>
              <a:ext cx="4085395" cy="1400900"/>
            </a:xfrm>
            <a:prstGeom prst="rect">
              <a:avLst/>
            </a:prstGeom>
          </p:spPr>
        </p:pic>
        <p:pic>
          <p:nvPicPr>
            <p:cNvPr id="10" name="Línea de conexión" descr="Línea de conexión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069" y="1809144"/>
              <a:ext cx="3842971" cy="719140"/>
            </a:xfrm>
            <a:prstGeom prst="rect">
              <a:avLst/>
            </a:prstGeom>
          </p:spPr>
        </p:pic>
        <p:pic>
          <p:nvPicPr>
            <p:cNvPr id="11" name="Línea de conexión" descr="Línea de conexión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361" y="2454460"/>
              <a:ext cx="3589647" cy="393432"/>
            </a:xfrm>
            <a:prstGeom prst="rect">
              <a:avLst/>
            </a:prstGeom>
          </p:spPr>
        </p:pic>
        <p:pic>
          <p:nvPicPr>
            <p:cNvPr id="12" name="Línea de conexión" descr="Línea de conexión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657" y="2601885"/>
              <a:ext cx="3751009" cy="667079"/>
            </a:xfrm>
            <a:prstGeom prst="rect">
              <a:avLst/>
            </a:prstGeom>
          </p:spPr>
        </p:pic>
        <p:pic>
          <p:nvPicPr>
            <p:cNvPr id="13" name="Línea de conexión" descr="Línea de conexión"/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5957" y="2691185"/>
              <a:ext cx="3593291" cy="1129942"/>
            </a:xfrm>
            <a:prstGeom prst="rect">
              <a:avLst/>
            </a:prstGeom>
          </p:spPr>
        </p:pic>
        <p:pic>
          <p:nvPicPr>
            <p:cNvPr id="14" name="Línea de conexión" descr="Línea de conexión"/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258" y="2780486"/>
              <a:ext cx="2610527" cy="1465929"/>
            </a:xfrm>
            <a:prstGeom prst="rect">
              <a:avLst/>
            </a:prstGeom>
          </p:spPr>
        </p:pic>
        <p:sp>
          <p:nvSpPr>
            <p:cNvPr id="15" name="Herrerías Campaign 2018"/>
            <p:cNvSpPr txBox="1"/>
            <p:nvPr/>
          </p:nvSpPr>
          <p:spPr>
            <a:xfrm rot="20693555">
              <a:off x="4590101" y="1627695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Herrerías Campaign 2018</a:t>
              </a:r>
            </a:p>
          </p:txBody>
        </p:sp>
        <p:sp>
          <p:nvSpPr>
            <p:cNvPr id="16" name="Benigno Malo Project"/>
            <p:cNvSpPr txBox="1"/>
            <p:nvPr/>
          </p:nvSpPr>
          <p:spPr>
            <a:xfrm rot="21085201">
              <a:off x="5122379" y="2026120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Benigno Malo Project</a:t>
              </a:r>
            </a:p>
          </p:txBody>
        </p:sp>
        <p:sp>
          <p:nvSpPr>
            <p:cNvPr id="17" name="Tierras de Color"/>
            <p:cNvSpPr txBox="1"/>
            <p:nvPr/>
          </p:nvSpPr>
          <p:spPr>
            <a:xfrm rot="360000">
              <a:off x="5300973" y="2864137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Tierras de Color</a:t>
              </a:r>
            </a:p>
          </p:txBody>
        </p:sp>
        <p:sp>
          <p:nvSpPr>
            <p:cNvPr id="18" name="Cervecería de Llaviucu"/>
            <p:cNvSpPr txBox="1"/>
            <p:nvPr/>
          </p:nvSpPr>
          <p:spPr>
            <a:xfrm rot="780000">
              <a:off x="5425989" y="3293532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 dirty="0"/>
                <a:t>Cervecería de Llaviucu </a:t>
              </a:r>
            </a:p>
          </p:txBody>
        </p:sp>
        <p:sp>
          <p:nvSpPr>
            <p:cNvPr id="19" name="Casa de Osmara"/>
            <p:cNvSpPr txBox="1"/>
            <p:nvPr/>
          </p:nvSpPr>
          <p:spPr>
            <a:xfrm rot="840000">
              <a:off x="5425307" y="3754334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Casa de Osmara</a:t>
              </a:r>
            </a:p>
          </p:txBody>
        </p:sp>
        <p:sp>
          <p:nvSpPr>
            <p:cNvPr id="25" name="FAUC"/>
            <p:cNvSpPr txBox="1"/>
            <p:nvPr/>
          </p:nvSpPr>
          <p:spPr>
            <a:xfrm>
              <a:off x="5834488" y="4876021"/>
              <a:ext cx="1076472" cy="2777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1900">
                  <a:solidFill>
                    <a:schemeClr val="accent4">
                      <a:hueOff val="-1109302"/>
                      <a:lumOff val="-6470"/>
                    </a:schemeClr>
                  </a:solidFill>
                </a:defRPr>
              </a:lvl1pPr>
            </a:lstStyle>
            <a:p>
              <a:endParaRPr sz="1336" dirty="0"/>
            </a:p>
          </p:txBody>
        </p:sp>
        <p:pic>
          <p:nvPicPr>
            <p:cNvPr id="26" name="Línea de conexión" descr="Línea de conexión"/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4550" y="2869778"/>
              <a:ext cx="1999492" cy="1654722"/>
            </a:xfrm>
            <a:prstGeom prst="rect">
              <a:avLst/>
            </a:prstGeom>
          </p:spPr>
        </p:pic>
        <p:sp>
          <p:nvSpPr>
            <p:cNvPr id="27" name="Heritage as a resource"/>
            <p:cNvSpPr txBox="1"/>
            <p:nvPr/>
          </p:nvSpPr>
          <p:spPr>
            <a:xfrm rot="1380000">
              <a:off x="5425989" y="4177043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Heritage as a resource</a:t>
              </a:r>
            </a:p>
          </p:txBody>
        </p:sp>
        <p:sp>
          <p:nvSpPr>
            <p:cNvPr id="32" name="Texto"/>
            <p:cNvSpPr txBox="1"/>
            <p:nvPr/>
          </p:nvSpPr>
          <p:spPr>
            <a:xfrm>
              <a:off x="5881525" y="5231392"/>
              <a:ext cx="1345542" cy="2777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1900">
                  <a:solidFill>
                    <a:schemeClr val="accent4">
                      <a:hueOff val="-1109302"/>
                      <a:lumOff val="-6470"/>
                    </a:schemeClr>
                  </a:solidFill>
                </a:defRPr>
              </a:lvl1pPr>
            </a:lstStyle>
            <a:p>
              <a:r>
                <a:rPr sz="1336"/>
                <a:t> </a:t>
              </a:r>
            </a:p>
          </p:txBody>
        </p:sp>
        <p:sp>
          <p:nvSpPr>
            <p:cNvPr id="36" name="Texto"/>
            <p:cNvSpPr txBox="1"/>
            <p:nvPr/>
          </p:nvSpPr>
          <p:spPr>
            <a:xfrm>
              <a:off x="5937210" y="5602159"/>
              <a:ext cx="1345542" cy="2777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1900">
                  <a:solidFill>
                    <a:schemeClr val="accent4">
                      <a:hueOff val="-1109302"/>
                      <a:lumOff val="-6470"/>
                    </a:schemeClr>
                  </a:solidFill>
                </a:defRPr>
              </a:lvl1pPr>
            </a:lstStyle>
            <a:p>
              <a:r>
                <a:rPr sz="1336"/>
                <a:t> </a:t>
              </a:r>
            </a:p>
          </p:txBody>
        </p:sp>
        <p:pic>
          <p:nvPicPr>
            <p:cNvPr id="42" name="Imagen" descr="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5284" y="5803997"/>
              <a:ext cx="1948010" cy="9590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3" name="Línea de conexión" descr="Línea de conexión"/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48" y="212522"/>
              <a:ext cx="4085398" cy="1628442"/>
            </a:xfrm>
            <a:prstGeom prst="rect">
              <a:avLst/>
            </a:prstGeom>
          </p:spPr>
        </p:pic>
        <p:sp>
          <p:nvSpPr>
            <p:cNvPr id="44" name="Later Eris"/>
            <p:cNvSpPr txBox="1"/>
            <p:nvPr/>
          </p:nvSpPr>
          <p:spPr>
            <a:xfrm rot="21085201">
              <a:off x="5270071" y="2490504"/>
              <a:ext cx="4113933" cy="266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266"/>
                <a:t>Later Eris</a:t>
              </a:r>
            </a:p>
          </p:txBody>
        </p:sp>
        <p:sp>
          <p:nvSpPr>
            <p:cNvPr id="45" name="Social involvement"/>
            <p:cNvSpPr txBox="1"/>
            <p:nvPr/>
          </p:nvSpPr>
          <p:spPr>
            <a:xfrm rot="19645201">
              <a:off x="5651" y="756933"/>
              <a:ext cx="195708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 dirty="0"/>
                <a:t>Social involvement</a:t>
              </a:r>
            </a:p>
          </p:txBody>
        </p:sp>
        <p:sp>
          <p:nvSpPr>
            <p:cNvPr id="46" name="Creativity"/>
            <p:cNvSpPr txBox="1"/>
            <p:nvPr/>
          </p:nvSpPr>
          <p:spPr>
            <a:xfrm rot="19885201">
              <a:off x="851059" y="631918"/>
              <a:ext cx="195708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/>
                <a:t>Creativity</a:t>
              </a:r>
            </a:p>
          </p:txBody>
        </p:sp>
        <p:sp>
          <p:nvSpPr>
            <p:cNvPr id="47" name="Compromise"/>
            <p:cNvSpPr txBox="1"/>
            <p:nvPr/>
          </p:nvSpPr>
          <p:spPr>
            <a:xfrm rot="19165201">
              <a:off x="-359408" y="1428188"/>
              <a:ext cx="195708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/>
                <a:t>Compromise</a:t>
              </a:r>
            </a:p>
          </p:txBody>
        </p:sp>
        <p:sp>
          <p:nvSpPr>
            <p:cNvPr id="48" name="Experience"/>
            <p:cNvSpPr txBox="1"/>
            <p:nvPr/>
          </p:nvSpPr>
          <p:spPr>
            <a:xfrm rot="20785201">
              <a:off x="1169024" y="132015"/>
              <a:ext cx="1957081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/>
                <a:t>Experience</a:t>
              </a:r>
            </a:p>
          </p:txBody>
        </p:sp>
        <p:sp>
          <p:nvSpPr>
            <p:cNvPr id="49" name="Credibility"/>
            <p:cNvSpPr txBox="1"/>
            <p:nvPr/>
          </p:nvSpPr>
          <p:spPr>
            <a:xfrm rot="18325201">
              <a:off x="-443157" y="2128492"/>
              <a:ext cx="1534451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 dirty="0"/>
                <a:t>Credibility</a:t>
              </a:r>
            </a:p>
          </p:txBody>
        </p:sp>
        <p:sp>
          <p:nvSpPr>
            <p:cNvPr id="50" name="Young Team"/>
            <p:cNvSpPr txBox="1"/>
            <p:nvPr/>
          </p:nvSpPr>
          <p:spPr>
            <a:xfrm rot="21265201">
              <a:off x="1851308" y="315654"/>
              <a:ext cx="195708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100" b="0">
                  <a:solidFill>
                    <a:schemeClr val="accent1">
                      <a:lumOff val="13529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1477"/>
                <a:t>Young Team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088" y="570163"/>
            <a:ext cx="7416824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Insights gained over 10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4528" y="1730186"/>
            <a:ext cx="8154944" cy="4110175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Clarified and redefined the concept of preventive conservation in cultural heritage:</a:t>
            </a:r>
          </a:p>
          <a:p>
            <a:pPr lvl="1"/>
            <a:r>
              <a:rPr lang="en-US" dirty="0"/>
              <a:t>&gt;&lt; museum, archaeology</a:t>
            </a:r>
          </a:p>
          <a:p>
            <a:pPr lvl="1"/>
            <a:r>
              <a:rPr lang="en-US" dirty="0"/>
              <a:t>“system thinking”: holistic and integrated</a:t>
            </a:r>
          </a:p>
          <a:p>
            <a:pPr lvl="1"/>
            <a:r>
              <a:rPr lang="en-US" dirty="0"/>
              <a:t>“Preventive conservation” inspired by “public health” (!COVID-19!)</a:t>
            </a:r>
          </a:p>
          <a:p>
            <a:pPr lvl="1"/>
            <a:r>
              <a:rPr lang="en-US" b="1" dirty="0"/>
              <a:t>Integrated in societal debates with outreach to the public and to authorities</a:t>
            </a:r>
          </a:p>
        </p:txBody>
      </p:sp>
    </p:spTree>
    <p:extLst>
      <p:ext uri="{BB962C8B-B14F-4D97-AF65-F5344CB8AC3E}">
        <p14:creationId xmlns:p14="http://schemas.microsoft.com/office/powerpoint/2010/main" val="82906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434B9-84A9-4072-A226-3F849FDE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731837"/>
            <a:ext cx="9144000" cy="612616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3508" y="17738"/>
            <a:ext cx="8856984" cy="577359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500" b="0" dirty="0">
                <a:solidFill>
                  <a:srgbClr val="00B050"/>
                </a:solidFill>
              </a:rPr>
              <a:t>4. Challenging governance: heritage as commons?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504" y="2348880"/>
            <a:ext cx="8856984" cy="450912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i="1" dirty="0"/>
              <a:t>A commons is</a:t>
            </a:r>
          </a:p>
          <a:p>
            <a:pPr lvl="1"/>
            <a:r>
              <a:rPr lang="en-US" i="1" dirty="0"/>
              <a:t>shared </a:t>
            </a:r>
            <a:r>
              <a:rPr lang="en-US" i="1" u="sng" dirty="0"/>
              <a:t>resources</a:t>
            </a:r>
            <a:r>
              <a:rPr lang="en-US" i="1" dirty="0"/>
              <a:t> (i.e. there is something objective about it)</a:t>
            </a:r>
          </a:p>
          <a:p>
            <a:pPr lvl="1"/>
            <a:r>
              <a:rPr lang="en-US" i="1" dirty="0"/>
              <a:t> </a:t>
            </a:r>
            <a:r>
              <a:rPr lang="en-US" i="1" u="sng" dirty="0"/>
              <a:t>maintained or co-produced by a community </a:t>
            </a:r>
            <a:r>
              <a:rPr lang="en-US" i="1" dirty="0"/>
              <a:t>or group of stakeholders …</a:t>
            </a:r>
          </a:p>
          <a:p>
            <a:pPr lvl="1"/>
            <a:r>
              <a:rPr lang="en-US" i="1" dirty="0"/>
              <a:t>it is managed according to the rules and </a:t>
            </a:r>
            <a:r>
              <a:rPr lang="en-US" i="1" u="sng" dirty="0"/>
              <a:t>values of that community</a:t>
            </a:r>
            <a:r>
              <a:rPr lang="en-US" i="1" dirty="0"/>
              <a:t> ….</a:t>
            </a:r>
          </a:p>
          <a:p>
            <a:pPr lvl="1"/>
            <a:endParaRPr lang="en-US" i="1" dirty="0"/>
          </a:p>
          <a:p>
            <a:pPr marL="0" indent="0" algn="r">
              <a:buNone/>
            </a:pPr>
            <a:r>
              <a:rPr lang="en-US" sz="1300" dirty="0"/>
              <a:t>Source: https://wiki.p2pfoundation.net/Commons#Definition</a:t>
            </a:r>
          </a:p>
          <a:p>
            <a:pPr marL="0" indent="0" algn="r">
              <a:buNone/>
            </a:pPr>
            <a:r>
              <a:rPr lang="en-US" sz="1300" dirty="0"/>
              <a:t>Image: www.hln.be/regio/antwerpen/ringland-viert-verjaardag-met-valentijnsfeest~a750622f/</a:t>
            </a:r>
          </a:p>
        </p:txBody>
      </p:sp>
    </p:spTree>
    <p:extLst>
      <p:ext uri="{BB962C8B-B14F-4D97-AF65-F5344CB8AC3E}">
        <p14:creationId xmlns:p14="http://schemas.microsoft.com/office/powerpoint/2010/main" val="243320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5908" y="260648"/>
            <a:ext cx="8776572" cy="1143000"/>
          </a:xfrm>
        </p:spPr>
        <p:txBody>
          <a:bodyPr>
            <a:normAutofit/>
          </a:bodyPr>
          <a:lstStyle/>
          <a:p>
            <a:r>
              <a:rPr lang="en-US" sz="3500" b="0" dirty="0">
                <a:solidFill>
                  <a:srgbClr val="00B050"/>
                </a:solidFill>
              </a:rPr>
              <a:t>Participatory governance &amp; cultural heritage</a:t>
            </a:r>
            <a:r>
              <a:rPr lang="nl-BE" sz="3500" b="0" dirty="0">
                <a:solidFill>
                  <a:srgbClr val="00B050"/>
                </a:solidFill>
              </a:rPr>
              <a:t>.</a:t>
            </a:r>
            <a:r>
              <a:rPr lang="es-ES" sz="3500" b="0" dirty="0">
                <a:solidFill>
                  <a:srgbClr val="00B050"/>
                </a:solidFill>
              </a:rPr>
              <a:t> </a:t>
            </a:r>
            <a:endParaRPr lang="en-US" sz="3500" b="0" dirty="0">
              <a:solidFill>
                <a:srgbClr val="00B05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131840" y="1196752"/>
            <a:ext cx="5383508" cy="566124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Peer-to-peer</a:t>
            </a:r>
            <a:endParaRPr lang="en-US" sz="2800" dirty="0"/>
          </a:p>
          <a:p>
            <a:pPr marL="514350" lvl="1" indent="0">
              <a:buNone/>
            </a:pPr>
            <a:r>
              <a:rPr lang="en-US" sz="2400" dirty="0"/>
              <a:t>Put simply, peer-to-peer (P2P) is the capacity that we now have to connect to each other, to create value together and to </a:t>
            </a:r>
            <a:r>
              <a:rPr lang="en-US" sz="2400" dirty="0" err="1"/>
              <a:t>organise</a:t>
            </a:r>
            <a:r>
              <a:rPr lang="en-US" sz="2400" dirty="0"/>
              <a:t> ourselves. It cuts out the middleman, and instead adopts a model of </a:t>
            </a:r>
            <a:r>
              <a:rPr lang="en-US" sz="2400" dirty="0" err="1"/>
              <a:t>decentralised</a:t>
            </a:r>
            <a:r>
              <a:rPr lang="en-US" sz="2400" dirty="0"/>
              <a:t> peer production, whereby value is delivered back to the place where it largely came from in the first place — the commons.</a:t>
            </a:r>
          </a:p>
          <a:p>
            <a:pPr marL="571500" lvl="1" indent="0">
              <a:buNone/>
            </a:pPr>
            <a:r>
              <a:rPr lang="en-GB" sz="2000" dirty="0"/>
              <a:t>(</a:t>
            </a:r>
            <a:r>
              <a:rPr lang="en-GB" sz="2000" dirty="0">
                <a:hlinkClick r:id="rId3"/>
              </a:rPr>
              <a:t>https://medium.com/enspiral-tales/rise-of-the-commons-fundamentals-of-p2p-economies-f737e6d8adfc</a:t>
            </a:r>
            <a:r>
              <a:rPr lang="en-GB" sz="2000" dirty="0"/>
              <a:t>)</a:t>
            </a:r>
          </a:p>
          <a:p>
            <a:pPr marL="971550" lvl="2" indent="0">
              <a:buNone/>
            </a:pPr>
            <a:endParaRPr lang="en-GB" sz="20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193418"/>
            <a:ext cx="2808312" cy="42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812EC8-4F42-43DC-B6CD-8B66CDC0DA21}"/>
              </a:ext>
            </a:extLst>
          </p:cNvPr>
          <p:cNvGrpSpPr/>
          <p:nvPr/>
        </p:nvGrpSpPr>
        <p:grpSpPr>
          <a:xfrm>
            <a:off x="753792" y="1072455"/>
            <a:ext cx="7636416" cy="5328592"/>
            <a:chOff x="1547664" y="476672"/>
            <a:chExt cx="6899746" cy="4896544"/>
          </a:xfrm>
        </p:grpSpPr>
        <p:grpSp>
          <p:nvGrpSpPr>
            <p:cNvPr id="5" name="Group 4"/>
            <p:cNvGrpSpPr/>
            <p:nvPr/>
          </p:nvGrpSpPr>
          <p:grpSpPr>
            <a:xfrm>
              <a:off x="1547664" y="476672"/>
              <a:ext cx="6899746" cy="4784345"/>
              <a:chOff x="850166" y="588691"/>
              <a:chExt cx="8289422" cy="5873648"/>
            </a:xfrm>
          </p:grpSpPr>
          <p:pic>
            <p:nvPicPr>
              <p:cNvPr id="3074" name="Picture 2" descr="Waves of Innovation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166" y="588691"/>
                <a:ext cx="8289422" cy="5873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051" y="1556792"/>
                <a:ext cx="2249791" cy="16873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Forme libre 5"/>
            <p:cNvSpPr/>
            <p:nvPr/>
          </p:nvSpPr>
          <p:spPr>
            <a:xfrm>
              <a:off x="5569527" y="2133600"/>
              <a:ext cx="1052946" cy="1233055"/>
            </a:xfrm>
            <a:custGeom>
              <a:avLst/>
              <a:gdLst>
                <a:gd name="connsiteX0" fmla="*/ 0 w 1052946"/>
                <a:gd name="connsiteY0" fmla="*/ 1233055 h 1233055"/>
                <a:gd name="connsiteX1" fmla="*/ 13855 w 1052946"/>
                <a:gd name="connsiteY1" fmla="*/ 1122218 h 1233055"/>
                <a:gd name="connsiteX2" fmla="*/ 41564 w 1052946"/>
                <a:gd name="connsiteY2" fmla="*/ 1039091 h 1233055"/>
                <a:gd name="connsiteX3" fmla="*/ 69273 w 1052946"/>
                <a:gd name="connsiteY3" fmla="*/ 955964 h 1233055"/>
                <a:gd name="connsiteX4" fmla="*/ 83128 w 1052946"/>
                <a:gd name="connsiteY4" fmla="*/ 914400 h 1233055"/>
                <a:gd name="connsiteX5" fmla="*/ 96982 w 1052946"/>
                <a:gd name="connsiteY5" fmla="*/ 858982 h 1233055"/>
                <a:gd name="connsiteX6" fmla="*/ 124691 w 1052946"/>
                <a:gd name="connsiteY6" fmla="*/ 817418 h 1233055"/>
                <a:gd name="connsiteX7" fmla="*/ 152400 w 1052946"/>
                <a:gd name="connsiteY7" fmla="*/ 762000 h 1233055"/>
                <a:gd name="connsiteX8" fmla="*/ 166255 w 1052946"/>
                <a:gd name="connsiteY8" fmla="*/ 720436 h 1233055"/>
                <a:gd name="connsiteX9" fmla="*/ 193964 w 1052946"/>
                <a:gd name="connsiteY9" fmla="*/ 665018 h 1233055"/>
                <a:gd name="connsiteX10" fmla="*/ 221673 w 1052946"/>
                <a:gd name="connsiteY10" fmla="*/ 581891 h 1233055"/>
                <a:gd name="connsiteX11" fmla="*/ 263237 w 1052946"/>
                <a:gd name="connsiteY11" fmla="*/ 554182 h 1233055"/>
                <a:gd name="connsiteX12" fmla="*/ 277091 w 1052946"/>
                <a:gd name="connsiteY12" fmla="*/ 512618 h 1233055"/>
                <a:gd name="connsiteX13" fmla="*/ 318655 w 1052946"/>
                <a:gd name="connsiteY13" fmla="*/ 457200 h 1233055"/>
                <a:gd name="connsiteX14" fmla="*/ 346364 w 1052946"/>
                <a:gd name="connsiteY14" fmla="*/ 415636 h 1233055"/>
                <a:gd name="connsiteX15" fmla="*/ 360218 w 1052946"/>
                <a:gd name="connsiteY15" fmla="*/ 374073 h 1233055"/>
                <a:gd name="connsiteX16" fmla="*/ 415637 w 1052946"/>
                <a:gd name="connsiteY16" fmla="*/ 290945 h 1233055"/>
                <a:gd name="connsiteX17" fmla="*/ 429491 w 1052946"/>
                <a:gd name="connsiteY17" fmla="*/ 235527 h 1233055"/>
                <a:gd name="connsiteX18" fmla="*/ 512618 w 1052946"/>
                <a:gd name="connsiteY18" fmla="*/ 152400 h 1233055"/>
                <a:gd name="connsiteX19" fmla="*/ 540328 w 1052946"/>
                <a:gd name="connsiteY19" fmla="*/ 124691 h 1233055"/>
                <a:gd name="connsiteX20" fmla="*/ 595746 w 1052946"/>
                <a:gd name="connsiteY20" fmla="*/ 96982 h 1233055"/>
                <a:gd name="connsiteX21" fmla="*/ 651164 w 1052946"/>
                <a:gd name="connsiteY21" fmla="*/ 55418 h 1233055"/>
                <a:gd name="connsiteX22" fmla="*/ 706582 w 1052946"/>
                <a:gd name="connsiteY22" fmla="*/ 27709 h 1233055"/>
                <a:gd name="connsiteX23" fmla="*/ 748146 w 1052946"/>
                <a:gd name="connsiteY23" fmla="*/ 0 h 1233055"/>
                <a:gd name="connsiteX24" fmla="*/ 789709 w 1052946"/>
                <a:gd name="connsiteY24" fmla="*/ 13855 h 1233055"/>
                <a:gd name="connsiteX25" fmla="*/ 858982 w 1052946"/>
                <a:gd name="connsiteY25" fmla="*/ 96982 h 1233055"/>
                <a:gd name="connsiteX26" fmla="*/ 900546 w 1052946"/>
                <a:gd name="connsiteY26" fmla="*/ 138545 h 1233055"/>
                <a:gd name="connsiteX27" fmla="*/ 969818 w 1052946"/>
                <a:gd name="connsiteY27" fmla="*/ 263236 h 1233055"/>
                <a:gd name="connsiteX28" fmla="*/ 983673 w 1052946"/>
                <a:gd name="connsiteY28" fmla="*/ 304800 h 1233055"/>
                <a:gd name="connsiteX29" fmla="*/ 1011382 w 1052946"/>
                <a:gd name="connsiteY29" fmla="*/ 346364 h 1233055"/>
                <a:gd name="connsiteX30" fmla="*/ 1039091 w 1052946"/>
                <a:gd name="connsiteY30" fmla="*/ 443345 h 1233055"/>
                <a:gd name="connsiteX31" fmla="*/ 1052946 w 1052946"/>
                <a:gd name="connsiteY31" fmla="*/ 457200 h 12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2946" h="1233055">
                  <a:moveTo>
                    <a:pt x="0" y="1233055"/>
                  </a:moveTo>
                  <a:cubicBezTo>
                    <a:pt x="4618" y="1196109"/>
                    <a:pt x="6054" y="1158625"/>
                    <a:pt x="13855" y="1122218"/>
                  </a:cubicBezTo>
                  <a:cubicBezTo>
                    <a:pt x="19975" y="1093659"/>
                    <a:pt x="32328" y="1066800"/>
                    <a:pt x="41564" y="1039091"/>
                  </a:cubicBezTo>
                  <a:lnTo>
                    <a:pt x="69273" y="955964"/>
                  </a:lnTo>
                  <a:cubicBezTo>
                    <a:pt x="73891" y="942109"/>
                    <a:pt x="79586" y="928568"/>
                    <a:pt x="83128" y="914400"/>
                  </a:cubicBezTo>
                  <a:cubicBezTo>
                    <a:pt x="87746" y="895927"/>
                    <a:pt x="89481" y="876484"/>
                    <a:pt x="96982" y="858982"/>
                  </a:cubicBezTo>
                  <a:cubicBezTo>
                    <a:pt x="103541" y="843677"/>
                    <a:pt x="116430" y="831875"/>
                    <a:pt x="124691" y="817418"/>
                  </a:cubicBezTo>
                  <a:cubicBezTo>
                    <a:pt x="134938" y="799486"/>
                    <a:pt x="144264" y="780983"/>
                    <a:pt x="152400" y="762000"/>
                  </a:cubicBezTo>
                  <a:cubicBezTo>
                    <a:pt x="158153" y="748577"/>
                    <a:pt x="160502" y="733859"/>
                    <a:pt x="166255" y="720436"/>
                  </a:cubicBezTo>
                  <a:cubicBezTo>
                    <a:pt x="174391" y="701453"/>
                    <a:pt x="186294" y="684194"/>
                    <a:pt x="193964" y="665018"/>
                  </a:cubicBezTo>
                  <a:cubicBezTo>
                    <a:pt x="204812" y="637899"/>
                    <a:pt x="197371" y="598092"/>
                    <a:pt x="221673" y="581891"/>
                  </a:cubicBezTo>
                  <a:lnTo>
                    <a:pt x="263237" y="554182"/>
                  </a:lnTo>
                  <a:cubicBezTo>
                    <a:pt x="267855" y="540327"/>
                    <a:pt x="269845" y="525298"/>
                    <a:pt x="277091" y="512618"/>
                  </a:cubicBezTo>
                  <a:cubicBezTo>
                    <a:pt x="288547" y="492569"/>
                    <a:pt x="305234" y="475990"/>
                    <a:pt x="318655" y="457200"/>
                  </a:cubicBezTo>
                  <a:cubicBezTo>
                    <a:pt x="328333" y="443650"/>
                    <a:pt x="337128" y="429491"/>
                    <a:pt x="346364" y="415636"/>
                  </a:cubicBezTo>
                  <a:cubicBezTo>
                    <a:pt x="350982" y="401782"/>
                    <a:pt x="353126" y="386839"/>
                    <a:pt x="360218" y="374073"/>
                  </a:cubicBezTo>
                  <a:cubicBezTo>
                    <a:pt x="376391" y="344961"/>
                    <a:pt x="415637" y="290945"/>
                    <a:pt x="415637" y="290945"/>
                  </a:cubicBezTo>
                  <a:cubicBezTo>
                    <a:pt x="420255" y="272472"/>
                    <a:pt x="418572" y="251126"/>
                    <a:pt x="429491" y="235527"/>
                  </a:cubicBezTo>
                  <a:cubicBezTo>
                    <a:pt x="451963" y="203424"/>
                    <a:pt x="484909" y="180109"/>
                    <a:pt x="512618" y="152400"/>
                  </a:cubicBezTo>
                  <a:cubicBezTo>
                    <a:pt x="521855" y="143164"/>
                    <a:pt x="528645" y="130533"/>
                    <a:pt x="540328" y="124691"/>
                  </a:cubicBezTo>
                  <a:cubicBezTo>
                    <a:pt x="558801" y="115455"/>
                    <a:pt x="578232" y="107928"/>
                    <a:pt x="595746" y="96982"/>
                  </a:cubicBezTo>
                  <a:cubicBezTo>
                    <a:pt x="615327" y="84744"/>
                    <a:pt x="631583" y="67656"/>
                    <a:pt x="651164" y="55418"/>
                  </a:cubicBezTo>
                  <a:cubicBezTo>
                    <a:pt x="668678" y="44472"/>
                    <a:pt x="688650" y="37956"/>
                    <a:pt x="706582" y="27709"/>
                  </a:cubicBezTo>
                  <a:cubicBezTo>
                    <a:pt x="721039" y="19448"/>
                    <a:pt x="734291" y="9236"/>
                    <a:pt x="748146" y="0"/>
                  </a:cubicBezTo>
                  <a:cubicBezTo>
                    <a:pt x="762000" y="4618"/>
                    <a:pt x="777558" y="5754"/>
                    <a:pt x="789709" y="13855"/>
                  </a:cubicBezTo>
                  <a:cubicBezTo>
                    <a:pt x="835249" y="44215"/>
                    <a:pt x="827032" y="58642"/>
                    <a:pt x="858982" y="96982"/>
                  </a:cubicBezTo>
                  <a:cubicBezTo>
                    <a:pt x="871525" y="112034"/>
                    <a:pt x="886691" y="124691"/>
                    <a:pt x="900546" y="138545"/>
                  </a:cubicBezTo>
                  <a:cubicBezTo>
                    <a:pt x="934451" y="240261"/>
                    <a:pt x="907602" y="201020"/>
                    <a:pt x="969818" y="263236"/>
                  </a:cubicBezTo>
                  <a:cubicBezTo>
                    <a:pt x="974436" y="277091"/>
                    <a:pt x="977142" y="291738"/>
                    <a:pt x="983673" y="304800"/>
                  </a:cubicBezTo>
                  <a:cubicBezTo>
                    <a:pt x="991120" y="319693"/>
                    <a:pt x="1004823" y="331059"/>
                    <a:pt x="1011382" y="346364"/>
                  </a:cubicBezTo>
                  <a:cubicBezTo>
                    <a:pt x="1038009" y="408493"/>
                    <a:pt x="1012137" y="389437"/>
                    <a:pt x="1039091" y="443345"/>
                  </a:cubicBezTo>
                  <a:cubicBezTo>
                    <a:pt x="1042012" y="449187"/>
                    <a:pt x="1048328" y="452582"/>
                    <a:pt x="1052946" y="4572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6539345" y="1496291"/>
              <a:ext cx="789710" cy="1274618"/>
            </a:xfrm>
            <a:custGeom>
              <a:avLst/>
              <a:gdLst>
                <a:gd name="connsiteX0" fmla="*/ 0 w 789710"/>
                <a:gd name="connsiteY0" fmla="*/ 1274618 h 1274618"/>
                <a:gd name="connsiteX1" fmla="*/ 13855 w 789710"/>
                <a:gd name="connsiteY1" fmla="*/ 1205345 h 1274618"/>
                <a:gd name="connsiteX2" fmla="*/ 27710 w 789710"/>
                <a:gd name="connsiteY2" fmla="*/ 1163782 h 1274618"/>
                <a:gd name="connsiteX3" fmla="*/ 41564 w 789710"/>
                <a:gd name="connsiteY3" fmla="*/ 1094509 h 1274618"/>
                <a:gd name="connsiteX4" fmla="*/ 69273 w 789710"/>
                <a:gd name="connsiteY4" fmla="*/ 1011382 h 1274618"/>
                <a:gd name="connsiteX5" fmla="*/ 83128 w 789710"/>
                <a:gd name="connsiteY5" fmla="*/ 969818 h 1274618"/>
                <a:gd name="connsiteX6" fmla="*/ 96982 w 789710"/>
                <a:gd name="connsiteY6" fmla="*/ 900545 h 1274618"/>
                <a:gd name="connsiteX7" fmla="*/ 124691 w 789710"/>
                <a:gd name="connsiteY7" fmla="*/ 858982 h 1274618"/>
                <a:gd name="connsiteX8" fmla="*/ 138546 w 789710"/>
                <a:gd name="connsiteY8" fmla="*/ 817418 h 1274618"/>
                <a:gd name="connsiteX9" fmla="*/ 152400 w 789710"/>
                <a:gd name="connsiteY9" fmla="*/ 748145 h 1274618"/>
                <a:gd name="connsiteX10" fmla="*/ 207819 w 789710"/>
                <a:gd name="connsiteY10" fmla="*/ 706582 h 1274618"/>
                <a:gd name="connsiteX11" fmla="*/ 235528 w 789710"/>
                <a:gd name="connsiteY11" fmla="*/ 665018 h 1274618"/>
                <a:gd name="connsiteX12" fmla="*/ 249382 w 789710"/>
                <a:gd name="connsiteY12" fmla="*/ 623454 h 1274618"/>
                <a:gd name="connsiteX13" fmla="*/ 346364 w 789710"/>
                <a:gd name="connsiteY13" fmla="*/ 498764 h 1274618"/>
                <a:gd name="connsiteX14" fmla="*/ 374073 w 789710"/>
                <a:gd name="connsiteY14" fmla="*/ 457200 h 1274618"/>
                <a:gd name="connsiteX15" fmla="*/ 415637 w 789710"/>
                <a:gd name="connsiteY15" fmla="*/ 415636 h 1274618"/>
                <a:gd name="connsiteX16" fmla="*/ 443346 w 789710"/>
                <a:gd name="connsiteY16" fmla="*/ 374073 h 1274618"/>
                <a:gd name="connsiteX17" fmla="*/ 526473 w 789710"/>
                <a:gd name="connsiteY17" fmla="*/ 304800 h 1274618"/>
                <a:gd name="connsiteX18" fmla="*/ 678873 w 789710"/>
                <a:gd name="connsiteY18" fmla="*/ 124691 h 1274618"/>
                <a:gd name="connsiteX19" fmla="*/ 762000 w 789710"/>
                <a:gd name="connsiteY19" fmla="*/ 27709 h 1274618"/>
                <a:gd name="connsiteX20" fmla="*/ 789710 w 789710"/>
                <a:gd name="connsiteY20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9710" h="1274618">
                  <a:moveTo>
                    <a:pt x="0" y="1274618"/>
                  </a:moveTo>
                  <a:cubicBezTo>
                    <a:pt x="4618" y="1251527"/>
                    <a:pt x="8143" y="1228190"/>
                    <a:pt x="13855" y="1205345"/>
                  </a:cubicBezTo>
                  <a:cubicBezTo>
                    <a:pt x="17397" y="1191177"/>
                    <a:pt x="24168" y="1177950"/>
                    <a:pt x="27710" y="1163782"/>
                  </a:cubicBezTo>
                  <a:cubicBezTo>
                    <a:pt x="33421" y="1140937"/>
                    <a:pt x="35368" y="1117228"/>
                    <a:pt x="41564" y="1094509"/>
                  </a:cubicBezTo>
                  <a:cubicBezTo>
                    <a:pt x="49249" y="1066330"/>
                    <a:pt x="60037" y="1039091"/>
                    <a:pt x="69273" y="1011382"/>
                  </a:cubicBezTo>
                  <a:cubicBezTo>
                    <a:pt x="73891" y="997527"/>
                    <a:pt x="80264" y="984139"/>
                    <a:pt x="83128" y="969818"/>
                  </a:cubicBezTo>
                  <a:cubicBezTo>
                    <a:pt x="87746" y="946727"/>
                    <a:pt x="88714" y="922594"/>
                    <a:pt x="96982" y="900545"/>
                  </a:cubicBezTo>
                  <a:cubicBezTo>
                    <a:pt x="102828" y="884954"/>
                    <a:pt x="117244" y="873875"/>
                    <a:pt x="124691" y="858982"/>
                  </a:cubicBezTo>
                  <a:cubicBezTo>
                    <a:pt x="131222" y="845920"/>
                    <a:pt x="135004" y="831586"/>
                    <a:pt x="138546" y="817418"/>
                  </a:cubicBezTo>
                  <a:cubicBezTo>
                    <a:pt x="144257" y="794573"/>
                    <a:pt x="139919" y="768114"/>
                    <a:pt x="152400" y="748145"/>
                  </a:cubicBezTo>
                  <a:cubicBezTo>
                    <a:pt x="164638" y="728564"/>
                    <a:pt x="189346" y="720436"/>
                    <a:pt x="207819" y="706582"/>
                  </a:cubicBezTo>
                  <a:cubicBezTo>
                    <a:pt x="217055" y="692727"/>
                    <a:pt x="228082" y="679911"/>
                    <a:pt x="235528" y="665018"/>
                  </a:cubicBezTo>
                  <a:cubicBezTo>
                    <a:pt x="242059" y="651956"/>
                    <a:pt x="241281" y="635605"/>
                    <a:pt x="249382" y="623454"/>
                  </a:cubicBezTo>
                  <a:cubicBezTo>
                    <a:pt x="278590" y="579642"/>
                    <a:pt x="317156" y="542576"/>
                    <a:pt x="346364" y="498764"/>
                  </a:cubicBezTo>
                  <a:cubicBezTo>
                    <a:pt x="355600" y="484909"/>
                    <a:pt x="363413" y="469992"/>
                    <a:pt x="374073" y="457200"/>
                  </a:cubicBezTo>
                  <a:cubicBezTo>
                    <a:pt x="386616" y="442148"/>
                    <a:pt x="403094" y="430688"/>
                    <a:pt x="415637" y="415636"/>
                  </a:cubicBezTo>
                  <a:cubicBezTo>
                    <a:pt x="426297" y="402844"/>
                    <a:pt x="432686" y="386865"/>
                    <a:pt x="443346" y="374073"/>
                  </a:cubicBezTo>
                  <a:cubicBezTo>
                    <a:pt x="476682" y="334070"/>
                    <a:pt x="485605" y="332046"/>
                    <a:pt x="526473" y="304800"/>
                  </a:cubicBezTo>
                  <a:cubicBezTo>
                    <a:pt x="607251" y="183634"/>
                    <a:pt x="558343" y="245221"/>
                    <a:pt x="678873" y="124691"/>
                  </a:cubicBezTo>
                  <a:cubicBezTo>
                    <a:pt x="812285" y="-8721"/>
                    <a:pt x="677592" y="133217"/>
                    <a:pt x="762000" y="27709"/>
                  </a:cubicBezTo>
                  <a:cubicBezTo>
                    <a:pt x="770160" y="17509"/>
                    <a:pt x="789710" y="0"/>
                    <a:pt x="78971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8" name="Connecteur droit 7"/>
            <p:cNvCxnSpPr/>
            <p:nvPr/>
          </p:nvCxnSpPr>
          <p:spPr>
            <a:xfrm flipV="1">
              <a:off x="5152772" y="476672"/>
              <a:ext cx="0" cy="48965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979712" y="6396284"/>
            <a:ext cx="689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Christian </a:t>
            </a:r>
            <a:r>
              <a:rPr lang="en-US" sz="1200" dirty="0" err="1"/>
              <a:t>Ost</a:t>
            </a:r>
            <a:r>
              <a:rPr lang="en-US" sz="1200" dirty="0"/>
              <a:t> 2014</a:t>
            </a:r>
            <a:endParaRPr lang="en-GB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1791" y="110141"/>
            <a:ext cx="8763331" cy="7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3600" kern="0" dirty="0">
                <a:solidFill>
                  <a:srgbClr val="00B050"/>
                </a:solidFill>
              </a:rPr>
              <a:t>Dealing with heritage in changing societies!</a:t>
            </a: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238161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FE0FDE8-D9F7-41DE-BEEA-02DE4FBB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090" y="-1"/>
            <a:ext cx="9170089" cy="6877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ACCFBFB-F6CE-435A-A8D8-0CF098BD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92873"/>
            <a:ext cx="28083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BE" altLang="en-US" sz="1600" dirty="0">
                <a:solidFill>
                  <a:schemeClr val="bg1"/>
                </a:solidFill>
              </a:rPr>
              <a:t>Joostens, F. 1865</a:t>
            </a:r>
            <a:endParaRPr lang="nl-NL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184"/>
          </a:xfrm>
        </p:spPr>
        <p:txBody>
          <a:bodyPr>
            <a:normAutofit/>
          </a:bodyPr>
          <a:lstStyle/>
          <a:p>
            <a:r>
              <a:rPr lang="es-EC" sz="3500" b="1" dirty="0">
                <a:solidFill>
                  <a:srgbClr val="00B050"/>
                </a:solidFill>
              </a:rPr>
              <a:t>Final </a:t>
            </a:r>
            <a:r>
              <a:rPr lang="es-EC" sz="3600" b="1" dirty="0" err="1">
                <a:solidFill>
                  <a:srgbClr val="00B050"/>
                </a:solidFill>
              </a:rPr>
              <a:t>reflections</a:t>
            </a:r>
            <a:endParaRPr lang="es-EC" sz="36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030311"/>
            <a:ext cx="8784976" cy="546256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Cultural heritage as anchors in time and space helps people to “orient” themselves, to share this sense of place with their peers … contributing to well-being;</a:t>
            </a:r>
          </a:p>
          <a:p>
            <a:r>
              <a:rPr lang="en-GB" sz="2400" dirty="0">
                <a:latin typeface="+mj-lt"/>
              </a:rPr>
              <a:t>We recognise how the interest for this approach matches with a wider societal trend and perception of the role and contribution of cultural heritage to sustainable development;</a:t>
            </a:r>
          </a:p>
          <a:p>
            <a:r>
              <a:rPr lang="en-GB" sz="2400" dirty="0">
                <a:latin typeface="+mj-lt"/>
              </a:rPr>
              <a:t>Preventive conservation as a system with an integrated, holistic and systemic approach has been clarified gradually; </a:t>
            </a:r>
            <a:r>
              <a:rPr lang="en-GB" sz="2000" u="sng" dirty="0">
                <a:latin typeface="+mj-lt"/>
              </a:rPr>
              <a:t>(COVID-19 helps us understand this better!)</a:t>
            </a:r>
            <a:endParaRPr lang="en-GB" sz="2400" u="sng" dirty="0">
              <a:latin typeface="+mj-lt"/>
            </a:endParaRPr>
          </a:p>
          <a:p>
            <a:r>
              <a:rPr lang="en-GB" sz="2400" dirty="0">
                <a:latin typeface="+mj-lt"/>
              </a:rPr>
              <a:t>New governance systems could facilitate enhanced involvement and process driven contributions to preservation of cultural heritage values.</a:t>
            </a:r>
          </a:p>
          <a:p>
            <a:pPr marL="0" indent="0" algn="ctr">
              <a:buNone/>
            </a:pPr>
            <a:r>
              <a:rPr lang="en-GB" sz="2400" u="sng" dirty="0">
                <a:latin typeface="+mj-lt"/>
              </a:rPr>
              <a:t>A “crisis” creates the opportunities for shifts and changes!     </a:t>
            </a:r>
            <a:endParaRPr lang="en-GB" sz="1800" u="sng" dirty="0">
              <a:latin typeface="+mj-lt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8650" y="2501618"/>
            <a:ext cx="7886700" cy="360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endParaRPr lang="es-EC" sz="1800" dirty="0">
              <a:latin typeface="+mj-lt"/>
            </a:endParaRPr>
          </a:p>
          <a:p>
            <a:pPr marL="0" indent="0">
              <a:buNone/>
            </a:pPr>
            <a:endParaRPr lang="es-EC" sz="1800" dirty="0">
              <a:latin typeface="+mj-lt"/>
            </a:endParaRPr>
          </a:p>
          <a:p>
            <a:pPr marL="0" indent="0">
              <a:buNone/>
            </a:pPr>
            <a:endParaRPr lang="es-EC" sz="1800" dirty="0">
              <a:latin typeface="+mj-lt"/>
            </a:endParaRPr>
          </a:p>
          <a:p>
            <a:pPr marL="0" indent="0">
              <a:buNone/>
            </a:pPr>
            <a:endParaRPr lang="es-EC" sz="1800" dirty="0">
              <a:latin typeface="+mj-lt"/>
            </a:endParaRPr>
          </a:p>
          <a:p>
            <a:pPr marL="0" indent="0">
              <a:buNone/>
            </a:pPr>
            <a:endParaRPr lang="es-EC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2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7"/>
          <a:stretch/>
        </p:blipFill>
        <p:spPr>
          <a:xfrm>
            <a:off x="-64770" y="1052736"/>
            <a:ext cx="9304020" cy="41139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533FA-77D6-498D-9B59-A4BAC7D0D529}"/>
              </a:ext>
            </a:extLst>
          </p:cNvPr>
          <p:cNvSpPr txBox="1"/>
          <p:nvPr/>
        </p:nvSpPr>
        <p:spPr>
          <a:xfrm>
            <a:off x="800744" y="6171886"/>
            <a:ext cx="865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RAYMOND LEMAIRE INTERNATIONAL CENTER FOR CONSERVATION </a:t>
            </a:r>
          </a:p>
          <a:p>
            <a:r>
              <a:rPr lang="en-US" sz="1300" dirty="0">
                <a:latin typeface="Arial" pitchFamily="34" charset="0"/>
                <a:cs typeface="Arial" pitchFamily="34" charset="0"/>
              </a:rPr>
              <a:t>Faculty of Engineering Science</a:t>
            </a:r>
          </a:p>
          <a:p>
            <a:r>
              <a:rPr lang="nl-NL" sz="1400" dirty="0"/>
              <a:t>Kasteelpark Arenberg 1, 3001 Heverlee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people.mech.kuleuven.be/~bruyninc/images/KULeuven-logo-2012.png">
            <a:extLst>
              <a:ext uri="{FF2B5EF4-FFF2-40B4-BE49-F238E27FC236}">
                <a16:creationId xmlns:a16="http://schemas.microsoft.com/office/drawing/2014/main" id="{A7D55BF7-B8EF-427B-9A69-CA0973E3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171886"/>
            <a:ext cx="192081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43877-72A6-4C7F-8BCD-A5B92E6542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9256"/>
            <a:ext cx="801806" cy="788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C1798-03DE-42E4-89DD-6356481379BD}"/>
              </a:ext>
            </a:extLst>
          </p:cNvPr>
          <p:cNvSpPr txBox="1"/>
          <p:nvPr/>
        </p:nvSpPr>
        <p:spPr>
          <a:xfrm>
            <a:off x="826733" y="5171502"/>
            <a:ext cx="585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Prof. Koenraad Van Balen, </a:t>
            </a:r>
            <a:r>
              <a:rPr lang="en-GB" dirty="0" err="1"/>
              <a:t>dr.ir.arch</a:t>
            </a:r>
            <a:r>
              <a:rPr lang="en-GB" dirty="0"/>
              <a:t>.</a:t>
            </a:r>
          </a:p>
          <a:p>
            <a:r>
              <a:rPr lang="en-GB" dirty="0"/>
              <a:t>koenraad.vanbalen@kuleuven.be</a:t>
            </a:r>
          </a:p>
          <a:p>
            <a:r>
              <a:rPr lang="en-GB" dirty="0"/>
              <a:t>http://set.kuleuven.be/rlicc </a:t>
            </a:r>
          </a:p>
        </p:txBody>
      </p:sp>
    </p:spTree>
    <p:extLst>
      <p:ext uri="{BB962C8B-B14F-4D97-AF65-F5344CB8AC3E}">
        <p14:creationId xmlns:p14="http://schemas.microsoft.com/office/powerpoint/2010/main" val="43917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6760"/>
            <a:ext cx="7416824" cy="1143000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rgbClr val="00B050"/>
                </a:solidFill>
              </a:rPr>
              <a:t>Content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86591"/>
            <a:ext cx="7886700" cy="30081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Cultural Heritage and the obvious: well being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Sustainability &amp; Cultural Heritage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err="1">
                <a:latin typeface="+mj-lt"/>
              </a:rPr>
              <a:t>Preventive</a:t>
            </a:r>
            <a:r>
              <a:rPr lang="nl-BE" sz="2400" dirty="0">
                <a:latin typeface="+mj-lt"/>
              </a:rPr>
              <a:t> </a:t>
            </a:r>
            <a:r>
              <a:rPr lang="nl-BE" sz="2400" dirty="0" err="1">
                <a:latin typeface="+mj-lt"/>
              </a:rPr>
              <a:t>Conservation</a:t>
            </a:r>
            <a:r>
              <a:rPr lang="nl-BE" sz="2400" dirty="0">
                <a:latin typeface="+mj-lt"/>
              </a:rPr>
              <a:t>, Monitoring </a:t>
            </a:r>
            <a:r>
              <a:rPr lang="nl-BE" sz="2400" dirty="0" err="1">
                <a:latin typeface="+mj-lt"/>
              </a:rPr>
              <a:t>and</a:t>
            </a:r>
            <a:r>
              <a:rPr lang="nl-BE" sz="2400" dirty="0">
                <a:latin typeface="+mj-lt"/>
              </a:rPr>
              <a:t> Maintenance of </a:t>
            </a:r>
            <a:r>
              <a:rPr lang="nl-BE" sz="2400" dirty="0" err="1">
                <a:latin typeface="+mj-lt"/>
              </a:rPr>
              <a:t>Monuments</a:t>
            </a:r>
            <a:r>
              <a:rPr lang="nl-BE" sz="2400" dirty="0">
                <a:latin typeface="+mj-lt"/>
              </a:rPr>
              <a:t> </a:t>
            </a:r>
            <a:r>
              <a:rPr lang="nl-BE" sz="2400" dirty="0" err="1">
                <a:latin typeface="+mj-lt"/>
              </a:rPr>
              <a:t>and</a:t>
            </a:r>
            <a:r>
              <a:rPr lang="nl-BE" sz="2400" dirty="0">
                <a:latin typeface="+mj-lt"/>
              </a:rPr>
              <a:t> Sites</a:t>
            </a: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Challenging governance: heritage as commons?</a:t>
            </a:r>
            <a:endParaRPr lang="en-GB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Conclusions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8650" y="4494726"/>
            <a:ext cx="7886700" cy="1670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>
                <a:latin typeface="+mj-lt"/>
              </a:rPr>
              <a:t>Objective</a:t>
            </a:r>
            <a:r>
              <a:rPr lang="en-GB" sz="2400" dirty="0">
                <a:latin typeface="+mj-lt"/>
              </a:rPr>
              <a:t>: to inform on steady development of insights on preventive conservation in today’s cultural heritage and sustainability societal discourse</a:t>
            </a:r>
          </a:p>
          <a:p>
            <a:pPr marL="0" indent="0">
              <a:buNone/>
            </a:pPr>
            <a:r>
              <a:rPr lang="en-GB" sz="2400" u="sng" dirty="0">
                <a:latin typeface="+mj-lt"/>
              </a:rPr>
              <a:t>Context</a:t>
            </a:r>
            <a:r>
              <a:rPr lang="en-GB" sz="2400" dirty="0">
                <a:latin typeface="+mj-lt"/>
              </a:rPr>
              <a:t>: EFFORTS congress 2020  </a:t>
            </a:r>
          </a:p>
        </p:txBody>
      </p:sp>
    </p:spTree>
    <p:extLst>
      <p:ext uri="{BB962C8B-B14F-4D97-AF65-F5344CB8AC3E}">
        <p14:creationId xmlns:p14="http://schemas.microsoft.com/office/powerpoint/2010/main" val="301871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86" y="365126"/>
            <a:ext cx="8697358" cy="62654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1. Cultural Heritage and the obvious: well being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86" y="1937832"/>
            <a:ext cx="3429898" cy="4875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100" y="1937832"/>
            <a:ext cx="3414499" cy="487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654" y="1937832"/>
            <a:ext cx="1854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Significant places </a:t>
            </a:r>
            <a:r>
              <a:rPr lang="en-US" sz="2400" b="1" u="sng" dirty="0"/>
              <a:t>“make”</a:t>
            </a:r>
            <a:r>
              <a:rPr lang="en-US" sz="2400" dirty="0"/>
              <a:t> people;</a:t>
            </a:r>
          </a:p>
          <a:p>
            <a:r>
              <a:rPr lang="en-US" sz="2400" dirty="0"/>
              <a:t>People like to </a:t>
            </a:r>
            <a:r>
              <a:rPr lang="en-US" sz="2400" b="1" u="sng" dirty="0"/>
              <a:t>share</a:t>
            </a:r>
            <a:r>
              <a:rPr lang="en-US" sz="2400" dirty="0"/>
              <a:t> the satisfaction they feel about places with other people; 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3CD27F-895D-45D9-BBB9-244214AD941B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7886700" cy="79726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2400" dirty="0"/>
              <a:t>More than we are often aware of, people and society need heritage as “beacons in time and space”.</a:t>
            </a:r>
          </a:p>
        </p:txBody>
      </p:sp>
    </p:spTree>
    <p:extLst>
      <p:ext uri="{BB962C8B-B14F-4D97-AF65-F5344CB8AC3E}">
        <p14:creationId xmlns:p14="http://schemas.microsoft.com/office/powerpoint/2010/main" val="215923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Neurophysiology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54" y="1311251"/>
            <a:ext cx="8235287" cy="4632349"/>
          </a:xfrm>
        </p:spPr>
      </p:pic>
      <p:sp>
        <p:nvSpPr>
          <p:cNvPr id="5" name="TextBox 4"/>
          <p:cNvSpPr txBox="1"/>
          <p:nvPr/>
        </p:nvSpPr>
        <p:spPr>
          <a:xfrm>
            <a:off x="451512" y="5943600"/>
            <a:ext cx="8235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http://blogs.jpmsonline.com/2015/01/14/place-cells-and-grid-cells-the-human-bodys-marvelous-internal-gps-system/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A8274-562D-490B-A861-0ED0A27D51CA}"/>
              </a:ext>
            </a:extLst>
          </p:cNvPr>
          <p:cNvSpPr txBox="1"/>
          <p:nvPr/>
        </p:nvSpPr>
        <p:spPr>
          <a:xfrm>
            <a:off x="2555776" y="1311251"/>
            <a:ext cx="6588224" cy="526297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i="1" u="sng" dirty="0"/>
              <a:t>Places with meaning </a:t>
            </a:r>
            <a:r>
              <a:rPr lang="en-GB" sz="2800" i="1" dirty="0"/>
              <a:t>evoke powerful </a:t>
            </a:r>
            <a:r>
              <a:rPr lang="en-GB" sz="2800" i="1" u="sng" dirty="0"/>
              <a:t>emotional reactions</a:t>
            </a:r>
            <a:r>
              <a:rPr lang="en-GB" sz="2800" i="1" dirty="0"/>
              <a:t>, indicating that places can be more than just physical spaces.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These emotional reactions have an </a:t>
            </a:r>
            <a:r>
              <a:rPr lang="en-GB" sz="2800" i="1" u="sng" dirty="0"/>
              <a:t>impact on us </a:t>
            </a:r>
            <a:r>
              <a:rPr lang="en-GB" sz="2800" i="1" dirty="0"/>
              <a:t>physically and psychologically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 research highlighted that personally relevant places are able to “transport ourselves mentally back to places of meaning”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816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268761"/>
            <a:ext cx="5940152" cy="4937660"/>
          </a:xfrm>
          <a:solidFill>
            <a:schemeClr val="bg1">
              <a:alpha val="49000"/>
            </a:schemeClr>
          </a:solidFill>
        </p:spPr>
        <p:txBody>
          <a:bodyPr>
            <a:noAutofit/>
          </a:bodyPr>
          <a:lstStyle/>
          <a:p>
            <a:r>
              <a:rPr lang="en-US" sz="2800" i="1" u="sng" dirty="0"/>
              <a:t>Connections</a:t>
            </a:r>
            <a:r>
              <a:rPr lang="en-US" sz="2800" i="1" dirty="0"/>
              <a:t> people have with places:</a:t>
            </a:r>
          </a:p>
          <a:p>
            <a:r>
              <a:rPr lang="en-US" sz="2800" i="1" dirty="0"/>
              <a:t>8 out of 10 describe their place as </a:t>
            </a:r>
            <a:r>
              <a:rPr lang="en-US" sz="2800" i="1" u="sng" dirty="0"/>
              <a:t>being part of them </a:t>
            </a:r>
            <a:r>
              <a:rPr lang="en-US" sz="2800" i="1" dirty="0"/>
              <a:t>and 58% agree that they ‘</a:t>
            </a:r>
            <a:r>
              <a:rPr lang="en-US" sz="2800" i="1" u="sng" dirty="0"/>
              <a:t>feel like I belong</a:t>
            </a:r>
            <a:r>
              <a:rPr lang="en-US" sz="2800" i="1" dirty="0"/>
              <a:t>’ when visiting this place</a:t>
            </a:r>
          </a:p>
          <a:p>
            <a:r>
              <a:rPr lang="en-US" sz="2800" i="1" dirty="0"/>
              <a:t>75% agree that they would like to </a:t>
            </a:r>
            <a:r>
              <a:rPr lang="en-US" sz="2800" i="1" u="sng" dirty="0"/>
              <a:t>pass on their love of their place </a:t>
            </a:r>
            <a:r>
              <a:rPr lang="en-US" sz="2800" i="1" dirty="0"/>
              <a:t>to significant others and there is also a desire to </a:t>
            </a:r>
            <a:r>
              <a:rPr lang="en-US" sz="2800" i="1" u="sng" dirty="0"/>
              <a:t>share the connection </a:t>
            </a:r>
            <a:r>
              <a:rPr lang="en-US" sz="2800" i="1" dirty="0"/>
              <a:t>they have with the place with others (79%)</a:t>
            </a:r>
          </a:p>
          <a:p>
            <a:pPr marL="400050" lvl="1" indent="0">
              <a:buNone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9605C-1699-46DB-9A83-CA99F73E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8"/>
            <a:ext cx="7416824" cy="1143000"/>
          </a:xfrm>
        </p:spPr>
        <p:txBody>
          <a:bodyPr/>
          <a:lstStyle/>
          <a:p>
            <a:r>
              <a:rPr lang="en-GB" dirty="0"/>
              <a:t>Behavioural</a:t>
            </a:r>
          </a:p>
        </p:txBody>
      </p:sp>
    </p:spTree>
    <p:extLst>
      <p:ext uri="{BB962C8B-B14F-4D97-AF65-F5344CB8AC3E}">
        <p14:creationId xmlns:p14="http://schemas.microsoft.com/office/powerpoint/2010/main" val="81888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493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b="0" dirty="0">
                <a:solidFill>
                  <a:srgbClr val="00B050"/>
                </a:solidFill>
              </a:rPr>
              <a:t>2. Heritage and sustainable development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725144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dirty="0"/>
              <a:t>Those “beacons” help us understand that we borrow our (heritage) environment </a:t>
            </a:r>
            <a:r>
              <a:rPr lang="en-US" sz="2400" b="1" u="sng" dirty="0"/>
              <a:t>from previous generations for future generation</a:t>
            </a:r>
            <a:r>
              <a:rPr lang="en-US" sz="2400" dirty="0"/>
              <a:t>, similarly as we do with planet earth;</a:t>
            </a:r>
          </a:p>
          <a:p>
            <a:pPr marL="57150" indent="0">
              <a:buNone/>
            </a:pPr>
            <a:r>
              <a:rPr lang="en-US" sz="2400" dirty="0"/>
              <a:t>It forces us to be respectful, cautious while acknowledging and passing-on the integrity of our heritage in an ever-changing society and environment.</a:t>
            </a:r>
          </a:p>
          <a:p>
            <a:pPr marL="57150" indent="0">
              <a:buNone/>
            </a:pPr>
            <a:r>
              <a:rPr lang="en-US" sz="2400" dirty="0"/>
              <a:t>It </a:t>
            </a:r>
            <a:r>
              <a:rPr lang="en-US" sz="2400" b="1" dirty="0"/>
              <a:t>integrates the Cultural Heritage discourse in that on sustainable development</a:t>
            </a:r>
            <a:r>
              <a:rPr lang="en-US" sz="2400" dirty="0"/>
              <a:t>;</a:t>
            </a:r>
          </a:p>
          <a:p>
            <a:pPr marL="57150" indent="0">
              <a:buNone/>
            </a:pPr>
            <a:r>
              <a:rPr lang="en-US" sz="2400" dirty="0"/>
              <a:t>While it puts Cultural Heritage “on the agenda for the future of human being” it has been shown that it just makes various resource streams more sustainable </a:t>
            </a:r>
            <a:r>
              <a:rPr lang="en-US" sz="2400" dirty="0">
                <a:solidFill>
                  <a:srgbClr val="00B050"/>
                </a:solidFill>
              </a:rPr>
              <a:t>(double win &amp;  we enjoy it!)</a:t>
            </a:r>
          </a:p>
        </p:txBody>
      </p:sp>
    </p:spTree>
    <p:extLst>
      <p:ext uri="{BB962C8B-B14F-4D97-AF65-F5344CB8AC3E}">
        <p14:creationId xmlns:p14="http://schemas.microsoft.com/office/powerpoint/2010/main" val="143832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2" y="198808"/>
            <a:ext cx="3999034" cy="10515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Cultural Heritage Counts for Europe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5" name="Content Placeholder 3" descr="CHCfE_diagram-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815" y="365126"/>
            <a:ext cx="4929840" cy="5462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92" y="1479506"/>
            <a:ext cx="3709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 pillars of sustainable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Towards the upstream model: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21053"/>
            <a:ext cx="9128414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The report in English and the executive summary in 14 languages is available online: http://www.encatc.org/culturalheritagecountsforeurope/outcomes/</a:t>
            </a:r>
            <a:endParaRPr lang="en-GB" sz="1400" b="1" dirty="0"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0" y="4293096"/>
            <a:ext cx="4568751" cy="20488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538B8A-05AE-4BC0-9532-0309E28BF70F}"/>
              </a:ext>
            </a:extLst>
          </p:cNvPr>
          <p:cNvSpPr txBox="1">
            <a:spLocks/>
          </p:cNvSpPr>
          <p:nvPr/>
        </p:nvSpPr>
        <p:spPr>
          <a:xfrm>
            <a:off x="79125" y="3128500"/>
            <a:ext cx="3825026" cy="116459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2400" i="1" dirty="0"/>
              <a:t>Cultural heritage makes most resource streams more sustainable</a:t>
            </a:r>
          </a:p>
        </p:txBody>
      </p:sp>
    </p:spTree>
    <p:extLst>
      <p:ext uri="{BB962C8B-B14F-4D97-AF65-F5344CB8AC3E}">
        <p14:creationId xmlns:p14="http://schemas.microsoft.com/office/powerpoint/2010/main" val="25517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493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b="0" dirty="0">
                <a:solidFill>
                  <a:srgbClr val="00B050"/>
                </a:solidFill>
              </a:rPr>
              <a:t>3. Preventive Conservation of heritage values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725144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dirty="0"/>
              <a:t>Being a societal construct: </a:t>
            </a:r>
            <a:r>
              <a:rPr lang="en-US" sz="2400" b="1" dirty="0"/>
              <a:t>heritage is about values</a:t>
            </a:r>
            <a:r>
              <a:rPr lang="en-US" sz="2400" dirty="0"/>
              <a:t>, so heritage values are core (not only their physical expression), requiring the input and hands of the stakeholders.</a:t>
            </a:r>
          </a:p>
          <a:p>
            <a:pPr marL="57150" indent="0">
              <a:buNone/>
            </a:pPr>
            <a:r>
              <a:rPr lang="en-US" sz="2400" dirty="0"/>
              <a:t>What we learn for pandemics and all threats to society at large is that </a:t>
            </a:r>
            <a:r>
              <a:rPr lang="en-US" sz="2400" u="sng" dirty="0"/>
              <a:t>we should “prevent” instead of “cure</a:t>
            </a:r>
            <a:r>
              <a:rPr lang="en-US" sz="2400" dirty="0"/>
              <a:t>”. It leads us to preventive conservation, that require holistic and integrated approaches.  </a:t>
            </a:r>
          </a:p>
          <a:p>
            <a:pPr marL="57150" indent="0">
              <a:buNone/>
            </a:pPr>
            <a:r>
              <a:rPr lang="en-US" sz="2400" dirty="0"/>
              <a:t>But such approaches are complex, i.e. the outcome is unpredictable </a:t>
            </a:r>
            <a:r>
              <a:rPr lang="en-US" sz="2400" b="1" dirty="0"/>
              <a:t>thus the process prevails</a:t>
            </a:r>
            <a:r>
              <a:rPr lang="en-US" sz="2400" dirty="0"/>
              <a:t>, and it requires “all</a:t>
            </a:r>
          </a:p>
          <a:p>
            <a:pPr marL="57150" indent="0">
              <a:buNone/>
            </a:pPr>
            <a:r>
              <a:rPr lang="en-US" sz="2400" dirty="0"/>
              <a:t>people’s mind and resources on board”.  (see &gt; 4.)</a:t>
            </a:r>
          </a:p>
        </p:txBody>
      </p:sp>
    </p:spTree>
    <p:extLst>
      <p:ext uri="{BB962C8B-B14F-4D97-AF65-F5344CB8AC3E}">
        <p14:creationId xmlns:p14="http://schemas.microsoft.com/office/powerpoint/2010/main" val="258915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06062"/>
            <a:ext cx="7886700" cy="13507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</a:rPr>
              <a:t>PRECOM</a:t>
            </a:r>
            <a:r>
              <a:rPr lang="en-US" sz="3600" baseline="30000" dirty="0">
                <a:solidFill>
                  <a:srgbClr val="00B050"/>
                </a:solidFill>
              </a:rPr>
              <a:t>3</a:t>
            </a:r>
            <a:r>
              <a:rPr lang="en-US" sz="3600" dirty="0">
                <a:solidFill>
                  <a:srgbClr val="00B050"/>
                </a:solidFill>
              </a:rPr>
              <a:t>OS UNESCO chair on </a:t>
            </a:r>
            <a:r>
              <a:rPr lang="en-US" sz="3600" dirty="0" err="1">
                <a:solidFill>
                  <a:srgbClr val="00B050"/>
                </a:solidFill>
              </a:rPr>
              <a:t>PReventive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COnservation</a:t>
            </a:r>
            <a:r>
              <a:rPr lang="en-US" sz="3600" dirty="0">
                <a:solidFill>
                  <a:srgbClr val="00B050"/>
                </a:solidFill>
              </a:rPr>
              <a:t>, Monitoring and Maintenance of </a:t>
            </a:r>
            <a:r>
              <a:rPr lang="en-US" sz="3600" dirty="0" err="1">
                <a:solidFill>
                  <a:srgbClr val="00B050"/>
                </a:solidFill>
              </a:rPr>
              <a:t>MOnuments</a:t>
            </a:r>
            <a:r>
              <a:rPr lang="en-US" sz="3600" dirty="0">
                <a:solidFill>
                  <a:srgbClr val="00B050"/>
                </a:solidFill>
              </a:rPr>
              <a:t> and Sites (2008 - )</a:t>
            </a:r>
            <a:endParaRPr lang="en-GB" sz="3600" dirty="0">
              <a:solidFill>
                <a:srgbClr val="00B05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0FA7A-A36D-4C48-82BB-532597B6D864}"/>
              </a:ext>
            </a:extLst>
          </p:cNvPr>
          <p:cNvGrpSpPr/>
          <p:nvPr/>
        </p:nvGrpSpPr>
        <p:grpSpPr>
          <a:xfrm>
            <a:off x="1115616" y="1786967"/>
            <a:ext cx="6698854" cy="5026409"/>
            <a:chOff x="1115616" y="1786967"/>
            <a:chExt cx="6698854" cy="50264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616" y="1786967"/>
              <a:ext cx="6698854" cy="502640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19190" y="4581128"/>
              <a:ext cx="6091706" cy="1557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950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1119</Words>
  <Application>Microsoft Office PowerPoint</Application>
  <PresentationFormat>On-screen Show (4:3)</PresentationFormat>
  <Paragraphs>107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Barlow Regular</vt:lpstr>
      <vt:lpstr>Calibri</vt:lpstr>
      <vt:lpstr>Helvetica Neue Light</vt:lpstr>
      <vt:lpstr>Office Theme</vt:lpstr>
      <vt:lpstr>Cultural heritage and sustainability, which impact?</vt:lpstr>
      <vt:lpstr>Content</vt:lpstr>
      <vt:lpstr>1. Cultural Heritage and the obvious: well being</vt:lpstr>
      <vt:lpstr>Neurophysiology</vt:lpstr>
      <vt:lpstr>Behavioural</vt:lpstr>
      <vt:lpstr>2. Heritage and sustainable development</vt:lpstr>
      <vt:lpstr>Cultural Heritage Counts for Europe</vt:lpstr>
      <vt:lpstr>3. Preventive Conservation of heritage values</vt:lpstr>
      <vt:lpstr>PRECOM3OS UNESCO chair on PReventive COnservation, Monitoring and Maintenance of MOnuments and Sites (2008 - )</vt:lpstr>
      <vt:lpstr>Three levels of prevention</vt:lpstr>
      <vt:lpstr>Monitoring: (role of monumentenwacht)</vt:lpstr>
      <vt:lpstr>Monitoring heritage values, state of preservation and actions</vt:lpstr>
      <vt:lpstr>Insights gained over 10 years</vt:lpstr>
      <vt:lpstr>4. Challenging governance: heritage as commons?</vt:lpstr>
      <vt:lpstr>Participatory governance &amp; cultural heritage. </vt:lpstr>
      <vt:lpstr>PowerPoint Presentation</vt:lpstr>
      <vt:lpstr>Final reflections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Darley</dc:creator>
  <cp:lastModifiedBy>Koen Van Balen</cp:lastModifiedBy>
  <cp:revision>230</cp:revision>
  <cp:lastPrinted>2015-12-04T12:46:15Z</cp:lastPrinted>
  <dcterms:created xsi:type="dcterms:W3CDTF">2015-06-02T13:07:29Z</dcterms:created>
  <dcterms:modified xsi:type="dcterms:W3CDTF">2020-11-08T15:41:53Z</dcterms:modified>
</cp:coreProperties>
</file>